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4" r:id="rId2"/>
    <p:sldMasterId id="2147483922" r:id="rId3"/>
    <p:sldMasterId id="2147483928" r:id="rId4"/>
  </p:sldMasterIdLst>
  <p:notesMasterIdLst>
    <p:notesMasterId r:id="rId16"/>
  </p:notesMasterIdLst>
  <p:sldIdLst>
    <p:sldId id="282" r:id="rId5"/>
    <p:sldId id="290" r:id="rId6"/>
    <p:sldId id="258" r:id="rId7"/>
    <p:sldId id="1202" r:id="rId8"/>
    <p:sldId id="1288" r:id="rId9"/>
    <p:sldId id="275" r:id="rId10"/>
    <p:sldId id="257" r:id="rId11"/>
    <p:sldId id="260" r:id="rId12"/>
    <p:sldId id="280" r:id="rId13"/>
    <p:sldId id="267" r:id="rId14"/>
    <p:sldId id="268" r:id="rId15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708" autoAdjust="0"/>
  </p:normalViewPr>
  <p:slideViewPr>
    <p:cSldViewPr>
      <p:cViewPr varScale="1">
        <p:scale>
          <a:sx n="121" d="100"/>
          <a:sy n="121" d="100"/>
        </p:scale>
        <p:origin x="1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379C2C2-1C45-645C-7450-625C7A985AE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DF3461C-4B69-9435-BDA3-E1D8CF7A747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3F191B16-3CF0-07C7-C053-1553E4484BB8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D534D6C-433E-7CC6-B4FA-5DEBACBFCD2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7D88C9A-155E-02BB-6387-258641C107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4A206AF-AEF8-56DA-6935-9129CD5DFC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8AF1894-8E8C-2A46-9E8A-5BB3DD0366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69D1317-5356-3BAF-D9E6-5AA82F649A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25932431-1F1C-A441-814A-96429510374C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ja-JP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2412105-568A-16BD-649E-EE9140C09CA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7A876230-2423-A744-06CA-545EAE602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A2A2EBE-D29E-75EA-1D94-3B471B75CA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9EA6850-3377-3E45-878A-59088BDE3B57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7</a:t>
            </a:fld>
            <a:endParaRPr lang="en-US" altLang="ja-JP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C676F3C-6FC7-92C9-71A7-06AC95B441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5089F8EA-BEF1-F622-489B-0D1F6832E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5ED1A7C6-D128-9896-A1A5-761A9D4C1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3E736B89-D2E5-524C-B935-4EB52F1954AD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9A4E692-61AB-2510-9328-B5DBAF0802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A939C1E-A3B9-6F34-6D29-AE4BC4616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843BAC15-2358-FD9C-1263-704A3C0E2A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791A055-4F0B-4D4D-81F4-F29B22D61A0B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9</a:t>
            </a:fld>
            <a:endParaRPr lang="en-US" altLang="ja-JP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E90239D-C43C-2466-D79A-0E14AB18F4F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299D8F12-6F78-479A-4B60-EAE4AEE17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46ACD93-1AA7-5B54-881A-F3E5E259DC0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0FB7CDC-1331-424C-A097-27975D23875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79136854-ED36-3EE9-253A-E4EF0254181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A3D37AD-7226-2908-183F-21BD0368EE5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38CD1292-2DD4-DE63-8C21-D3D73A0E3E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0630804A-93D0-020D-9B1E-14C3896039F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C36D7E9-936D-B33A-DE9F-324666DF029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51D2E880-1FC3-9377-C9A4-0D4F8CF8FA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 i="1">
                <a:solidFill>
                  <a:srgbClr val="FFFFFF"/>
                </a:solidFill>
                <a:latin typeface="Ariel"/>
                <a:ea typeface="ＭＳ Ｐゴシック" panose="020B0600070205080204" pitchFamily="50" charset="-128"/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4C2ADCD3-A58D-FE10-E376-637C99B8C6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84 h 1906"/>
                <a:gd name="T4" fmla="*/ 5884 w 5740"/>
                <a:gd name="T5" fmla="*/ 1084 h 1906"/>
                <a:gd name="T6" fmla="*/ 588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53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53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6899525-4051-7514-EB51-8B36671A2D0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32654B90-E4B2-3D30-EF24-270891C4AF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650CCB2-A6F1-5F86-C4BA-D2C29B126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9FCE9-FAA2-F140-A7BB-E1AE4DA7C6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134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CEFC684-D2F0-8BA5-6DD4-D3F43BD4C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F810A2-0671-5B84-CBBE-C4A905D659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D9000-3841-B24C-9968-483165417C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62E1058-0895-1DE2-25BA-F850DAAB8BE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113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172A5E-A9DF-257D-9AEE-636DB38B9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A55577-DB94-79DD-A568-C432CC7065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F7770-9CA6-AE4D-8EC9-73979B92C0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66261FE-0FEA-9E45-5030-15341E6E22B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41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E0FB2F4-676C-2C54-5E47-30E9607AED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9265AB70-81C8-5F2B-DEB5-6FDBA92B96E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06B76-64D8-0345-9FF1-F703747ADB6C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57A4338B-8E2E-BC2C-EA7E-0A732646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12E3E-6B1E-8A4D-BE80-40B068B4D47E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0618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MS PGothic"/>
                <a:cs typeface="MS P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D57FD3D-1ED6-4FB3-BC15-5DD49D5D52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6779D1C-0BA8-6961-8450-8169A2EFE89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25A3-17C4-CA4B-9A9B-2888FD0C2B4F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7B503287-0453-3FA5-D5DB-46992D70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53F9E-D7DC-1F47-8790-3A6233D0BA52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63184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MS PGothic"/>
                <a:cs typeface="MS P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1C266CE1-A1B9-FAEF-4EED-696A1DEE6D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6CD6246A-8A28-C6FA-D5ED-2EBD49C4265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77311-5153-BB44-BB2D-0A8AAC950713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5F29CBD7-A108-A337-5472-9B0F7639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D4EFE-3C22-5043-B8A4-8D6A0A7DE1C0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364515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MS PGothic"/>
                <a:cs typeface="MS PGothic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041DAC36-52BA-B608-9CB7-4D4843922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D83F0364-DDF9-339D-3263-67F8C3AF78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1C91F-B5C1-E94A-8718-321DC8C3761D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DA3A892F-47B9-D6DE-6A88-5DAFCDD7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60372-0C16-5645-AA43-B07FF99AFBA0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87399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2986AB49-6C0C-04D3-60B8-67A6780A9B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854CAF47-1BC1-414D-0393-6806CAF648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C9321-FA04-894D-AF73-346C21379AAE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20BA7D2D-3BBA-2DBB-BD25-AC93B148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BCA55-3338-204F-BA1C-66056465B90D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05442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8F44C87-61AD-9985-3069-C4F38F945C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BAFB6A78-1A03-BC55-344A-0A02A07CFF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FC493-438F-A148-9974-28CB0080777F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D1A6C767-3EE8-DD3D-0F92-279E0F05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19F3C-F44D-1444-AC71-5D5A3EAE7903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16526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MS PGothic"/>
                <a:cs typeface="MS P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8E8E5D7-B1BC-A140-40CE-882622E18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C437F6C-2589-1C13-CF4A-A8D75C60BC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DE0C-F9DA-AF49-AC32-FBEB5144C99D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2146167-D73D-3186-D992-F8799C7C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3210-CBCE-A547-A285-F890B1BCAB02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11294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MS PGothic"/>
                <a:cs typeface="MS P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FEA52C51-24D2-D445-96FA-DC50089AF5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87C51FF4-F480-C33D-1C83-3F48AE447AA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3536A-58DA-3441-AF2A-C2B2BCF9D32A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564BA68D-13D2-FDBF-3319-F64BA668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29512-1AB0-084A-883C-6E665A6B9AEE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170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C33320-08C1-5DD1-4AF3-D7B27A1693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5CC364-209C-72C5-5307-16F9D221A1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D9020-7598-4340-9EDA-80CABA26A9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B3D8F67-894C-1F7C-7DF0-41D053C14C0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1341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chemeClr val="tx1"/>
                </a:solidFill>
                <a:latin typeface="MS PGothic"/>
                <a:cs typeface="MS PGothic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E064998F-ED9F-9568-8DAF-32613B13D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189ACDA4-15DF-F03A-5F16-66833981F0E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DFF24-63B4-3B40-99EC-4BE2D7E07CF3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43E5E317-7262-DA1E-9229-3C3EB2748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20EDC-CE01-4045-9780-27DBC4BC4D72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94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333407FB-B27F-4C3E-B1FE-CE901961DE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FF7F62A9-7C06-9B4A-5A02-34266823F52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5ABA8-A76D-1449-A411-2A84D6C48485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D599A306-F0CC-B512-91B9-10DB6AEF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5DFC5-D229-3943-BAAE-E18FE568CDCB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17611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351ABA-EBDD-D80A-FB57-E469553F6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582B13-E79D-A780-FC56-79561CC407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1CF12B-3E1D-8CD8-F11C-F0E049682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B2C33-21DA-9948-8ECC-908F8E97859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041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B38F51-CE69-89F1-19D1-299B24503F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BCC96D-8EBE-D5DB-5967-5526613EB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24024C-07B0-C937-A73D-19EC93143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9A9B-C606-104D-8734-160DF4EAD8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8091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DC8941-8296-1477-B90C-C3536AB64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190255-E8E8-879A-865A-E8AC19B0B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814B79-8C50-4B43-76D5-D21FE9D90D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3ADAF-76C6-F742-8111-35F0B639F2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3237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3B243-6F6A-2D33-107F-0A338637D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E62258-EA7D-B2D0-AF36-F8B6F4660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0C85E2-B9F6-F89B-E091-5FD7BA60B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DE01F-5D82-294A-9F83-1464C199583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9238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6431E4-6D33-6FEB-216D-69623AA48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806CAC-B88D-8C9F-CC67-C5EA693DE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B57846-5813-5B9D-0E7F-2847F53F4C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5559B-16CA-154F-9F4A-A81C884936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545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5B7003-C4C8-3369-23D0-6A2346BAC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70EEB5-B858-36BC-C1B0-681741D75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A4C7AE-A640-9D47-A4AA-3DAC4F4089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E18BD-5F63-9048-B19C-92F8E958EB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2872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5A3145-D1B9-51CC-3642-AD484557AE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29B3B3-14A7-09E2-882D-2AC3A3D41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5EA964-E29C-8616-AC82-B85B752B1A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F9846-DBC2-4D4C-BCA2-C56575BD26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3365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C3ECD4-910C-D65F-AE04-6F44F46BED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FFAAB3-BCA5-90FF-24E0-49476B6243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3953F-5128-5E96-2DF9-0072D707C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D1B0B-CC2D-A04D-A345-CE36780F8E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665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F805FF-492E-E21A-BBCB-C305AE06B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0B384D-1B9A-03C7-E058-27C2EB8C12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23062-9162-FE43-B99B-35C5E4593E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54DF43B-5327-CAE5-2C4B-301B8212B47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6211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FCDC38-2ED7-EFF6-57D8-5C7558C9FE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F7AF8-8E62-0CB3-F08D-34769776E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C0499-AD35-D2CB-7B3E-9F4658AE4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8784-DC02-B44B-A7AF-6F2A045219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4196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153E53-FCD6-54D6-E525-A50841729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8ECF8F-85B6-BDDB-78E2-651D35771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825149-C6E7-35B0-161A-1FD798CBA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8BED0-F4A8-874A-BC99-9B76E074A5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1032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F3BE66-B127-6353-51B4-657DBE78B2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91A5C2-C0D8-27C7-272C-65214068C4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5A1C11-848D-6146-C00C-E33E3F5F1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A6AB-893B-9C4B-907D-68556DD4E6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030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5D4FC5-9A58-92E4-CF5F-210A25132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A10ED0-2DC2-1151-C1BE-8C77C5B2DA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4BF3B-BA31-8648-9C8E-941763F1F77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CF8BD9D-3A3C-2DD6-E999-5E166839523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969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61523E5-7514-AAE0-5859-E59800015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E8F70E4-B824-2B86-644F-B84E16D8A8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DDD5E-39CB-7142-BC47-79B8B15D8E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7D6F7DA-9F7E-2730-E967-E737C3D4D0E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170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4D4EEC-9384-07D0-9D48-A650A4861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3100E-8208-2093-A6EC-4F96E608E86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41DE-1F58-5344-82FF-F91A913D9D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7D7C340-AC88-13C6-9C09-482E46DC07A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864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B396B71-49FB-5472-D3DF-1C65A0849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05CC5A7-CB01-4EC0-2B2D-D6896F81FE0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8B58-E40F-7947-85CC-A3A654E2A6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3140677-4339-18FD-8D06-ECF6235E9CB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028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E782145-EE59-6D53-9B57-B40C8C2CA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248F4DF-01A7-0FC6-A4DA-1346C4EBE1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9463B-7584-2340-9557-A2A7846307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0DEEB22-AE35-65CE-F6B6-73B86CC51C9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210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3C8EE75-1976-6A72-4F40-8FC33894F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1E89580-45FD-8CB1-57BF-5F75EDEB2E1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50C5A-038A-324E-8AB3-907A85C2B7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23F2C18-A72A-00D5-AED9-E0F9C12B67F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72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09B5BF1-EA76-09A9-1E14-795D4E3DB9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i="0">
                <a:solidFill>
                  <a:srgbClr val="FFFFFF"/>
                </a:solidFill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F25B4E9-D5DD-35ED-3C42-69812FFE3A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FFFFFF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8EAB9D5-D4D3-B14E-ACE6-36716998BD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D9A46CB4-0DF0-B3CB-B8A6-F27B0673390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805E708B-E202-F4A0-C9DC-C3E5BE0A480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4278" name="Freeform 6">
                <a:extLst>
                  <a:ext uri="{FF2B5EF4-FFF2-40B4-BE49-F238E27FC236}">
                    <a16:creationId xmlns:a16="http://schemas.microsoft.com/office/drawing/2014/main" id="{AB29EF1B-8366-1942-BFB4-376764B0F7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279" name="Freeform 7">
                <a:extLst>
                  <a:ext uri="{FF2B5EF4-FFF2-40B4-BE49-F238E27FC236}">
                    <a16:creationId xmlns:a16="http://schemas.microsoft.com/office/drawing/2014/main" id="{E07CBADE-EFD4-A38B-8EC0-860127FF8A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280" name="Freeform 8">
                <a:extLst>
                  <a:ext uri="{FF2B5EF4-FFF2-40B4-BE49-F238E27FC236}">
                    <a16:creationId xmlns:a16="http://schemas.microsoft.com/office/drawing/2014/main" id="{BEA8E3A4-6228-9552-E732-E3407A535C0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BB01DCE4-FA71-548C-C433-C21BF77CB2C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282" name="Freeform 10">
                <a:extLst>
                  <a:ext uri="{FF2B5EF4-FFF2-40B4-BE49-F238E27FC236}">
                    <a16:creationId xmlns:a16="http://schemas.microsoft.com/office/drawing/2014/main" id="{1A64B241-2852-0ADD-A6FB-52CF05B1FFE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ja-JP" altLang="en-US" i="1">
                  <a:solidFill>
                    <a:srgbClr val="FFFFFF"/>
                  </a:solidFill>
                  <a:latin typeface="Ariel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54283" name="Freeform 11">
              <a:extLst>
                <a:ext uri="{FF2B5EF4-FFF2-40B4-BE49-F238E27FC236}">
                  <a16:creationId xmlns:a16="http://schemas.microsoft.com/office/drawing/2014/main" id="{F8454A6B-74A0-99E1-6EA8-764955AD43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 i="1">
                <a:solidFill>
                  <a:srgbClr val="FFFFFF"/>
                </a:solidFill>
                <a:latin typeface="Ariel"/>
                <a:ea typeface="ＭＳ Ｐゴシック" panose="020B0600070205080204" pitchFamily="50" charset="-128"/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CD7F4B34-9719-2CE6-C9DF-7394FB7744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84 h 1906"/>
                <a:gd name="T4" fmla="*/ 5884 w 5740"/>
                <a:gd name="T5" fmla="*/ 1084 h 1906"/>
                <a:gd name="T6" fmla="*/ 588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4285" name="Rectangle 13">
            <a:extLst>
              <a:ext uri="{FF2B5EF4-FFF2-40B4-BE49-F238E27FC236}">
                <a16:creationId xmlns:a16="http://schemas.microsoft.com/office/drawing/2014/main" id="{700BF7AF-333B-6FFC-33C6-B6FC511367E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4286" name="Rectangle 14">
            <a:extLst>
              <a:ext uri="{FF2B5EF4-FFF2-40B4-BE49-F238E27FC236}">
                <a16:creationId xmlns:a16="http://schemas.microsoft.com/office/drawing/2014/main" id="{812EA1B5-470B-5170-B114-47D5895881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i="0">
                <a:solidFill>
                  <a:srgbClr val="FFFFFF"/>
                </a:solidFill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4287" name="Rectangle 15">
            <a:extLst>
              <a:ext uri="{FF2B5EF4-FFF2-40B4-BE49-F238E27FC236}">
                <a16:creationId xmlns:a16="http://schemas.microsoft.com/office/drawing/2014/main" id="{A03812C5-E967-A537-8F3E-2012FA449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el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older 2">
            <a:extLst>
              <a:ext uri="{FF2B5EF4-FFF2-40B4-BE49-F238E27FC236}">
                <a16:creationId xmlns:a16="http://schemas.microsoft.com/office/drawing/2014/main" id="{F4C657BF-4FF5-47CA-D7D2-A2878744B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19338" y="487363"/>
            <a:ext cx="450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/>
          </a:p>
        </p:txBody>
      </p:sp>
      <p:sp>
        <p:nvSpPr>
          <p:cNvPr id="2051" name="Holder 3">
            <a:extLst>
              <a:ext uri="{FF2B5EF4-FFF2-40B4-BE49-F238E27FC236}">
                <a16:creationId xmlns:a16="http://schemas.microsoft.com/office/drawing/2014/main" id="{3546E3BE-214A-8DD3-0187-BC03971F9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6575" y="1528763"/>
            <a:ext cx="80708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7FD54395-0F19-4795-E488-0D396D00FEB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hangingPunct="1">
              <a:defRPr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86130622-3508-4D51-A3D2-0D9F75A603A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hangingPunct="1">
              <a:defRPr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5BBFEB9-2953-8D4C-B535-9006749503A6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86FE3614-9CF4-36BD-8213-5597850058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751DD3E-813D-1341-B196-2463E4F8CE24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older 2">
            <a:extLst>
              <a:ext uri="{FF2B5EF4-FFF2-40B4-BE49-F238E27FC236}">
                <a16:creationId xmlns:a16="http://schemas.microsoft.com/office/drawing/2014/main" id="{65B67808-28CF-4886-7373-EC514157A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19338" y="487363"/>
            <a:ext cx="450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/>
          </a:p>
        </p:txBody>
      </p:sp>
      <p:sp>
        <p:nvSpPr>
          <p:cNvPr id="3075" name="Holder 3">
            <a:extLst>
              <a:ext uri="{FF2B5EF4-FFF2-40B4-BE49-F238E27FC236}">
                <a16:creationId xmlns:a16="http://schemas.microsoft.com/office/drawing/2014/main" id="{D57B8146-F159-8CAB-2777-152E6357D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6575" y="1528763"/>
            <a:ext cx="80708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ja-JP" altLang="ja-JP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ED7D0C6-6571-4FF3-4F64-D99A96AF2BF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hangingPunct="1">
              <a:defRPr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E8167C45-38CD-15A6-F09B-50CEB42C717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hangingPunct="1">
              <a:defRPr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B449D918-B0EC-AB41-A772-F2961BC56D68}" type="datetimeFigureOut">
              <a:rPr lang="en-US"/>
              <a:pPr>
                <a:defRPr/>
              </a:pPr>
              <a:t>11/25/25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262F93CD-4C4F-E0DB-D53D-CB6E24FB30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DE2B6D4-15A4-DF41-923E-E2919C87B7F7}" type="slidenum">
              <a:rPr lang="ja-JP" altLang="ja-JP"/>
              <a:pPr>
                <a:defRPr/>
              </a:pPr>
              <a:t>‹#›</a:t>
            </a:fld>
            <a:endParaRPr lang="ja-JP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2DA229-1819-E479-BA9E-539647409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236E438-9D99-D452-8EEE-20A393B48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DF08CD0-5085-48D6-047C-DD6E36FCE4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549F77C-0FBF-0DD2-8AF6-C886EB1D98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2FDC34-18CC-C0DA-86FC-41A0044DDA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50976DD-F870-124F-8763-85D82BD431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nogami@kusastro.kyoto-u.ac.jp" TargetMode="External"/><Relationship Id="rId2" Type="http://schemas.openxmlformats.org/officeDocument/2006/relationships/hyperlink" Target="mailto:ueda@kusastro.kyoto-u.ac.jp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>
            <a:extLst>
              <a:ext uri="{FF2B5EF4-FFF2-40B4-BE49-F238E27FC236}">
                <a16:creationId xmlns:a16="http://schemas.microsoft.com/office/drawing/2014/main" id="{690E2DD4-DB61-6135-3AC3-5B6AB56901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/>
              <a:t>S3: </a:t>
            </a:r>
            <a:r>
              <a:rPr lang="ja-JP" altLang="en-US" dirty="0"/>
              <a:t>恒星とブラックホール</a:t>
            </a:r>
            <a:br>
              <a:rPr lang="en-US" altLang="ja-JP" dirty="0"/>
            </a:br>
            <a:r>
              <a:rPr lang="ja-JP" altLang="en-US" sz="4000" dirty="0"/>
              <a:t>（上田、野上、加藤）</a:t>
            </a:r>
          </a:p>
        </p:txBody>
      </p:sp>
      <p:sp>
        <p:nvSpPr>
          <p:cNvPr id="540675" name="Rectangle 3">
            <a:extLst>
              <a:ext uri="{FF2B5EF4-FFF2-40B4-BE49-F238E27FC236}">
                <a16:creationId xmlns:a16="http://schemas.microsoft.com/office/drawing/2014/main" id="{98FA2E9C-5F59-0C29-AAAD-DC1A9C3AA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2562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ja-JP" sz="2800" b="1" dirty="0">
              <a:ea typeface="ＭＳ ゴシック" pitchFamily="49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ja-JP" altLang="en-US" sz="2800" dirty="0"/>
              <a:t>本課題研究では以下のいずれかを柱として研究を進める。 </a:t>
            </a:r>
            <a:endParaRPr lang="en-US" altLang="ja-JP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ja-JP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ja-JP" sz="2800" dirty="0"/>
              <a:t>1.</a:t>
            </a:r>
            <a:r>
              <a:rPr lang="ja-JP" altLang="en-US" sz="2800" dirty="0"/>
              <a:t>最新の</a:t>
            </a:r>
            <a:r>
              <a:rPr lang="en-US" altLang="ja-JP" sz="2800" dirty="0"/>
              <a:t>X</a:t>
            </a:r>
            <a:r>
              <a:rPr lang="ja-JP" altLang="en-US" sz="2800" dirty="0"/>
              <a:t>線天文衛星のデータを用いてブラックホールなどコンパクト天体に</a:t>
            </a:r>
            <a:r>
              <a:rPr lang="ja-JP" altLang="en-US" sz="2800"/>
              <a:t>おける降着流の</a:t>
            </a:r>
            <a:r>
              <a:rPr lang="ja-JP" altLang="en-US" sz="2800" dirty="0"/>
              <a:t>研究を行い，</a:t>
            </a:r>
            <a:r>
              <a:rPr lang="en-US" altLang="ja-JP" sz="2800" dirty="0"/>
              <a:t>X</a:t>
            </a:r>
            <a:r>
              <a:rPr lang="ja-JP" altLang="en-US" sz="2800" dirty="0"/>
              <a:t>線天文学の基礎を学ぶ。 </a:t>
            </a:r>
            <a:endParaRPr lang="en-US" altLang="ja-JP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ja-JP" sz="2800" dirty="0"/>
              <a:t>2.</a:t>
            </a:r>
            <a:r>
              <a:rPr lang="ja-JP" altLang="en-US" sz="2800"/>
              <a:t>可視分光観測</a:t>
            </a:r>
            <a:r>
              <a:rPr lang="ja-JP" altLang="en-US" sz="2800" dirty="0"/>
              <a:t>により，広い意味での恒星の活動現象を調べ，スペクトル解析法を習得する。</a:t>
            </a:r>
            <a:endParaRPr lang="en-US" altLang="ja-JP" sz="2800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ja-JP" altLang="en-US" sz="2800" b="1" dirty="0">
              <a:ea typeface="ＭＳ ゴシック" pitchFamily="49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ja-JP" altLang="en-US" sz="2400" b="1" dirty="0">
                <a:solidFill>
                  <a:srgbClr val="FFFF66"/>
                </a:solidFill>
                <a:ea typeface="ＭＳ ゴシック" pitchFamily="49" charset="-128"/>
              </a:rPr>
              <a:t>前期：基礎的教科書の輪講（</a:t>
            </a:r>
            <a:r>
              <a:rPr lang="en-US" altLang="ja-JP" sz="2400" b="1" dirty="0">
                <a:solidFill>
                  <a:srgbClr val="FFFF66"/>
                </a:solidFill>
                <a:ea typeface="ＭＳ ゴシック" pitchFamily="49" charset="-128"/>
              </a:rPr>
              <a:t>TA, </a:t>
            </a:r>
            <a:r>
              <a:rPr lang="ja-JP" altLang="en-US" sz="2400" b="1" dirty="0">
                <a:solidFill>
                  <a:srgbClr val="FFFF66"/>
                </a:solidFill>
                <a:ea typeface="ＭＳ ゴシック" pitchFamily="49" charset="-128"/>
              </a:rPr>
              <a:t>教員も含め全員で行う）</a:t>
            </a:r>
            <a:endParaRPr lang="en-US" altLang="ja-JP" sz="2400" b="1" dirty="0">
              <a:solidFill>
                <a:srgbClr val="FFFF66"/>
              </a:solidFill>
              <a:ea typeface="ＭＳ ゴシック" pitchFamily="49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ja-JP" sz="2400" b="1" dirty="0">
                <a:solidFill>
                  <a:srgbClr val="FFFF66"/>
                </a:solidFill>
                <a:ea typeface="ＭＳ ゴシック" pitchFamily="49" charset="-128"/>
              </a:rPr>
              <a:t>	</a:t>
            </a:r>
            <a:r>
              <a:rPr lang="en-US" altLang="ja-JP" sz="2400" b="1" dirty="0" err="1">
                <a:solidFill>
                  <a:srgbClr val="FFFF66"/>
                </a:solidFill>
                <a:ea typeface="ＭＳ ゴシック" pitchFamily="49" charset="-128"/>
              </a:rPr>
              <a:t>Bradt</a:t>
            </a:r>
            <a:r>
              <a:rPr lang="en-US" altLang="ja-JP" sz="2400" b="1" dirty="0">
                <a:solidFill>
                  <a:srgbClr val="FFFF66"/>
                </a:solidFill>
                <a:ea typeface="ＭＳ ゴシック" pitchFamily="49" charset="-128"/>
              </a:rPr>
              <a:t> “Astronomy Methods” (TBD)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ja-JP" sz="2400" b="1" dirty="0">
              <a:solidFill>
                <a:srgbClr val="FFFF66"/>
              </a:solidFill>
              <a:ea typeface="ＭＳ ゴシック" pitchFamily="49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ja-JP" altLang="en-US" sz="2400" b="1" dirty="0">
                <a:solidFill>
                  <a:srgbClr val="FFFF66"/>
                </a:solidFill>
                <a:ea typeface="ＭＳ ゴシック" pitchFamily="49" charset="-128"/>
              </a:rPr>
              <a:t>後期：観測とデータ解析</a:t>
            </a:r>
            <a:r>
              <a:rPr lang="en-US" altLang="ja-JP" sz="2400" b="1" dirty="0">
                <a:solidFill>
                  <a:srgbClr val="FFFF66"/>
                </a:solidFill>
                <a:ea typeface="ＭＳ ゴシック" pitchFamily="49" charset="-128"/>
              </a:rPr>
              <a:t> (1</a:t>
            </a:r>
            <a:r>
              <a:rPr lang="ja-JP" altLang="en-US" sz="2400" b="1" dirty="0">
                <a:solidFill>
                  <a:srgbClr val="FFFF66"/>
                </a:solidFill>
                <a:ea typeface="ＭＳ ゴシック" pitchFamily="49" charset="-128"/>
              </a:rPr>
              <a:t>と</a:t>
            </a:r>
            <a:r>
              <a:rPr lang="en-US" altLang="ja-JP" sz="2400" b="1" dirty="0">
                <a:solidFill>
                  <a:srgbClr val="FFFF66"/>
                </a:solidFill>
                <a:ea typeface="ＭＳ ゴシック" pitchFamily="49" charset="-128"/>
              </a:rPr>
              <a:t>2</a:t>
            </a:r>
            <a:r>
              <a:rPr lang="ja-JP" altLang="en-US" sz="2400" b="1" dirty="0">
                <a:solidFill>
                  <a:srgbClr val="FFFF66"/>
                </a:solidFill>
                <a:ea typeface="ＭＳ ゴシック" pitchFamily="49" charset="-128"/>
              </a:rPr>
              <a:t>でグループごとに行う）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ja-JP" altLang="en-US" sz="2000" b="1" dirty="0">
              <a:solidFill>
                <a:srgbClr val="FFFF66"/>
              </a:solidFill>
              <a:ea typeface="ＭＳ ゴシック" pitchFamily="49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ja-JP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>
            <a:extLst>
              <a:ext uri="{FF2B5EF4-FFF2-40B4-BE49-F238E27FC236}">
                <a16:creationId xmlns:a16="http://schemas.microsoft.com/office/drawing/2014/main" id="{148280CC-753C-233C-A7B5-A21DCB87A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450"/>
            <a:ext cx="849788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415" rIns="0" bIns="0">
            <a:spAutoFit/>
          </a:bodyPr>
          <a:lstStyle>
            <a:lvl1pPr marL="1270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9000"/>
              </a:lnSpc>
              <a:spcBef>
                <a:spcPts val="150"/>
              </a:spcBef>
            </a:pPr>
            <a:r>
              <a:rPr lang="ja-JP" altLang="ja-JP" sz="36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ブラックホールや白色矮星などの</a:t>
            </a:r>
            <a:endParaRPr lang="en-US" altLang="ja-JP" sz="36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lnSpc>
                <a:spcPct val="99000"/>
              </a:lnSpc>
              <a:spcBef>
                <a:spcPts val="150"/>
              </a:spcBef>
            </a:pPr>
            <a:r>
              <a:rPr lang="ja-JP" altLang="ja-JP" sz="36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コンパクト星</a:t>
            </a:r>
            <a:r>
              <a:rPr lang="ja-JP" altLang="en-US" sz="360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連星系</a:t>
            </a:r>
            <a:r>
              <a:rPr lang="ja-JP" altLang="en-US" sz="36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や</a:t>
            </a:r>
            <a:r>
              <a:rPr lang="ja-JP" altLang="ja-JP" sz="36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、</a:t>
            </a:r>
            <a:endParaRPr lang="en-US" altLang="ja-JP" sz="36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lnSpc>
                <a:spcPct val="99000"/>
              </a:lnSpc>
              <a:spcBef>
                <a:spcPts val="150"/>
              </a:spcBef>
            </a:pPr>
            <a:r>
              <a:rPr lang="ja-JP" altLang="en-US" sz="360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太陽型星</a:t>
            </a:r>
            <a:r>
              <a:rPr lang="ja-JP" altLang="en-US" sz="36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などの</a:t>
            </a:r>
            <a:r>
              <a:rPr lang="ja-JP" altLang="ja-JP" sz="360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様々な活動現象</a:t>
            </a:r>
            <a:r>
              <a:rPr lang="ja-JP" altLang="ja-JP" sz="36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を、</a:t>
            </a:r>
            <a:endParaRPr lang="en-US" altLang="ja-JP" sz="36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lnSpc>
                <a:spcPct val="99000"/>
              </a:lnSpc>
              <a:spcBef>
                <a:spcPts val="150"/>
              </a:spcBef>
            </a:pPr>
            <a:r>
              <a:rPr lang="ja-JP" altLang="ja-JP" sz="3600">
                <a:solidFill>
                  <a:srgbClr val="3399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可視光・近赤外線での</a:t>
            </a:r>
            <a:endParaRPr lang="en-US" altLang="ja-JP" sz="3600">
              <a:solidFill>
                <a:srgbClr val="3399FF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lnSpc>
                <a:spcPct val="99000"/>
              </a:lnSpc>
              <a:spcBef>
                <a:spcPts val="150"/>
              </a:spcBef>
            </a:pPr>
            <a:r>
              <a:rPr lang="ja-JP" altLang="ja-JP" sz="3600">
                <a:solidFill>
                  <a:srgbClr val="3399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分光観測</a:t>
            </a:r>
            <a:r>
              <a:rPr lang="ja-JP" altLang="ja-JP" sz="3600">
                <a:solidFill>
                  <a:srgbClr val="3399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Arial" panose="020B0604020202020204" pitchFamily="34" charset="0"/>
              </a:rPr>
              <a:t>(3.8m</a:t>
            </a:r>
            <a:r>
              <a:rPr lang="ja-JP" altLang="en-US" sz="3600">
                <a:solidFill>
                  <a:srgbClr val="3399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Arial" panose="020B0604020202020204" pitchFamily="34" charset="0"/>
              </a:rPr>
              <a:t>せいめい</a:t>
            </a:r>
            <a:r>
              <a:rPr lang="ja-JP" altLang="ja-JP" sz="3600">
                <a:solidFill>
                  <a:srgbClr val="3399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望遠鏡＠岡山)、測光観測(宇宙物理学教室屋上)</a:t>
            </a:r>
            <a:endParaRPr lang="en-US" altLang="ja-JP" sz="3600">
              <a:solidFill>
                <a:srgbClr val="3399FF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lnSpc>
                <a:spcPct val="99000"/>
              </a:lnSpc>
              <a:spcBef>
                <a:spcPts val="150"/>
              </a:spcBef>
            </a:pPr>
            <a:r>
              <a:rPr lang="ja-JP" altLang="ja-JP" sz="36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により研究します。</a:t>
            </a:r>
          </a:p>
        </p:txBody>
      </p:sp>
      <p:pic>
        <p:nvPicPr>
          <p:cNvPr id="20483" name="図 5">
            <a:extLst>
              <a:ext uri="{FF2B5EF4-FFF2-40B4-BE49-F238E27FC236}">
                <a16:creationId xmlns:a16="http://schemas.microsoft.com/office/drawing/2014/main" id="{A4812D9A-27E2-9C27-DFB3-F35B40A40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4002088"/>
            <a:ext cx="3109912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図 7">
            <a:extLst>
              <a:ext uri="{FF2B5EF4-FFF2-40B4-BE49-F238E27FC236}">
                <a16:creationId xmlns:a16="http://schemas.microsoft.com/office/drawing/2014/main" id="{3F568378-A02D-22DB-CE26-A7EBC733E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4284663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2">
            <a:extLst>
              <a:ext uri="{FF2B5EF4-FFF2-40B4-BE49-F238E27FC236}">
                <a16:creationId xmlns:a16="http://schemas.microsoft.com/office/drawing/2014/main" id="{AE3629B6-3B9F-015D-DC88-7A48345AA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tIns="13335"/>
          <a:lstStyle/>
          <a:p>
            <a:pPr marL="12700" eaLnBrk="1" hangingPunct="1">
              <a:spcBef>
                <a:spcPts val="100"/>
              </a:spcBef>
            </a:pPr>
            <a:r>
              <a:rPr lang="ja-JP" altLang="ja-JP">
                <a:latin typeface="ＭＳ Ｐゴシック" panose="020B0600070205080204" pitchFamily="34" charset="-128"/>
              </a:rPr>
              <a:t>担当教員の連絡先</a:t>
            </a:r>
          </a:p>
        </p:txBody>
      </p:sp>
      <p:sp>
        <p:nvSpPr>
          <p:cNvPr id="21507" name="object 3">
            <a:extLst>
              <a:ext uri="{FF2B5EF4-FFF2-40B4-BE49-F238E27FC236}">
                <a16:creationId xmlns:a16="http://schemas.microsoft.com/office/drawing/2014/main" id="{13F76CEF-2EBC-A7D8-D725-25AE8CAFE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8763"/>
            <a:ext cx="792480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9855" rIns="0" bIns="0">
            <a:spAutoFit/>
          </a:bodyPr>
          <a:lstStyle>
            <a:lvl1pPr marL="355600" indent="-342900"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  <a:tab pos="3556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63"/>
              </a:spcBef>
              <a:buFont typeface="Arial" panose="020B0604020202020204" pitchFamily="34" charset="0"/>
              <a:buChar char="•"/>
            </a:pPr>
            <a:r>
              <a:rPr lang="ja-JP" altLang="ja-JP" sz="3200">
                <a:solidFill>
                  <a:srgbClr val="000000"/>
                </a:solidFill>
                <a:latin typeface="ＭＳ Ｐゴシック" panose="020B0600070205080204" pitchFamily="34" charset="-128"/>
              </a:rPr>
              <a:t>上田佳宏 </a:t>
            </a:r>
            <a:r>
              <a:rPr lang="ja-JP" altLang="ja-JP" sz="320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ueda@kusastro.kyoto-u.ac.jp</a:t>
            </a:r>
            <a:endParaRPr lang="ja-JP" altLang="ja-JP" sz="32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775"/>
              </a:spcBef>
              <a:buFont typeface="Arial" panose="020B0604020202020204" pitchFamily="34" charset="0"/>
              <a:buChar char="•"/>
            </a:pPr>
            <a:r>
              <a:rPr lang="ja-JP" altLang="ja-JP" sz="3200">
                <a:solidFill>
                  <a:srgbClr val="000000"/>
                </a:solidFill>
                <a:latin typeface="ＭＳ Ｐゴシック" panose="020B0600070205080204" pitchFamily="34" charset="-128"/>
              </a:rPr>
              <a:t>野上大作 </a:t>
            </a:r>
            <a:r>
              <a:rPr lang="ja-JP" altLang="ja-JP" sz="32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nogami@k</a:t>
            </a:r>
            <a:r>
              <a:rPr lang="en-US" altLang="ja-JP" sz="32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usastro</a:t>
            </a:r>
            <a:r>
              <a:rPr lang="ja-JP" altLang="ja-JP" sz="32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.kyoto-u.ac.jp</a:t>
            </a:r>
            <a:endParaRPr lang="ja-JP" altLang="ja-JP" sz="32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ja-JP" altLang="ja-JP" sz="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3675"/>
              </a:lnSpc>
            </a:pPr>
            <a:r>
              <a:rPr lang="ja-JP" altLang="ja-JP" sz="3200">
                <a:solidFill>
                  <a:srgbClr val="000000"/>
                </a:solidFill>
                <a:latin typeface="ＭＳ Ｐゴシック" panose="020B0600070205080204" pitchFamily="34" charset="-128"/>
              </a:rPr>
              <a:t>興味のある方は、遠慮無く上記担当教員に</a:t>
            </a:r>
            <a:endParaRPr lang="en-US" altLang="ja-JP" sz="3200">
              <a:solidFill>
                <a:srgbClr val="000000"/>
              </a:solidFill>
              <a:latin typeface="ＭＳ Ｐゴシック" panose="020B0600070205080204" pitchFamily="34" charset="-128"/>
            </a:endParaRPr>
          </a:p>
          <a:p>
            <a:pPr eaLnBrk="1" hangingPunct="1">
              <a:lnSpc>
                <a:spcPts val="3675"/>
              </a:lnSpc>
            </a:pPr>
            <a:r>
              <a:rPr lang="ja-JP" altLang="ja-JP" sz="3200">
                <a:solidFill>
                  <a:srgbClr val="000000"/>
                </a:solidFill>
                <a:latin typeface="ＭＳ Ｐゴシック" panose="020B0600070205080204" pitchFamily="34" charset="-128"/>
              </a:rPr>
              <a:t>連絡し、話を聞きに来て下さい。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5" name="Rectangle 3">
            <a:extLst>
              <a:ext uri="{FF2B5EF4-FFF2-40B4-BE49-F238E27FC236}">
                <a16:creationId xmlns:a16="http://schemas.microsoft.com/office/drawing/2014/main" id="{FA8E27C1-1678-A82F-62A7-9786F75B5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2562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ja-JP" sz="2800" b="1" dirty="0">
              <a:ea typeface="ＭＳ ゴシック" pitchFamily="49" charset="-128"/>
            </a:endParaRPr>
          </a:p>
          <a:p>
            <a:pPr algn="just" eaLnBrk="1" hangingPunct="1">
              <a:lnSpc>
                <a:spcPct val="77000"/>
              </a:lnSpc>
              <a:spcBef>
                <a:spcPts val="988"/>
              </a:spcBef>
              <a:buClr>
                <a:srgbClr val="FFCC00"/>
              </a:buClr>
              <a:buFont typeface="Wingdings" pitchFamily="2" charset="2"/>
              <a:buChar char=""/>
              <a:defRPr/>
            </a:pPr>
            <a:r>
              <a:rPr lang="ja-JP" altLang="ja-JP" sz="2800">
                <a:solidFill>
                  <a:srgbClr val="FFFFFF"/>
                </a:solidFill>
                <a:latin typeface="ＭＳ Ｐゴシック" panose="020B0600070205080204" pitchFamily="34" charset="-128"/>
              </a:rPr>
              <a:t>Ｘ線観測は</a:t>
            </a:r>
            <a:r>
              <a:rPr lang="ja-JP" altLang="ja-JP" sz="2800">
                <a:solidFill>
                  <a:srgbClr val="FFFF66"/>
                </a:solidFill>
                <a:latin typeface="ＭＳ Ｐゴシック" panose="020B0600070205080204" pitchFamily="34" charset="-128"/>
              </a:rPr>
              <a:t>「</a:t>
            </a:r>
            <a:r>
              <a:rPr lang="ja-JP" altLang="ja-JP" sz="2800" b="1">
                <a:solidFill>
                  <a:srgbClr val="FFFF66"/>
                </a:solidFill>
                <a:latin typeface="ＭＳ Ｐゴシック" panose="020B0600070205080204" pitchFamily="34" charset="-128"/>
              </a:rPr>
              <a:t>熱くて激しい宇宙</a:t>
            </a:r>
            <a:r>
              <a:rPr lang="ja-JP" altLang="ja-JP" sz="2800">
                <a:solidFill>
                  <a:srgbClr val="FFFF66"/>
                </a:solidFill>
                <a:latin typeface="ＭＳ Ｐゴシック" panose="020B0600070205080204" pitchFamily="34" charset="-128"/>
              </a:rPr>
              <a:t>」</a:t>
            </a:r>
            <a:r>
              <a:rPr lang="ja-JP" altLang="ja-JP" sz="2800">
                <a:solidFill>
                  <a:srgbClr val="FFFFFF"/>
                </a:solidFill>
                <a:latin typeface="ＭＳ Ｐゴシック" panose="020B0600070205080204" pitchFamily="34" charset="-128"/>
              </a:rPr>
              <a:t>の理解に不可欠：  ブラックホールなど強重力場での高エネルギー現象を探る</a:t>
            </a:r>
            <a:endParaRPr lang="ja-JP" altLang="ja-JP" sz="2800">
              <a:solidFill>
                <a:srgbClr val="000000"/>
              </a:solidFill>
              <a:latin typeface="ＭＳ Ｐゴシック" panose="020B0600070205080204" pitchFamily="34" charset="-128"/>
            </a:endParaRPr>
          </a:p>
          <a:p>
            <a:pPr eaLnBrk="1" hangingPunct="1">
              <a:buClr>
                <a:srgbClr val="FFCC00"/>
              </a:buClr>
              <a:buFont typeface="Wingdings" pitchFamily="2" charset="2"/>
              <a:buChar char=""/>
              <a:defRPr/>
            </a:pPr>
            <a:endParaRPr lang="ja-JP" altLang="ja-JP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4000"/>
              </a:lnSpc>
              <a:buClr>
                <a:srgbClr val="FFCC00"/>
              </a:buClr>
              <a:buFont typeface="Wingdings" pitchFamily="2" charset="2"/>
              <a:buChar char=""/>
              <a:defRPr/>
            </a:pPr>
            <a:r>
              <a:rPr lang="ja-JP" altLang="ja-JP" sz="2800">
                <a:solidFill>
                  <a:srgbClr val="FFFFFF"/>
                </a:solidFill>
                <a:latin typeface="ＭＳ Ｐゴシック" panose="020B0600070205080204" pitchFamily="34" charset="-128"/>
              </a:rPr>
              <a:t>対象は、銀河系内の恒星質量ブラックホールから、 遠方宇宙の巨大ブラックホール（活動銀河核）まで</a:t>
            </a:r>
            <a:endParaRPr lang="ja-JP" altLang="ja-JP" sz="2800">
              <a:solidFill>
                <a:srgbClr val="000000"/>
              </a:solidFill>
              <a:latin typeface="ＭＳ Ｐゴシック" panose="020B0600070205080204" pitchFamily="34" charset="-128"/>
            </a:endParaRPr>
          </a:p>
          <a:p>
            <a:pPr eaLnBrk="1" hangingPunct="1">
              <a:spcBef>
                <a:spcPts val="13"/>
              </a:spcBef>
              <a:buClr>
                <a:srgbClr val="FFCC00"/>
              </a:buClr>
              <a:buFont typeface="Wingdings" pitchFamily="2" charset="2"/>
              <a:buChar char=""/>
              <a:defRPr/>
            </a:pPr>
            <a:endParaRPr lang="ja-JP" altLang="ja-JP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itchFamily="2" charset="2"/>
              <a:buChar char=""/>
              <a:defRPr/>
            </a:pPr>
            <a:r>
              <a:rPr lang="en-US" altLang="ja-JP" sz="2800" dirty="0">
                <a:solidFill>
                  <a:srgbClr val="FFFFFF"/>
                </a:solidFill>
                <a:latin typeface="ＭＳ Ｐゴシック" panose="020B0600070205080204" pitchFamily="34" charset="-128"/>
              </a:rPr>
              <a:t>XRISM</a:t>
            </a:r>
            <a:r>
              <a:rPr lang="ja-JP" altLang="en-US" sz="2800">
                <a:solidFill>
                  <a:srgbClr val="FFFFFF"/>
                </a:solidFill>
                <a:latin typeface="ＭＳ Ｐゴシック" panose="020B0600070205080204" pitchFamily="34" charset="-128"/>
              </a:rPr>
              <a:t>、</a:t>
            </a:r>
            <a:r>
              <a:rPr lang="en-US" altLang="ja-JP" sz="2800" dirty="0" err="1">
                <a:solidFill>
                  <a:srgbClr val="FFFFFF"/>
                </a:solidFill>
                <a:latin typeface="ＭＳ Ｐゴシック" panose="020B0600070205080204" pitchFamily="34" charset="-128"/>
              </a:rPr>
              <a:t>NuSTAR</a:t>
            </a:r>
            <a:r>
              <a:rPr lang="ja-JP" altLang="en-US" sz="2800">
                <a:solidFill>
                  <a:srgbClr val="FFFFFF"/>
                </a:solidFill>
                <a:latin typeface="ＭＳ Ｐゴシック" panose="020B0600070205080204" pitchFamily="34" charset="-128"/>
              </a:rPr>
              <a:t>、</a:t>
            </a:r>
            <a:r>
              <a:rPr lang="ja-JP" altLang="ja-JP" sz="2800">
                <a:solidFill>
                  <a:srgbClr val="FFFFFF"/>
                </a:solidFill>
                <a:latin typeface="ＭＳ Ｐゴシック" panose="020B0600070205080204" pitchFamily="34" charset="-128"/>
              </a:rPr>
              <a:t>「チャンドラ」、「ニュートン」など最新Ｘ線天文衛星のデータ解析を通して、高エネルギー天体物理学の先端に触れ、その基礎を習得</a:t>
            </a:r>
            <a:endParaRPr lang="ja-JP" altLang="ja-JP" sz="2800">
              <a:solidFill>
                <a:srgbClr val="000000"/>
              </a:solidFill>
              <a:latin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ja-JP" sz="2800" dirty="0"/>
          </a:p>
          <a:p>
            <a:pPr eaLnBrk="1" hangingPunct="1">
              <a:lnSpc>
                <a:spcPct val="80000"/>
              </a:lnSpc>
              <a:defRPr/>
            </a:pPr>
            <a:endParaRPr lang="ja-JP" altLang="en-US" sz="2000" b="1" dirty="0">
              <a:solidFill>
                <a:srgbClr val="FFFF66"/>
              </a:solidFill>
              <a:ea typeface="ＭＳ ゴシック" pitchFamily="49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A82F062-401C-1E6A-248F-41E227C91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ja-JP">
                <a:solidFill>
                  <a:srgbClr val="E4E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X</a:t>
            </a:r>
            <a:r>
              <a:rPr lang="ja-JP" altLang="ja-JP">
                <a:solidFill>
                  <a:srgbClr val="E4E4FF"/>
                </a:solidFill>
                <a:latin typeface="ＭＳ Ｐゴシック" panose="020B0600070205080204" pitchFamily="34" charset="-128"/>
              </a:rPr>
              <a:t>線観測</a:t>
            </a:r>
            <a:br>
              <a:rPr lang="ja-JP" altLang="ja-JP">
                <a:solidFill>
                  <a:srgbClr val="E4E4FF"/>
                </a:solidFill>
                <a:latin typeface="ＭＳ Ｐゴシック" panose="020B0600070205080204" pitchFamily="34" charset="-128"/>
              </a:rPr>
            </a:br>
            <a:r>
              <a:rPr lang="ja-JP" altLang="ja-JP" sz="280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Ｐゴシック" panose="020B0600070205080204" pitchFamily="34" charset="-128"/>
              </a:rPr>
              <a:t>担当：上田佳宏</a:t>
            </a:r>
            <a:endParaRPr lang="ja-JP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9E26C8-A269-17FD-7DA9-330E6ECBBB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39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F58DFB4-247D-E9E7-101E-9515D86C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197350"/>
            <a:ext cx="6383338" cy="26527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6215012-8B8A-693F-6D5E-E89304019329}"/>
              </a:ext>
            </a:extLst>
          </p:cNvPr>
          <p:cNvSpPr/>
          <p:nvPr/>
        </p:nvSpPr>
        <p:spPr>
          <a:xfrm>
            <a:off x="4362450" y="3540125"/>
            <a:ext cx="4773613" cy="3309938"/>
          </a:xfrm>
          <a:custGeom>
            <a:avLst/>
            <a:gdLst/>
            <a:ahLst/>
            <a:cxnLst/>
            <a:rect l="l" t="t" r="r" b="b"/>
            <a:pathLst>
              <a:path w="4773295" h="3310254">
                <a:moveTo>
                  <a:pt x="4773168" y="0"/>
                </a:moveTo>
                <a:lnTo>
                  <a:pt x="4617593" y="34925"/>
                </a:lnTo>
                <a:lnTo>
                  <a:pt x="4247769" y="104775"/>
                </a:lnTo>
                <a:lnTo>
                  <a:pt x="4049394" y="130175"/>
                </a:lnTo>
                <a:lnTo>
                  <a:pt x="3627119" y="190500"/>
                </a:lnTo>
                <a:lnTo>
                  <a:pt x="3420744" y="215900"/>
                </a:lnTo>
                <a:lnTo>
                  <a:pt x="3222370" y="250825"/>
                </a:lnTo>
                <a:lnTo>
                  <a:pt x="3023869" y="276225"/>
                </a:lnTo>
                <a:lnTo>
                  <a:pt x="2842894" y="320675"/>
                </a:lnTo>
                <a:lnTo>
                  <a:pt x="2679445" y="363600"/>
                </a:lnTo>
                <a:lnTo>
                  <a:pt x="2541396" y="414400"/>
                </a:lnTo>
                <a:lnTo>
                  <a:pt x="2420746" y="476250"/>
                </a:lnTo>
                <a:lnTo>
                  <a:pt x="2335021" y="536575"/>
                </a:lnTo>
                <a:lnTo>
                  <a:pt x="2309621" y="569976"/>
                </a:lnTo>
                <a:lnTo>
                  <a:pt x="2282570" y="614426"/>
                </a:lnTo>
                <a:lnTo>
                  <a:pt x="2265171" y="657225"/>
                </a:lnTo>
                <a:lnTo>
                  <a:pt x="2265171" y="700151"/>
                </a:lnTo>
                <a:lnTo>
                  <a:pt x="2274696" y="752475"/>
                </a:lnTo>
                <a:lnTo>
                  <a:pt x="2292095" y="795401"/>
                </a:lnTo>
                <a:lnTo>
                  <a:pt x="2317495" y="838200"/>
                </a:lnTo>
                <a:lnTo>
                  <a:pt x="2352420" y="873125"/>
                </a:lnTo>
                <a:lnTo>
                  <a:pt x="2446146" y="941451"/>
                </a:lnTo>
                <a:lnTo>
                  <a:pt x="2576321" y="1011301"/>
                </a:lnTo>
                <a:lnTo>
                  <a:pt x="2722244" y="1063625"/>
                </a:lnTo>
                <a:lnTo>
                  <a:pt x="3058794" y="1166876"/>
                </a:lnTo>
                <a:lnTo>
                  <a:pt x="3420744" y="1252601"/>
                </a:lnTo>
                <a:lnTo>
                  <a:pt x="3601719" y="1305052"/>
                </a:lnTo>
                <a:lnTo>
                  <a:pt x="3765168" y="1347851"/>
                </a:lnTo>
                <a:lnTo>
                  <a:pt x="3911218" y="1400302"/>
                </a:lnTo>
                <a:lnTo>
                  <a:pt x="4049394" y="1460627"/>
                </a:lnTo>
                <a:lnTo>
                  <a:pt x="4152518" y="1520952"/>
                </a:lnTo>
                <a:lnTo>
                  <a:pt x="4187443" y="1555877"/>
                </a:lnTo>
                <a:lnTo>
                  <a:pt x="4247769" y="1633601"/>
                </a:lnTo>
                <a:lnTo>
                  <a:pt x="4255643" y="1676527"/>
                </a:lnTo>
                <a:lnTo>
                  <a:pt x="4255643" y="1719326"/>
                </a:lnTo>
                <a:lnTo>
                  <a:pt x="4230243" y="1789176"/>
                </a:lnTo>
                <a:lnTo>
                  <a:pt x="4195318" y="1824101"/>
                </a:lnTo>
                <a:lnTo>
                  <a:pt x="4152518" y="1857502"/>
                </a:lnTo>
                <a:lnTo>
                  <a:pt x="4100067" y="1884426"/>
                </a:lnTo>
                <a:lnTo>
                  <a:pt x="4039869" y="1917827"/>
                </a:lnTo>
                <a:lnTo>
                  <a:pt x="3971543" y="1944751"/>
                </a:lnTo>
                <a:lnTo>
                  <a:pt x="3885818" y="1970151"/>
                </a:lnTo>
                <a:lnTo>
                  <a:pt x="3790568" y="1995551"/>
                </a:lnTo>
                <a:lnTo>
                  <a:pt x="3695318" y="2022602"/>
                </a:lnTo>
                <a:lnTo>
                  <a:pt x="3584193" y="2047989"/>
                </a:lnTo>
                <a:lnTo>
                  <a:pt x="2430271" y="2341702"/>
                </a:lnTo>
                <a:lnTo>
                  <a:pt x="2076196" y="2444889"/>
                </a:lnTo>
                <a:lnTo>
                  <a:pt x="1696847" y="2567139"/>
                </a:lnTo>
                <a:lnTo>
                  <a:pt x="1301623" y="2713189"/>
                </a:lnTo>
                <a:lnTo>
                  <a:pt x="879348" y="2886240"/>
                </a:lnTo>
                <a:lnTo>
                  <a:pt x="447675" y="3084690"/>
                </a:lnTo>
                <a:lnTo>
                  <a:pt x="0" y="3310127"/>
                </a:lnTo>
                <a:lnTo>
                  <a:pt x="241300" y="3310127"/>
                </a:lnTo>
                <a:lnTo>
                  <a:pt x="387350" y="3292664"/>
                </a:lnTo>
                <a:lnTo>
                  <a:pt x="612775" y="3162477"/>
                </a:lnTo>
                <a:lnTo>
                  <a:pt x="852424" y="3032302"/>
                </a:lnTo>
                <a:lnTo>
                  <a:pt x="1111123" y="2911640"/>
                </a:lnTo>
                <a:lnTo>
                  <a:pt x="1395222" y="2798927"/>
                </a:lnTo>
                <a:lnTo>
                  <a:pt x="1688973" y="2687789"/>
                </a:lnTo>
                <a:lnTo>
                  <a:pt x="1998472" y="2575077"/>
                </a:lnTo>
                <a:lnTo>
                  <a:pt x="2774695" y="2333764"/>
                </a:lnTo>
                <a:lnTo>
                  <a:pt x="2928619" y="2289302"/>
                </a:lnTo>
                <a:lnTo>
                  <a:pt x="3247770" y="2211514"/>
                </a:lnTo>
                <a:lnTo>
                  <a:pt x="3901693" y="2040001"/>
                </a:lnTo>
                <a:lnTo>
                  <a:pt x="4049394" y="2005076"/>
                </a:lnTo>
                <a:lnTo>
                  <a:pt x="4195318" y="1962277"/>
                </a:lnTo>
                <a:lnTo>
                  <a:pt x="4333494" y="1927352"/>
                </a:lnTo>
                <a:lnTo>
                  <a:pt x="4454144" y="1892427"/>
                </a:lnTo>
                <a:lnTo>
                  <a:pt x="4565269" y="1857502"/>
                </a:lnTo>
                <a:lnTo>
                  <a:pt x="4652518" y="1824101"/>
                </a:lnTo>
                <a:lnTo>
                  <a:pt x="4720844" y="1797177"/>
                </a:lnTo>
                <a:lnTo>
                  <a:pt x="4773168" y="1771777"/>
                </a:lnTo>
                <a:lnTo>
                  <a:pt x="4773168" y="1382776"/>
                </a:lnTo>
                <a:lnTo>
                  <a:pt x="4668393" y="1365377"/>
                </a:lnTo>
                <a:lnTo>
                  <a:pt x="4238244" y="1279652"/>
                </a:lnTo>
                <a:lnTo>
                  <a:pt x="4074794" y="1244727"/>
                </a:lnTo>
                <a:lnTo>
                  <a:pt x="3557269" y="1114552"/>
                </a:lnTo>
                <a:lnTo>
                  <a:pt x="3393820" y="1063625"/>
                </a:lnTo>
                <a:lnTo>
                  <a:pt x="3247770" y="1011301"/>
                </a:lnTo>
                <a:lnTo>
                  <a:pt x="3109594" y="958850"/>
                </a:lnTo>
                <a:lnTo>
                  <a:pt x="2988944" y="898525"/>
                </a:lnTo>
                <a:lnTo>
                  <a:pt x="2895345" y="847725"/>
                </a:lnTo>
                <a:lnTo>
                  <a:pt x="2825495" y="785876"/>
                </a:lnTo>
                <a:lnTo>
                  <a:pt x="2807969" y="752475"/>
                </a:lnTo>
                <a:lnTo>
                  <a:pt x="2790570" y="725551"/>
                </a:lnTo>
                <a:lnTo>
                  <a:pt x="2782569" y="692150"/>
                </a:lnTo>
                <a:lnTo>
                  <a:pt x="2790570" y="665226"/>
                </a:lnTo>
                <a:lnTo>
                  <a:pt x="2825495" y="604901"/>
                </a:lnTo>
                <a:lnTo>
                  <a:pt x="2877819" y="544576"/>
                </a:lnTo>
                <a:lnTo>
                  <a:pt x="2955670" y="501650"/>
                </a:lnTo>
                <a:lnTo>
                  <a:pt x="3049269" y="458850"/>
                </a:lnTo>
                <a:lnTo>
                  <a:pt x="3152520" y="423925"/>
                </a:lnTo>
                <a:lnTo>
                  <a:pt x="3273170" y="389000"/>
                </a:lnTo>
                <a:lnTo>
                  <a:pt x="3549268" y="338200"/>
                </a:lnTo>
                <a:lnTo>
                  <a:pt x="3858894" y="285750"/>
                </a:lnTo>
                <a:lnTo>
                  <a:pt x="4169917" y="250825"/>
                </a:lnTo>
                <a:lnTo>
                  <a:pt x="4635119" y="173100"/>
                </a:lnTo>
                <a:lnTo>
                  <a:pt x="4773168" y="138175"/>
                </a:lnTo>
                <a:lnTo>
                  <a:pt x="4773168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0C8211A-C6AB-F2DD-FF23-585CA5BC6B98}"/>
              </a:ext>
            </a:extLst>
          </p:cNvPr>
          <p:cNvSpPr/>
          <p:nvPr/>
        </p:nvSpPr>
        <p:spPr>
          <a:xfrm>
            <a:off x="0" y="0"/>
            <a:ext cx="9140825" cy="4568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C49CE44-8CCC-DFD6-0DBB-1A3C1649B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0"/>
            <a:ext cx="6800850" cy="9366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FEA59DD-1DA4-1B84-285A-732F63EEEC8D}"/>
              </a:ext>
            </a:extLst>
          </p:cNvPr>
          <p:cNvSpPr/>
          <p:nvPr/>
        </p:nvSpPr>
        <p:spPr>
          <a:xfrm>
            <a:off x="1908175" y="1165225"/>
            <a:ext cx="5511800" cy="509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224" name="object 8">
            <a:extLst>
              <a:ext uri="{FF2B5EF4-FFF2-40B4-BE49-F238E27FC236}">
                <a16:creationId xmlns:a16="http://schemas.microsoft.com/office/drawing/2014/main" id="{3F4B1D30-8403-F367-ABF6-5B56F7421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9125" y="0"/>
            <a:ext cx="8205788" cy="1133475"/>
          </a:xfrm>
        </p:spPr>
        <p:txBody>
          <a:bodyPr tIns="12065"/>
          <a:lstStyle/>
          <a:p>
            <a:pPr eaLnBrk="1" hangingPunct="1">
              <a:spcBef>
                <a:spcPts val="100"/>
              </a:spcBef>
            </a:pPr>
            <a:r>
              <a:rPr lang="ja-JP" altLang="ja-JP" sz="4000" b="1">
                <a:solidFill>
                  <a:srgbClr val="E4E4FF"/>
                </a:solidFill>
                <a:latin typeface="ＭＳ Ｐゴシック" panose="020B0600070205080204" pitchFamily="34" charset="-128"/>
              </a:rPr>
              <a:t>今ブラックホールが面白い！</a:t>
            </a:r>
            <a:br>
              <a:rPr lang="ja-JP" altLang="ja-JP" sz="4000">
                <a:latin typeface="ＭＳ Ｐゴシック" panose="020B0600070205080204" pitchFamily="34" charset="-128"/>
              </a:rPr>
            </a:br>
            <a:r>
              <a:rPr lang="ja-JP" altLang="ja-JP" sz="3200">
                <a:solidFill>
                  <a:srgbClr val="FFFF66"/>
                </a:solidFill>
                <a:latin typeface="ＭＳ Ｐゴシック" panose="020B0600070205080204" pitchFamily="34" charset="-128"/>
              </a:rPr>
              <a:t>活動銀河「ケンタウルス座Ａ」の多波長合成画像</a:t>
            </a:r>
            <a:endParaRPr lang="ja-JP" altLang="ja-JP" sz="3200">
              <a:latin typeface="ＭＳ Ｐゴシック" panose="020B0600070205080204" pitchFamily="34" charset="-128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2B39244-2739-0788-921D-B9C0AE7E3F60}"/>
              </a:ext>
            </a:extLst>
          </p:cNvPr>
          <p:cNvSpPr txBox="1"/>
          <p:nvPr/>
        </p:nvSpPr>
        <p:spPr>
          <a:xfrm>
            <a:off x="2282825" y="6184900"/>
            <a:ext cx="612775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5" dirty="0">
                <a:solidFill>
                  <a:srgbClr val="FFFF66"/>
                </a:solidFill>
                <a:latin typeface="MS PGothic"/>
                <a:ea typeface="+mn-ea"/>
                <a:cs typeface="MS PGothic"/>
              </a:rPr>
              <a:t>Ｘ線</a:t>
            </a:r>
            <a:endParaRPr sz="2800">
              <a:solidFill>
                <a:prstClr val="black"/>
              </a:solidFill>
              <a:latin typeface="MS PGothic"/>
              <a:ea typeface="+mn-ea"/>
              <a:cs typeface="MS PGothic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ABCDED1-306D-CB73-A838-3AE433983302}"/>
              </a:ext>
            </a:extLst>
          </p:cNvPr>
          <p:cNvSpPr txBox="1"/>
          <p:nvPr/>
        </p:nvSpPr>
        <p:spPr>
          <a:xfrm>
            <a:off x="3427413" y="6165850"/>
            <a:ext cx="1090612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10" dirty="0">
                <a:solidFill>
                  <a:srgbClr val="FFFF66"/>
                </a:solidFill>
                <a:latin typeface="MS PGothic"/>
                <a:ea typeface="+mn-ea"/>
                <a:cs typeface="MS PGothic"/>
              </a:rPr>
              <a:t>可視光</a:t>
            </a:r>
            <a:endParaRPr sz="2800">
              <a:solidFill>
                <a:prstClr val="black"/>
              </a:solidFill>
              <a:latin typeface="MS PGothic"/>
              <a:ea typeface="+mn-ea"/>
              <a:cs typeface="MS PGothic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F3505FB-D114-99E9-9CA9-93294D709297}"/>
              </a:ext>
            </a:extLst>
          </p:cNvPr>
          <p:cNvSpPr txBox="1"/>
          <p:nvPr/>
        </p:nvSpPr>
        <p:spPr>
          <a:xfrm>
            <a:off x="5614988" y="6184900"/>
            <a:ext cx="736600" cy="4524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5" dirty="0">
                <a:solidFill>
                  <a:srgbClr val="FFFF66"/>
                </a:solidFill>
                <a:latin typeface="MS PGothic"/>
                <a:ea typeface="+mn-ea"/>
                <a:cs typeface="MS PGothic"/>
              </a:rPr>
              <a:t>電波</a:t>
            </a:r>
            <a:endParaRPr sz="2800">
              <a:solidFill>
                <a:prstClr val="black"/>
              </a:solidFill>
              <a:latin typeface="MS PGothic"/>
              <a:ea typeface="+mn-ea"/>
              <a:cs typeface="MS P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XDS_xmm_black_s">
            <a:extLst>
              <a:ext uri="{FF2B5EF4-FFF2-40B4-BE49-F238E27FC236}">
                <a16:creationId xmlns:a16="http://schemas.microsoft.com/office/drawing/2014/main" id="{2E5FF5B9-62D5-BC7F-F5B9-B50D0C33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345362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F12762F1-2890-E867-697B-F8E6E4371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-26988"/>
            <a:ext cx="7920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/>
              <a:t>遠方宇宙の巨大ブラックホールの群れ</a:t>
            </a:r>
            <a:endParaRPr lang="en-US" altLang="ja-JP" sz="24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/>
              <a:t>これらはどのように進化してきたか？</a:t>
            </a:r>
            <a:endParaRPr lang="en-US" altLang="ja-JP" sz="2400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981A9474-2E8A-9D02-6198-0B5658977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453188"/>
            <a:ext cx="7129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b="1">
                <a:solidFill>
                  <a:srgbClr val="FFFF00"/>
                </a:solidFill>
              </a:rPr>
              <a:t>Subaru/XMM-Newton  Deep Suvey</a:t>
            </a:r>
          </a:p>
        </p:txBody>
      </p:sp>
      <p:sp>
        <p:nvSpPr>
          <p:cNvPr id="10245" name="Line 5">
            <a:extLst>
              <a:ext uri="{FF2B5EF4-FFF2-40B4-BE49-F238E27FC236}">
                <a16:creationId xmlns:a16="http://schemas.microsoft.com/office/drawing/2014/main" id="{9D9CA109-7E6A-0C65-A816-25B60777F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052513"/>
            <a:ext cx="0" cy="4824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B6944DDD-1304-6F07-39D0-DDEB980B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0" y="3357563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/>
              <a:t>1 deg</a:t>
            </a:r>
          </a:p>
        </p:txBody>
      </p:sp>
      <p:sp>
        <p:nvSpPr>
          <p:cNvPr id="10247" name="テキスト ボックス 8">
            <a:extLst>
              <a:ext uri="{FF2B5EF4-FFF2-40B4-BE49-F238E27FC236}">
                <a16:creationId xmlns:a16="http://schemas.microsoft.com/office/drawing/2014/main" id="{808BE898-8E41-849E-E687-171AB4038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497638"/>
            <a:ext cx="218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el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 b="1"/>
              <a:t>Ueda  (2015)</a:t>
            </a:r>
            <a:endParaRPr lang="ja-JP" altLang="en-US" sz="1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A4F07-2F06-9D68-CE32-FD9D420E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85725"/>
            <a:ext cx="8229600" cy="1144588"/>
          </a:xfrm>
        </p:spPr>
        <p:txBody>
          <a:bodyPr/>
          <a:lstStyle/>
          <a:p>
            <a:pPr>
              <a:defRPr/>
            </a:pPr>
            <a:r>
              <a:rPr lang="en-US" altLang="ja-JP" sz="3600" dirty="0">
                <a:solidFill>
                  <a:srgbClr val="FFFF00"/>
                </a:solidFill>
                <a:latin typeface="+mn-lt"/>
              </a:rPr>
              <a:t>X</a:t>
            </a:r>
            <a:r>
              <a:rPr lang="ja-JP" altLang="en-US" sz="3600">
                <a:solidFill>
                  <a:srgbClr val="FFFF00"/>
                </a:solidFill>
                <a:latin typeface="+mn-lt"/>
              </a:rPr>
              <a:t>線分光撮像衛星（</a:t>
            </a:r>
            <a:r>
              <a:rPr lang="en-US" altLang="ja-JP" sz="3600" dirty="0">
                <a:solidFill>
                  <a:srgbClr val="FFFF00"/>
                </a:solidFill>
                <a:latin typeface="+mn-lt"/>
              </a:rPr>
              <a:t>XRISM)</a:t>
            </a:r>
            <a:br>
              <a:rPr lang="en-US" altLang="ja-JP" sz="3600" dirty="0">
                <a:solidFill>
                  <a:srgbClr val="FFFF00"/>
                </a:solidFill>
                <a:latin typeface="+mn-lt"/>
              </a:rPr>
            </a:br>
            <a:r>
              <a:rPr lang="en-US" altLang="ja-JP" sz="3600" dirty="0">
                <a:solidFill>
                  <a:srgbClr val="FFFF00"/>
                </a:solidFill>
                <a:latin typeface="+mn-lt"/>
              </a:rPr>
              <a:t>X-Ray Imaging and Spectroscopy Mission</a:t>
            </a:r>
            <a:endParaRPr lang="ja-JP" alt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A2289B-4CD8-0772-C7A4-20F10B27E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335088"/>
            <a:ext cx="9055100" cy="4525962"/>
          </a:xfrm>
        </p:spPr>
        <p:txBody>
          <a:bodyPr/>
          <a:lstStyle/>
          <a:p>
            <a:pPr>
              <a:defRPr/>
            </a:pPr>
            <a:r>
              <a:rPr lang="ja-JP" altLang="en-US" sz="2400"/>
              <a:t>日本</a:t>
            </a:r>
            <a:r>
              <a:rPr lang="en-US" altLang="ja-JP" sz="2400" dirty="0"/>
              <a:t>7</a:t>
            </a:r>
            <a:r>
              <a:rPr lang="ja-JP" altLang="en-US" sz="2400"/>
              <a:t>番目の</a:t>
            </a:r>
            <a:r>
              <a:rPr lang="en-US" altLang="ja-JP" sz="2400" dirty="0"/>
              <a:t>X</a:t>
            </a:r>
            <a:r>
              <a:rPr lang="ja-JP" altLang="en-US" sz="2400"/>
              <a:t>線天文衛星（</a:t>
            </a:r>
            <a:r>
              <a:rPr lang="en-US" altLang="ja-JP" sz="2400" dirty="0"/>
              <a:t>2023</a:t>
            </a:r>
            <a:r>
              <a:rPr lang="ja-JP" altLang="en-US" sz="2400"/>
              <a:t>年</a:t>
            </a:r>
            <a:r>
              <a:rPr lang="en-US" altLang="ja-JP" sz="2400" dirty="0"/>
              <a:t>9</a:t>
            </a:r>
            <a:r>
              <a:rPr lang="ja-JP" altLang="en-US" sz="2400"/>
              <a:t>月打ち上げ）</a:t>
            </a:r>
            <a:endParaRPr lang="en-US" altLang="ja-JP" sz="2400" dirty="0"/>
          </a:p>
          <a:p>
            <a:pPr>
              <a:defRPr/>
            </a:pPr>
            <a:r>
              <a:rPr lang="en-US" altLang="ja-JP" sz="2400" dirty="0"/>
              <a:t>X</a:t>
            </a:r>
            <a:r>
              <a:rPr lang="ja-JP" altLang="en-US" sz="2400"/>
              <a:t>線マイクロカロリメータ（</a:t>
            </a:r>
            <a:r>
              <a:rPr lang="en-US" altLang="ja-JP" sz="2400" dirty="0"/>
              <a:t>Resolve</a:t>
            </a:r>
            <a:r>
              <a:rPr lang="ja-JP" altLang="en-US" sz="2400"/>
              <a:t>）搭載</a:t>
            </a:r>
            <a:endParaRPr lang="en-US" altLang="ja-JP" sz="2400" dirty="0"/>
          </a:p>
          <a:p>
            <a:pPr lvl="1">
              <a:defRPr/>
            </a:pPr>
            <a:r>
              <a:rPr lang="en-US" altLang="ja-JP" sz="2000" dirty="0"/>
              <a:t>X</a:t>
            </a:r>
            <a:r>
              <a:rPr lang="ja-JP" altLang="en-US" sz="2000"/>
              <a:t>線のエネルギー（波長）を超精密に測定できる</a:t>
            </a:r>
            <a:endParaRPr lang="en-US" altLang="ja-JP" sz="2000" dirty="0"/>
          </a:p>
          <a:p>
            <a:pPr lvl="1">
              <a:defRPr/>
            </a:pPr>
            <a:r>
              <a:rPr lang="ja-JP" altLang="en-US" sz="2000"/>
              <a:t>ドップラー効果によるガスの運動（</a:t>
            </a:r>
            <a:r>
              <a:rPr lang="en-US" altLang="ja-JP" sz="2000" dirty="0"/>
              <a:t>~100 km/s</a:t>
            </a:r>
            <a:r>
              <a:rPr lang="ja-JP" altLang="en-US" sz="2000"/>
              <a:t>）の測定</a:t>
            </a:r>
            <a:endParaRPr lang="en-US" altLang="ja-JP" sz="2400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ja-JP" altLang="en-US" sz="2400"/>
              <a:t>ブラックホール周辺の現象が手に取るように見えてくる！</a:t>
            </a:r>
            <a:endParaRPr lang="en-US" altLang="ja-JP" sz="2400" dirty="0"/>
          </a:p>
        </p:txBody>
      </p:sp>
      <p:pic>
        <p:nvPicPr>
          <p:cNvPr id="11268" name="図 5">
            <a:extLst>
              <a:ext uri="{FF2B5EF4-FFF2-40B4-BE49-F238E27FC236}">
                <a16:creationId xmlns:a16="http://schemas.microsoft.com/office/drawing/2014/main" id="{610D5211-E5F7-2E5C-284A-23FBBE53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4"/>
          <a:stretch>
            <a:fillRect/>
          </a:stretch>
        </p:blipFill>
        <p:spPr bwMode="auto">
          <a:xfrm>
            <a:off x="9825038" y="2759075"/>
            <a:ext cx="443865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mknpps000002btk9.jpg" descr="mknpps000002btk9.jpg">
            <a:extLst>
              <a:ext uri="{FF2B5EF4-FFF2-40B4-BE49-F238E27FC236}">
                <a16:creationId xmlns:a16="http://schemas.microsoft.com/office/drawing/2014/main" id="{DED1FCB2-7CF4-AF4A-6EFD-CC88B13D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6" t="9763" r="5682" b="18079"/>
          <a:stretch>
            <a:fillRect/>
          </a:stretch>
        </p:blipFill>
        <p:spPr bwMode="auto">
          <a:xfrm>
            <a:off x="6740525" y="3675063"/>
            <a:ext cx="24003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270" name="Launch%20Result%20of%20the%20H-IIA%20Launch%20Vehicle%20No.47%20%28H-IIA%20F47%29%20which%20carries%20aboard%20XRISM%20and%20SLIM.jpg" descr="Launch%20Result%20of%20the%20H-IIA%20Launch%20Vehicle%20No.47%20%28H-IIA%20F47%29%20which%20carries%20aboard%20XRISM%20and%20SLIM.jpg">
            <a:extLst>
              <a:ext uri="{FF2B5EF4-FFF2-40B4-BE49-F238E27FC236}">
                <a16:creationId xmlns:a16="http://schemas.microsoft.com/office/drawing/2014/main" id="{E1764EA8-69BF-E5E2-221A-217C56F8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1" t="10881" r="30881" b="9373"/>
          <a:stretch>
            <a:fillRect/>
          </a:stretch>
        </p:blipFill>
        <p:spPr bwMode="auto">
          <a:xfrm>
            <a:off x="4586288" y="3675063"/>
            <a:ext cx="221615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271" name="図 4">
            <a:extLst>
              <a:ext uri="{FF2B5EF4-FFF2-40B4-BE49-F238E27FC236}">
                <a16:creationId xmlns:a16="http://schemas.microsoft.com/office/drawing/2014/main" id="{99C602D3-567B-6FD5-F94A-AAD6A967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63"/>
            <a:ext cx="4497388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00311B-EB7B-1158-24CA-42320A055ABE}"/>
              </a:ext>
            </a:extLst>
          </p:cNvPr>
          <p:cNvSpPr txBox="1"/>
          <p:nvPr/>
        </p:nvSpPr>
        <p:spPr>
          <a:xfrm>
            <a:off x="1043608" y="6211888"/>
            <a:ext cx="3514105" cy="64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ja-JP" altLang="en-US" b="1">
                <a:solidFill>
                  <a:srgbClr val="FFFF00"/>
                </a:solidFill>
                <a:latin typeface="+mn-lt"/>
                <a:ea typeface="ＭＳ Ｐゴシック" panose="020B0600070205080204" pitchFamily="50" charset="-128"/>
              </a:rPr>
              <a:t>超大質量ブラックホール</a:t>
            </a:r>
            <a:endParaRPr lang="en-US" altLang="ja-JP" b="1" dirty="0">
              <a:solidFill>
                <a:srgbClr val="FFFF00"/>
              </a:solidFill>
              <a:latin typeface="+mn-lt"/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en-US" altLang="ja-JP" b="1" dirty="0">
                <a:solidFill>
                  <a:srgbClr val="FFFF00"/>
                </a:solidFill>
                <a:latin typeface="+mn-lt"/>
                <a:ea typeface="ＭＳ Ｐゴシック" panose="020B0600070205080204" pitchFamily="50" charset="-128"/>
              </a:rPr>
              <a:t>NGC 4151</a:t>
            </a:r>
            <a:r>
              <a:rPr lang="ja-JP" altLang="en-US" b="1">
                <a:solidFill>
                  <a:srgbClr val="FFFF00"/>
                </a:solidFill>
                <a:latin typeface="+mn-lt"/>
                <a:ea typeface="ＭＳ Ｐゴシック" panose="020B0600070205080204" pitchFamily="50" charset="-128"/>
              </a:rPr>
              <a:t>の鉄蛍光輝線</a:t>
            </a:r>
            <a:endParaRPr lang="ja-JP" altLang="en-US" b="1" dirty="0">
              <a:solidFill>
                <a:srgbClr val="FFFF00"/>
              </a:solidFill>
              <a:latin typeface="+mn-lt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A05CB8-78EF-7FE4-C4A5-AD11A74F5469}"/>
              </a:ext>
            </a:extLst>
          </p:cNvPr>
          <p:cNvSpPr txBox="1"/>
          <p:nvPr/>
        </p:nvSpPr>
        <p:spPr>
          <a:xfrm>
            <a:off x="3632200" y="3703638"/>
            <a:ext cx="15398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b="1" dirty="0">
                <a:solidFill>
                  <a:srgbClr val="FFFF00"/>
                </a:solidFill>
                <a:latin typeface="+mn-lt"/>
                <a:ea typeface="ＭＳ Ｐゴシック" panose="020B0600070205080204" pitchFamily="50" charset="-128"/>
              </a:rPr>
              <a:t>©JAXA</a:t>
            </a:r>
            <a:endParaRPr lang="ja-JP" altLang="en-US" b="1" dirty="0">
              <a:solidFill>
                <a:srgbClr val="FFFF00"/>
              </a:solidFill>
              <a:latin typeface="+mn-lt"/>
              <a:ea typeface="ＭＳ Ｐゴシック" panose="020B0600070205080204" pitchFamily="50" charset="-128"/>
            </a:endParaRPr>
          </a:p>
        </p:txBody>
      </p:sp>
      <p:pic>
        <p:nvPicPr>
          <p:cNvPr id="4" name="コンテンツ プレースホルダー 7">
            <a:extLst>
              <a:ext uri="{FF2B5EF4-FFF2-40B4-BE49-F238E27FC236}">
                <a16:creationId xmlns:a16="http://schemas.microsoft.com/office/drawing/2014/main" id="{88FA9F3A-9FA3-D570-290E-37039DCF3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095" y="3675063"/>
            <a:ext cx="4649789" cy="32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D1A395-62A5-07EE-8E60-58053D6EE895}"/>
              </a:ext>
            </a:extLst>
          </p:cNvPr>
          <p:cNvSpPr txBox="1"/>
          <p:nvPr/>
        </p:nvSpPr>
        <p:spPr>
          <a:xfrm>
            <a:off x="3742886" y="3703638"/>
            <a:ext cx="15398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ja-JP" b="1" dirty="0">
                <a:solidFill>
                  <a:srgbClr val="FFFF00"/>
                </a:solidFill>
                <a:latin typeface="+mn-lt"/>
                <a:ea typeface="ＭＳ Ｐゴシック" panose="020B0600070205080204" pitchFamily="50" charset="-128"/>
              </a:rPr>
              <a:t>©JAXA</a:t>
            </a:r>
            <a:endParaRPr lang="ja-JP" altLang="en-US" b="1" dirty="0">
              <a:solidFill>
                <a:srgbClr val="FFFF00"/>
              </a:solidFill>
              <a:latin typeface="+mn-lt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E901EBBF-A02F-2CBA-9F84-87778FD22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115888"/>
            <a:ext cx="7488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4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２．可視光観測</a:t>
            </a:r>
            <a:endParaRPr lang="en-US" altLang="ja-JP" sz="44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66CC5B83-975D-6534-0AAE-167B68261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84250"/>
            <a:ext cx="546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担当：</a:t>
            </a:r>
            <a:r>
              <a:rPr lang="ja-JP" altLang="en-US" u="sng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野上大作</a:t>
            </a:r>
            <a:r>
              <a:rPr lang="ja-JP" altLang="en-US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、加藤太一</a:t>
            </a:r>
            <a:endParaRPr lang="ja-JP" altLang="en-US" u="sng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12292" name="Picture 6" descr="garlick_cv2_small">
            <a:extLst>
              <a:ext uri="{FF2B5EF4-FFF2-40B4-BE49-F238E27FC236}">
                <a16:creationId xmlns:a16="http://schemas.microsoft.com/office/drawing/2014/main" id="{E454694F-7B7F-9D9C-1BA2-219DBBA6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3488"/>
            <a:ext cx="48323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9">
            <a:extLst>
              <a:ext uri="{FF2B5EF4-FFF2-40B4-BE49-F238E27FC236}">
                <a16:creationId xmlns:a16="http://schemas.microsoft.com/office/drawing/2014/main" id="{570C3A47-68E0-03BB-D392-26A178915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68488"/>
            <a:ext cx="2952750" cy="1255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ブラックホールとか</a:t>
            </a:r>
            <a:endParaRPr lang="en-US" altLang="ja-JP" sz="24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中性子星とか</a:t>
            </a:r>
            <a:endParaRPr lang="en-US" altLang="ja-JP" sz="24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白色矮星とか</a:t>
            </a:r>
          </a:p>
        </p:txBody>
      </p:sp>
      <p:sp>
        <p:nvSpPr>
          <p:cNvPr id="12294" name="Line 8">
            <a:extLst>
              <a:ext uri="{FF2B5EF4-FFF2-40B4-BE49-F238E27FC236}">
                <a16:creationId xmlns:a16="http://schemas.microsoft.com/office/drawing/2014/main" id="{18579484-7CFA-8D1A-6A65-F3D830294F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6375" y="3213100"/>
            <a:ext cx="0" cy="23034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295" name="Text Box 10">
            <a:extLst>
              <a:ext uri="{FF2B5EF4-FFF2-40B4-BE49-F238E27FC236}">
                <a16:creationId xmlns:a16="http://schemas.microsoft.com/office/drawing/2014/main" id="{DBB3AEBA-0414-69E8-B6D6-FC05B35A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950" y="3201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ja-JP" sz="1800">
              <a:solidFill>
                <a:srgbClr val="000000"/>
              </a:solidFill>
            </a:endParaRPr>
          </a:p>
        </p:txBody>
      </p:sp>
      <p:sp>
        <p:nvSpPr>
          <p:cNvPr id="12296" name="Line 11">
            <a:extLst>
              <a:ext uri="{FF2B5EF4-FFF2-40B4-BE49-F238E27FC236}">
                <a16:creationId xmlns:a16="http://schemas.microsoft.com/office/drawing/2014/main" id="{5B1BE776-B159-E273-88EE-A699A567D5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22713" y="3568700"/>
            <a:ext cx="1587" cy="12287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59B37A56-4B00-6075-4338-501ACA797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213100"/>
            <a:ext cx="17240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ふつーの星</a:t>
            </a:r>
          </a:p>
        </p:txBody>
      </p:sp>
      <p:pic>
        <p:nvPicPr>
          <p:cNvPr id="12298" name="図 1">
            <a:extLst>
              <a:ext uri="{FF2B5EF4-FFF2-40B4-BE49-F238E27FC236}">
                <a16:creationId xmlns:a16="http://schemas.microsoft.com/office/drawing/2014/main" id="{940253D0-C09A-6EEA-6371-6381C580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73488"/>
            <a:ext cx="4106863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 Box 12">
            <a:extLst>
              <a:ext uri="{FF2B5EF4-FFF2-40B4-BE49-F238E27FC236}">
                <a16:creationId xmlns:a16="http://schemas.microsoft.com/office/drawing/2014/main" id="{8EC8B821-90E7-2533-CE9F-A59B357F0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88" y="1781175"/>
            <a:ext cx="233838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ふつーの星の</a:t>
            </a:r>
            <a:endParaRPr lang="en-US" altLang="ja-JP" sz="24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スーパーフレア</a:t>
            </a:r>
            <a:endParaRPr lang="en-US" altLang="ja-JP" sz="24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(S2</a:t>
            </a:r>
            <a:r>
              <a:rPr lang="ja-JP" altLang="en-US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太陽参照</a:t>
            </a:r>
            <a:r>
              <a:rPr lang="en-US" altLang="ja-JP" sz="24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)</a:t>
            </a:r>
            <a:endParaRPr lang="ja-JP" altLang="en-US" sz="2400">
              <a:solidFill>
                <a:srgbClr val="000000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pic>
        <p:nvPicPr>
          <p:cNvPr id="12300" name="図 3">
            <a:extLst>
              <a:ext uri="{FF2B5EF4-FFF2-40B4-BE49-F238E27FC236}">
                <a16:creationId xmlns:a16="http://schemas.microsoft.com/office/drawing/2014/main" id="{B4B35F49-7005-368E-996C-D5800BB1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2852738"/>
            <a:ext cx="37782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gwlib">
            <a:extLst>
              <a:ext uri="{FF2B5EF4-FFF2-40B4-BE49-F238E27FC236}">
                <a16:creationId xmlns:a16="http://schemas.microsoft.com/office/drawing/2014/main" id="{ADF24052-03C5-1D76-A70F-CCB82327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47700"/>
            <a:ext cx="8280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>
            <a:extLst>
              <a:ext uri="{FF2B5EF4-FFF2-40B4-BE49-F238E27FC236}">
                <a16:creationId xmlns:a16="http://schemas.microsoft.com/office/drawing/2014/main" id="{2123C7A8-4DAB-8875-17A3-2287453EA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260350"/>
            <a:ext cx="581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矮新星こと座</a:t>
            </a:r>
            <a:r>
              <a:rPr lang="en-US" altLang="ja-JP" sz="28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GW</a:t>
            </a:r>
            <a:r>
              <a:rPr lang="ja-JP" altLang="en-US" sz="28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の全体の光度曲線</a:t>
            </a:r>
          </a:p>
        </p:txBody>
      </p:sp>
      <p:sp>
        <p:nvSpPr>
          <p:cNvPr id="14340" name="Line 7">
            <a:extLst>
              <a:ext uri="{FF2B5EF4-FFF2-40B4-BE49-F238E27FC236}">
                <a16:creationId xmlns:a16="http://schemas.microsoft.com/office/drawing/2014/main" id="{83221F59-45F9-14E1-C0FB-F528F9315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4025" y="1052513"/>
            <a:ext cx="0" cy="4824412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1" name="Text Box 8">
            <a:extLst>
              <a:ext uri="{FF2B5EF4-FFF2-40B4-BE49-F238E27FC236}">
                <a16:creationId xmlns:a16="http://schemas.microsoft.com/office/drawing/2014/main" id="{4339CF8F-4176-3339-C589-75741FB57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2708275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3399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約４０００倍！</a:t>
            </a:r>
          </a:p>
        </p:txBody>
      </p:sp>
      <p:sp>
        <p:nvSpPr>
          <p:cNvPr id="14342" name="Line 9">
            <a:extLst>
              <a:ext uri="{FF2B5EF4-FFF2-40B4-BE49-F238E27FC236}">
                <a16:creationId xmlns:a16="http://schemas.microsoft.com/office/drawing/2014/main" id="{F243CCAF-7E07-7197-5C99-D32943B6FA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5" y="5373688"/>
            <a:ext cx="3959225" cy="0"/>
          </a:xfrm>
          <a:prstGeom prst="line">
            <a:avLst/>
          </a:prstGeom>
          <a:noFill/>
          <a:ln w="76200">
            <a:solidFill>
              <a:srgbClr val="0099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3" name="Text Box 10">
            <a:extLst>
              <a:ext uri="{FF2B5EF4-FFF2-40B4-BE49-F238E27FC236}">
                <a16:creationId xmlns:a16="http://schemas.microsoft.com/office/drawing/2014/main" id="{AFFBB306-FD06-FB10-1A79-526B8B3FF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4840288"/>
            <a:ext cx="1416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3399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約２５日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070412nhao-c">
            <a:extLst>
              <a:ext uri="{FF2B5EF4-FFF2-40B4-BE49-F238E27FC236}">
                <a16:creationId xmlns:a16="http://schemas.microsoft.com/office/drawing/2014/main" id="{EF4F1421-5B41-83BA-F083-7222EE2A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7344" y="-815181"/>
            <a:ext cx="6065838" cy="864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AE5A6AC6-C603-3B26-374B-8934237FFD10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4224338"/>
            <a:ext cx="3600450" cy="862012"/>
            <a:chOff x="2290" y="2840"/>
            <a:chExt cx="2570" cy="543"/>
          </a:xfrm>
        </p:grpSpPr>
        <p:sp>
          <p:nvSpPr>
            <p:cNvPr id="16389" name="Text Box 7">
              <a:extLst>
                <a:ext uri="{FF2B5EF4-FFF2-40B4-BE49-F238E27FC236}">
                  <a16:creationId xmlns:a16="http://schemas.microsoft.com/office/drawing/2014/main" id="{13D1A3BF-1E26-B6B7-DE31-909A8F48DE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2840"/>
              <a:ext cx="2570" cy="54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20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           : </a:t>
              </a:r>
              <a:r>
                <a:rPr lang="ja-JP" altLang="en-US" sz="20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吸収線</a:t>
              </a:r>
              <a:r>
                <a:rPr lang="ja-JP" altLang="en-US" sz="2000" u="sng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     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20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             </a:t>
              </a:r>
              <a:r>
                <a:rPr lang="en-US" altLang="ja-JP" sz="2000" u="sng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FWHM ~3000km/s</a:t>
              </a:r>
              <a:endParaRPr lang="en-US" altLang="ja-JP" sz="2000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graphicFrame>
          <p:nvGraphicFramePr>
            <p:cNvPr id="16390" name="Object 8">
              <a:extLst>
                <a:ext uri="{FF2B5EF4-FFF2-40B4-BE49-F238E27FC236}">
                  <a16:creationId xmlns:a16="http://schemas.microsoft.com/office/drawing/2014/main" id="{C11EDBB9-0ADE-7CF4-91AB-A5776732EA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90" y="2865"/>
            <a:ext cx="499" cy="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" imgW="9944100" imgH="4686300" progId="Equation.3">
                    <p:embed/>
                  </p:oleObj>
                </mc:Choice>
                <mc:Fallback>
                  <p:oleObj name="数式" r:id="rId4" imgW="9944100" imgH="46863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0" y="2865"/>
                          <a:ext cx="499" cy="2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388" name="Text Box 9">
            <a:extLst>
              <a:ext uri="{FF2B5EF4-FFF2-40B4-BE49-F238E27FC236}">
                <a16:creationId xmlns:a16="http://schemas.microsoft.com/office/drawing/2014/main" id="{F588CA24-91CA-8418-AD67-324BC1A3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15888"/>
            <a:ext cx="510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爆発の極大前のスペクトル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70414asiago2">
            <a:extLst>
              <a:ext uri="{FF2B5EF4-FFF2-40B4-BE49-F238E27FC236}">
                <a16:creationId xmlns:a16="http://schemas.microsoft.com/office/drawing/2014/main" id="{C94B772E-40A5-3080-2EA8-80A7BAA6D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0819" y="-650081"/>
            <a:ext cx="6065838" cy="864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3">
            <a:extLst>
              <a:ext uri="{FF2B5EF4-FFF2-40B4-BE49-F238E27FC236}">
                <a16:creationId xmlns:a16="http://schemas.microsoft.com/office/drawing/2014/main" id="{E1887388-5D0A-3753-D5CD-D7760A9D4139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1052513"/>
            <a:ext cx="6392863" cy="1200150"/>
            <a:chOff x="657" y="2341"/>
            <a:chExt cx="4027" cy="756"/>
          </a:xfrm>
        </p:grpSpPr>
        <p:sp>
          <p:nvSpPr>
            <p:cNvPr id="18439" name="Text Box 4">
              <a:extLst>
                <a:ext uri="{FF2B5EF4-FFF2-40B4-BE49-F238E27FC236}">
                  <a16:creationId xmlns:a16="http://schemas.microsoft.com/office/drawing/2014/main" id="{6984DB67-9D90-BB03-DD5D-4D833E221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2341"/>
              <a:ext cx="4027" cy="75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        : </a:t>
              </a:r>
              <a:r>
                <a:rPr lang="ja-JP" altLang="en-US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吸収成分 </a:t>
              </a:r>
              <a:r>
                <a:rPr lang="en-US" altLang="ja-JP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+ </a:t>
              </a:r>
              <a:r>
                <a:rPr lang="ja-JP" altLang="en-US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輝線コア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                          </a:t>
              </a:r>
              <a:r>
                <a:rPr lang="en-US" altLang="ja-JP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(FWZI&lt;20Å)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そのほかに高励起線</a:t>
              </a:r>
              <a:r>
                <a:rPr lang="en-US" altLang="ja-JP" sz="2400">
                  <a:solidFill>
                    <a:srgbClr val="000000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: He II, CIII/NIII, CIV?</a:t>
              </a:r>
            </a:p>
          </p:txBody>
        </p:sp>
        <p:graphicFrame>
          <p:nvGraphicFramePr>
            <p:cNvPr id="18440" name="Object 5">
              <a:extLst>
                <a:ext uri="{FF2B5EF4-FFF2-40B4-BE49-F238E27FC236}">
                  <a16:creationId xmlns:a16="http://schemas.microsoft.com/office/drawing/2014/main" id="{CF0E2B9C-4BB1-1035-D530-C7DCF21D7B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8" y="2346"/>
            <a:ext cx="402" cy="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" imgW="6146800" imgH="4102100" progId="Equation.3">
                    <p:embed/>
                  </p:oleObj>
                </mc:Choice>
                <mc:Fallback>
                  <p:oleObj name="数式" r:id="rId4" imgW="6146800" imgH="41021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" y="2346"/>
                          <a:ext cx="402" cy="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436" name="Text Box 6">
            <a:extLst>
              <a:ext uri="{FF2B5EF4-FFF2-40B4-BE49-F238E27FC236}">
                <a16:creationId xmlns:a16="http://schemas.microsoft.com/office/drawing/2014/main" id="{91E26358-08CC-AFFB-76F0-1FC78D85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44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400">
              <a:solidFill>
                <a:srgbClr val="FF0000"/>
              </a:solidFill>
            </a:endParaRPr>
          </a:p>
        </p:txBody>
      </p:sp>
      <p:sp>
        <p:nvSpPr>
          <p:cNvPr id="18437" name="Text Box 8">
            <a:extLst>
              <a:ext uri="{FF2B5EF4-FFF2-40B4-BE49-F238E27FC236}">
                <a16:creationId xmlns:a16="http://schemas.microsoft.com/office/drawing/2014/main" id="{BD3590ED-CC9C-7FA8-FC13-80D10063C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112713"/>
            <a:ext cx="6340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爆発のまさに極大時のスペクトル</a:t>
            </a:r>
          </a:p>
        </p:txBody>
      </p:sp>
      <p:sp>
        <p:nvSpPr>
          <p:cNvPr id="18438" name="テキスト ボックス 1">
            <a:extLst>
              <a:ext uri="{FF2B5EF4-FFF2-40B4-BE49-F238E27FC236}">
                <a16:creationId xmlns:a16="http://schemas.microsoft.com/office/drawing/2014/main" id="{F14B641C-79A7-DFDA-0E5D-BB40ECCA1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2319338"/>
            <a:ext cx="500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→わずか</a:t>
            </a:r>
            <a:r>
              <a:rPr lang="en-US" altLang="ja-JP" sz="240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</a:t>
            </a:r>
            <a:r>
              <a:rPr lang="ja-JP" altLang="en-US" sz="2400">
                <a:solidFill>
                  <a:srgbClr val="FF0000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日で大きな状態の変化！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el"/>
        <a:ea typeface="ＭＳ Ｐゴシック"/>
        <a:cs typeface=""/>
      </a:majorFont>
      <a:minorFont>
        <a:latin typeface="Arie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el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el"/>
            <a:ea typeface="ＭＳ Ｐゴシック" pitchFamily="50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571</Words>
  <Application>Microsoft Macintosh PowerPoint</Application>
  <PresentationFormat>画面に合わせる (4:3)</PresentationFormat>
  <Paragraphs>74</Paragraphs>
  <Slides>11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5" baseType="lpstr">
      <vt:lpstr>Arial</vt:lpstr>
      <vt:lpstr>ＭＳ Ｐゴシック</vt:lpstr>
      <vt:lpstr>Ariel</vt:lpstr>
      <vt:lpstr>Wingdings</vt:lpstr>
      <vt:lpstr>ＭＳ Ｐ明朝</vt:lpstr>
      <vt:lpstr>Calibri</vt:lpstr>
      <vt:lpstr>ＭＳ ゴシック</vt:lpstr>
      <vt:lpstr>Times New Roman</vt:lpstr>
      <vt:lpstr>UD デジタル 教科書体 NP-R</vt:lpstr>
      <vt:lpstr>Stream</vt:lpstr>
      <vt:lpstr>Office Theme</vt:lpstr>
      <vt:lpstr>1_Office Theme</vt:lpstr>
      <vt:lpstr>標準デザイン</vt:lpstr>
      <vt:lpstr>Microsoft 数式 3.0</vt:lpstr>
      <vt:lpstr>S3: 恒星とブラックホール （上田、野上、加藤）</vt:lpstr>
      <vt:lpstr>1. X線観測 担当：上田佳宏</vt:lpstr>
      <vt:lpstr>今ブラックホールが面白い！ 活動銀河「ケンタウルス座Ａ」の多波長合成画像</vt:lpstr>
      <vt:lpstr>PowerPoint プレゼンテーション</vt:lpstr>
      <vt:lpstr>X線分光撮像衛星（XRISM) X-Ray Imaging and Spectroscopy Mission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担当教員の連絡先</vt:lpstr>
    </vt:vector>
  </TitlesOfParts>
  <Company>Hida observatory, Kyoto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nogami</dc:creator>
  <cp:lastModifiedBy>佳宏 上田</cp:lastModifiedBy>
  <cp:revision>37</cp:revision>
  <dcterms:created xsi:type="dcterms:W3CDTF">2007-09-25T18:38:18Z</dcterms:created>
  <dcterms:modified xsi:type="dcterms:W3CDTF">2025-11-25T04:22:56Z</dcterms:modified>
</cp:coreProperties>
</file>