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72" r:id="rId3"/>
    <p:sldId id="754" r:id="rId4"/>
    <p:sldId id="275" r:id="rId5"/>
    <p:sldId id="752" r:id="rId6"/>
    <p:sldId id="753" r:id="rId7"/>
    <p:sldId id="338" r:id="rId8"/>
  </p:sldIdLst>
  <p:sldSz cx="9144000" cy="6858000" type="screen4x3"/>
  <p:notesSz cx="6858000" cy="9144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21" autoAdjust="0"/>
    <p:restoredTop sz="94674"/>
  </p:normalViewPr>
  <p:slideViewPr>
    <p:cSldViewPr>
      <p:cViewPr varScale="1">
        <p:scale>
          <a:sx n="117" d="100"/>
          <a:sy n="117" d="100"/>
        </p:scale>
        <p:origin x="30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CD8A5C26-98F8-4C75-B6DA-C2300F5E6DC8}" type="datetimeFigureOut">
              <a:rPr lang="ja-JP" altLang="en-US"/>
              <a:pPr/>
              <a:t>2025/11/25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30D21AE3-C677-4BCB-9BC9-3F5B2E69E016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795882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/>
          </a:p>
        </p:txBody>
      </p:sp>
      <p:sp>
        <p:nvSpPr>
          <p:cNvPr id="1536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F21EBA42-EF2C-4ABD-9F16-7596EA9E5B2A}" type="slidenum">
              <a:rPr lang="ja-JP" altLang="en-US" sz="1200">
                <a:latin typeface="Calibri" panose="020F0502020204030204" pitchFamily="34" charset="0"/>
              </a:rPr>
              <a:pPr/>
              <a:t>1</a:t>
            </a:fld>
            <a:endParaRPr lang="ja-JP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21AE3-C677-4BCB-9BC9-3F5B2E69E016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99643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8435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87637C87-52FC-4DE1-BA8A-26A252877404}" type="slidenum">
              <a:rPr lang="ja-JP" altLang="en-US" sz="1200">
                <a:latin typeface="Calibri" panose="020F0502020204030204" pitchFamily="34" charset="0"/>
              </a:rPr>
              <a:pPr/>
              <a:t>6</a:t>
            </a:fld>
            <a:endParaRPr lang="ja-JP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スライドイメージプレースホルダ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4098" name="文字列プレースホルダ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lstStyle/>
          <a:p>
            <a:pPr lvl="0"/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0F09ED-8027-4D2C-81A6-ADE46BF38248}" type="datetimeFigureOut">
              <a:rPr lang="ja-JP" altLang="en-US"/>
              <a:pPr/>
              <a:t>2025/11/25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477B5-EB92-470A-A8EC-87D8F00F3EA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3920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E1409D-0390-4865-BC0D-746314B6958C}" type="datetimeFigureOut">
              <a:rPr lang="ja-JP" altLang="en-US"/>
              <a:pPr/>
              <a:t>2025/11/25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3CABAE-F410-40A8-8E5E-3E7721B0938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33324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DCF98C-7FF7-4520-85F2-B7192D3CC055}" type="datetimeFigureOut">
              <a:rPr lang="ja-JP" altLang="en-US"/>
              <a:pPr/>
              <a:t>2025/11/25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A83DD-306A-4E79-85B1-11C123B9FEB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60870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3AF3C1-5A39-4BC2-94A4-7B71613D16B2}" type="datetimeFigureOut">
              <a:rPr lang="ja-JP" altLang="en-US"/>
              <a:pPr/>
              <a:t>2025/11/25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F5C17B-7C5F-481C-82FE-8DCDC3F263DD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4331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951F76-BDBD-4AA5-AF05-B703EFE289A4}" type="datetimeFigureOut">
              <a:rPr lang="ja-JP" altLang="en-US"/>
              <a:pPr/>
              <a:t>2025/11/25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3E216-F46C-4889-8F56-FEE61055DB3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73767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F8C918-3141-4C1D-898A-07BC9158A892}" type="datetimeFigureOut">
              <a:rPr lang="ja-JP" altLang="en-US"/>
              <a:pPr/>
              <a:t>2025/11/25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4CAAA-489C-48D7-A3D7-DD558F86792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4617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3502F0-6F60-48CA-A446-AC7F9AA7A4D3}" type="datetimeFigureOut">
              <a:rPr lang="ja-JP" altLang="en-US"/>
              <a:pPr/>
              <a:t>2025/11/25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FFC49D-218A-441F-9273-4FCC68634206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78609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D91E37-3552-48D2-B18D-AECB5BE60C1F}" type="datetimeFigureOut">
              <a:rPr lang="ja-JP" altLang="en-US"/>
              <a:pPr/>
              <a:t>2025/11/25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80699B-858B-4EFD-B2DF-11F61AF73775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1348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18834D-9DB6-48FA-A38D-0BFE8DCA2926}" type="datetimeFigureOut">
              <a:rPr lang="ja-JP" altLang="en-US"/>
              <a:pPr/>
              <a:t>2025/11/25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5C19F-A52E-4167-9242-EB47F430143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29486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585389-0B0E-4B29-AE6E-935E37633E0F}" type="datetimeFigureOut">
              <a:rPr lang="ja-JP" altLang="en-US"/>
              <a:pPr/>
              <a:t>2025/11/25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199FD-61D1-4A0D-A2AA-E721F1E34F69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13831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90D236-242C-41E7-B269-B34F5405DA40}" type="datetimeFigureOut">
              <a:rPr lang="ja-JP" altLang="en-US"/>
              <a:pPr/>
              <a:t>2025/11/25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ABA687-C760-42CF-AF9A-3BEE64CC3091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4389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D706FF9-2BA7-4BED-B612-FD6590CE4481}" type="datetimeFigureOut">
              <a:rPr lang="ja-JP" altLang="en-US"/>
              <a:pPr/>
              <a:t>2025/11/25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EF8E9EB-DAD8-4829-9907-DFEF26B07E8B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7" descr="C:\Users\mikio\Desktop\kurita\presentation\130119expo\681727main_kepler47_art_f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94500" y="-458788"/>
            <a:ext cx="16246475" cy="913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タイトル 1"/>
          <p:cNvSpPr txBox="1">
            <a:spLocks/>
          </p:cNvSpPr>
          <p:nvPr/>
        </p:nvSpPr>
        <p:spPr bwMode="auto">
          <a:xfrm>
            <a:off x="457200" y="1889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 sz="4400">
                <a:solidFill>
                  <a:schemeClr val="bg1"/>
                </a:solidFill>
                <a:latin typeface="Calibri" panose="020F0502020204030204" pitchFamily="34" charset="0"/>
              </a:rPr>
              <a:t>S1	</a:t>
            </a:r>
            <a:r>
              <a:rPr lang="ja-JP" altLang="en-US" sz="4400">
                <a:solidFill>
                  <a:schemeClr val="bg1"/>
                </a:solidFill>
                <a:latin typeface="Calibri" panose="020F0502020204030204" pitchFamily="34" charset="0"/>
              </a:rPr>
              <a:t>装置開発と観測</a:t>
            </a:r>
          </a:p>
        </p:txBody>
      </p:sp>
      <p:sp>
        <p:nvSpPr>
          <p:cNvPr id="13" name="コンテンツ プレースホルダ 2"/>
          <p:cNvSpPr txBox="1">
            <a:spLocks/>
          </p:cNvSpPr>
          <p:nvPr/>
        </p:nvSpPr>
        <p:spPr bwMode="auto">
          <a:xfrm>
            <a:off x="611560" y="148478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  <a:defRPr/>
            </a:pPr>
            <a:r>
              <a:rPr lang="ja-JP" altLang="en-US" sz="2400" dirty="0">
                <a:solidFill>
                  <a:schemeClr val="bg1"/>
                </a:solidFill>
              </a:rPr>
              <a:t>望遠鏡および可視光と赤外線の観測装置の開発を行います。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ja-JP" altLang="en-US" sz="2400" dirty="0">
                <a:solidFill>
                  <a:schemeClr val="bg1"/>
                </a:solidFill>
              </a:rPr>
              <a:t>観測技術だけでなく、光学、電気、機械、真空、冷却の基本を学べます。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ja-JP" altLang="en-US" sz="2400" dirty="0">
                <a:solidFill>
                  <a:schemeClr val="bg1"/>
                </a:solidFill>
              </a:rPr>
              <a:t>毎年各学生がそれぞれの</a:t>
            </a:r>
            <a:r>
              <a:rPr lang="en-US" altLang="ja-JP" sz="2400" dirty="0">
                <a:solidFill>
                  <a:schemeClr val="bg1"/>
                </a:solidFill>
              </a:rPr>
              <a:t>1</a:t>
            </a:r>
            <a:r>
              <a:rPr lang="ja-JP" altLang="en-US" sz="2400" dirty="0" err="1">
                <a:solidFill>
                  <a:schemeClr val="bg1"/>
                </a:solidFill>
              </a:rPr>
              <a:t>つの</a:t>
            </a:r>
            <a:r>
              <a:rPr lang="ja-JP" altLang="en-US" sz="2400" dirty="0">
                <a:solidFill>
                  <a:schemeClr val="bg1"/>
                </a:solidFill>
              </a:rPr>
              <a:t>テーマを担当したり、組み合わせて</a:t>
            </a:r>
            <a:r>
              <a:rPr lang="en-US" altLang="ja-JP" sz="2400" dirty="0">
                <a:solidFill>
                  <a:schemeClr val="bg1"/>
                </a:solidFill>
              </a:rPr>
              <a:t>1</a:t>
            </a:r>
            <a:r>
              <a:rPr lang="ja-JP" altLang="en-US" sz="2400" dirty="0" err="1">
                <a:solidFill>
                  <a:schemeClr val="bg1"/>
                </a:solidFill>
              </a:rPr>
              <a:t>つの</a:t>
            </a:r>
            <a:r>
              <a:rPr lang="ja-JP" altLang="en-US" sz="2400" dirty="0">
                <a:solidFill>
                  <a:schemeClr val="bg1"/>
                </a:solidFill>
              </a:rPr>
              <a:t>装置を完成させています。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altLang="ja-JP" dirty="0">
              <a:solidFill>
                <a:schemeClr val="bg1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ja-JP" altLang="en-US" dirty="0">
                <a:solidFill>
                  <a:schemeClr val="bg1"/>
                </a:solidFill>
              </a:rPr>
              <a:t>栗田　光樹夫</a:t>
            </a:r>
            <a:endParaRPr lang="en-US" altLang="ja-JP" dirty="0">
              <a:solidFill>
                <a:schemeClr val="bg1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ja-JP" altLang="en-US" dirty="0">
                <a:solidFill>
                  <a:schemeClr val="bg1"/>
                </a:solidFill>
              </a:rPr>
              <a:t>木野　勝</a:t>
            </a:r>
            <a:endParaRPr lang="en-US" altLang="ja-JP" dirty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2" name="図 1" descr="スポーツゲーム, バスケットボール, 座る, ブラック が含まれている画像&#10;&#10;自動的に生成された説明">
            <a:extLst>
              <a:ext uri="{FF2B5EF4-FFF2-40B4-BE49-F238E27FC236}">
                <a16:creationId xmlns:a16="http://schemas.microsoft.com/office/drawing/2014/main" id="{44D6D89C-9143-DD8C-96B3-9FA3CB38B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03" y="3222767"/>
            <a:ext cx="5575960" cy="55759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32F1C3C-F2F5-4BAF-ABE7-E5628B0DB0BB}"/>
              </a:ext>
            </a:extLst>
          </p:cNvPr>
          <p:cNvSpPr txBox="1"/>
          <p:nvPr/>
        </p:nvSpPr>
        <p:spPr>
          <a:xfrm>
            <a:off x="589971" y="116632"/>
            <a:ext cx="8012130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>
                <a:solidFill>
                  <a:srgbClr val="FF0000"/>
                </a:solidFill>
              </a:rPr>
              <a:t>S1</a:t>
            </a:r>
            <a:r>
              <a:rPr kumimoji="1" lang="ja-JP" altLang="en-US" sz="3200" dirty="0">
                <a:solidFill>
                  <a:srgbClr val="FF0000"/>
                </a:solidFill>
              </a:rPr>
              <a:t>も活躍した</a:t>
            </a:r>
            <a:r>
              <a:rPr kumimoji="1" lang="ja-JP" altLang="en-US" sz="3200" dirty="0"/>
              <a:t>アジア最大、国内初の分割鏡式</a:t>
            </a:r>
            <a:endParaRPr kumimoji="1" lang="en-US" altLang="ja-JP" sz="3200" dirty="0"/>
          </a:p>
          <a:p>
            <a:pPr algn="ctr"/>
            <a:r>
              <a:rPr kumimoji="1" lang="ja-JP" altLang="en-US" sz="3200" dirty="0"/>
              <a:t>望遠鏡「せいめい」</a:t>
            </a:r>
          </a:p>
        </p:txBody>
      </p:sp>
      <p:pic>
        <p:nvPicPr>
          <p:cNvPr id="4" name="図 3" descr="屋内, テーブル, ケーキ, 座る が含まれている画像&#10;&#10;自動的に生成された説明">
            <a:extLst>
              <a:ext uri="{FF2B5EF4-FFF2-40B4-BE49-F238E27FC236}">
                <a16:creationId xmlns:a16="http://schemas.microsoft.com/office/drawing/2014/main" id="{7DDB85FB-7480-431A-81A9-8237E9809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" y="126876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4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57DB4D-AB3C-472D-B465-EF1D67A5C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sz="2800" dirty="0"/>
              <a:t>最近の事例</a:t>
            </a:r>
            <a:br>
              <a:rPr lang="en-US" altLang="ja-JP" dirty="0"/>
            </a:br>
            <a:r>
              <a:rPr lang="ja-JP" altLang="en-US" dirty="0"/>
              <a:t>近赤外広視野撮像カメラ</a:t>
            </a:r>
            <a:endParaRPr kumimoji="1" lang="ja-JP" altLang="en-US" dirty="0"/>
          </a:p>
        </p:txBody>
      </p:sp>
      <p:pic>
        <p:nvPicPr>
          <p:cNvPr id="5" name="図形 2" descr="1690679805-14316533">
            <a:extLst>
              <a:ext uri="{FF2B5EF4-FFF2-40B4-BE49-F238E27FC236}">
                <a16:creationId xmlns:a16="http://schemas.microsoft.com/office/drawing/2014/main" id="{03E8EB18-AA2B-ED95-7706-E9E12B0E2C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60" y="4540201"/>
            <a:ext cx="2235394" cy="230827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F526139-2C26-D9FB-3250-F2A9FD340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886"/>
            <a:ext cx="8892480" cy="2221363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A71B446-583B-1C0D-8BA3-A838E0851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96" b="92806" l="7412" r="92710">
                        <a14:foregroundMark x1="8262" y1="42014" x2="7533" y2="54245"/>
                        <a14:foregroundMark x1="7533" y1="54245" x2="8505" y2="57698"/>
                        <a14:foregroundMark x1="54557" y1="10504" x2="62211" y2="10791"/>
                        <a14:foregroundMark x1="81166" y1="15683" x2="91373" y2="33669"/>
                        <a14:foregroundMark x1="91373" y1="33669" x2="91495" y2="36691"/>
                        <a14:foregroundMark x1="91373" y1="49209" x2="92710" y2="34676"/>
                        <a14:foregroundMark x1="44714" y1="91511" x2="34872" y2="92806"/>
                        <a14:foregroundMark x1="34872" y1="92806" x2="30620" y2="91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941" b="539"/>
          <a:stretch/>
        </p:blipFill>
        <p:spPr>
          <a:xfrm rot="1415939">
            <a:off x="2775472" y="4861856"/>
            <a:ext cx="2997646" cy="246982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15260EC-DF27-E447-338A-A0DEF12EEA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9"/>
          <a:stretch/>
        </p:blipFill>
        <p:spPr>
          <a:xfrm rot="16200000">
            <a:off x="6345378" y="4409339"/>
            <a:ext cx="2221363" cy="2570000"/>
          </a:xfrm>
          <a:prstGeom prst="rect">
            <a:avLst/>
          </a:prstGeom>
        </p:spPr>
      </p:pic>
      <p:sp>
        <p:nvSpPr>
          <p:cNvPr id="13" name="タイトル 1">
            <a:extLst>
              <a:ext uri="{FF2B5EF4-FFF2-40B4-BE49-F238E27FC236}">
                <a16:creationId xmlns:a16="http://schemas.microsoft.com/office/drawing/2014/main" id="{C446BFFB-25A1-151E-F02F-DCF1D640D24F}"/>
              </a:ext>
            </a:extLst>
          </p:cNvPr>
          <p:cNvSpPr txBox="1">
            <a:spLocks/>
          </p:cNvSpPr>
          <p:nvPr/>
        </p:nvSpPr>
        <p:spPr bwMode="auto">
          <a:xfrm>
            <a:off x="3307079" y="1441465"/>
            <a:ext cx="5670135" cy="1565282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l"/>
            <a:r>
              <a:rPr lang="ja-JP" altLang="en-US" sz="3600" dirty="0">
                <a:solidFill>
                  <a:schemeClr val="bg1"/>
                </a:solidFill>
              </a:rPr>
              <a:t>星形成領域、星間物質、系外惑星などを狙う</a:t>
            </a:r>
            <a:endParaRPr lang="en-US" altLang="ja-JP" sz="3600" dirty="0">
              <a:solidFill>
                <a:schemeClr val="bg1"/>
              </a:solidFill>
            </a:endParaRPr>
          </a:p>
          <a:p>
            <a:pPr algn="l"/>
            <a:r>
              <a:rPr lang="ja-JP" altLang="en-US" sz="3600" dirty="0">
                <a:solidFill>
                  <a:schemeClr val="bg1"/>
                </a:solidFill>
              </a:rPr>
              <a:t>インドネシア望遠鏡に搭載</a:t>
            </a:r>
          </a:p>
        </p:txBody>
      </p:sp>
    </p:spTree>
    <p:extLst>
      <p:ext uri="{BB962C8B-B14F-4D97-AF65-F5344CB8AC3E}">
        <p14:creationId xmlns:p14="http://schemas.microsoft.com/office/powerpoint/2010/main" val="41670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夜空の星雲のcg画像&#10;&#10;中程度の精度で自動的に生成された説明">
            <a:extLst>
              <a:ext uri="{FF2B5EF4-FFF2-40B4-BE49-F238E27FC236}">
                <a16:creationId xmlns:a16="http://schemas.microsoft.com/office/drawing/2014/main" id="{61A62B0B-F9D8-489C-8EF5-A7AA23E77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24" y="1340768"/>
            <a:ext cx="9188823" cy="713091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557DB4D-AB3C-472D-B465-EF1D67A5C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sz="2800" dirty="0"/>
              <a:t>最近の事例</a:t>
            </a:r>
            <a:br>
              <a:rPr lang="en-US" altLang="ja-JP" dirty="0"/>
            </a:br>
            <a:r>
              <a:rPr lang="ja-JP" altLang="en-US" dirty="0"/>
              <a:t>可視光広視野</a:t>
            </a:r>
            <a:r>
              <a:rPr lang="en-US" altLang="ja-JP" dirty="0"/>
              <a:t>3</a:t>
            </a:r>
            <a:r>
              <a:rPr lang="ja-JP" altLang="en-US" dirty="0"/>
              <a:t>色同時撮像カメラ</a:t>
            </a:r>
            <a:endParaRPr kumimoji="1" lang="ja-JP" altLang="en-US" dirty="0"/>
          </a:p>
        </p:txBody>
      </p:sp>
      <p:pic>
        <p:nvPicPr>
          <p:cNvPr id="10" name="図 9" descr="スポーツゲーム, バスケットボール, 座る, ブラック が含まれている画像&#10;&#10;自動的に生成された説明">
            <a:extLst>
              <a:ext uri="{FF2B5EF4-FFF2-40B4-BE49-F238E27FC236}">
                <a16:creationId xmlns:a16="http://schemas.microsoft.com/office/drawing/2014/main" id="{E6C8A469-3443-4B9E-B1F3-5EC21B582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5" y="4485152"/>
            <a:ext cx="3139167" cy="313916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99C4290-68A4-4D48-BFAC-A6E227594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149" y="4725144"/>
            <a:ext cx="3112851" cy="232491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6D0C963-713A-4C62-856B-73C6DC524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3" y="1367001"/>
            <a:ext cx="3112851" cy="2334638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61ECCE75-5B3F-43EB-87A4-57CC7A061953}"/>
              </a:ext>
            </a:extLst>
          </p:cNvPr>
          <p:cNvSpPr txBox="1">
            <a:spLocks/>
          </p:cNvSpPr>
          <p:nvPr/>
        </p:nvSpPr>
        <p:spPr bwMode="auto">
          <a:xfrm>
            <a:off x="3419872" y="1583088"/>
            <a:ext cx="5670135" cy="2118551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l"/>
            <a:r>
              <a:rPr lang="ja-JP" altLang="en-US" sz="3600" dirty="0">
                <a:solidFill>
                  <a:schemeClr val="bg1"/>
                </a:solidFill>
              </a:rPr>
              <a:t>系外惑星のマイクロレンズ、トランジット、超新星爆発</a:t>
            </a:r>
            <a:endParaRPr lang="en-US" altLang="ja-JP" sz="3600" dirty="0">
              <a:solidFill>
                <a:schemeClr val="bg1"/>
              </a:solidFill>
            </a:endParaRPr>
          </a:p>
          <a:p>
            <a:pPr algn="l"/>
            <a:r>
              <a:rPr lang="ja-JP" altLang="en-US" sz="3600" dirty="0">
                <a:solidFill>
                  <a:schemeClr val="bg1"/>
                </a:solidFill>
              </a:rPr>
              <a:t>などを狙う</a:t>
            </a:r>
            <a:endParaRPr lang="en-US" altLang="ja-JP" sz="3600" dirty="0">
              <a:solidFill>
                <a:schemeClr val="bg1"/>
              </a:solidFill>
            </a:endParaRPr>
          </a:p>
          <a:p>
            <a:pPr algn="l"/>
            <a:r>
              <a:rPr lang="ja-JP" altLang="en-US" sz="3600" dirty="0">
                <a:solidFill>
                  <a:schemeClr val="bg1"/>
                </a:solidFill>
              </a:rPr>
              <a:t>インドネシア望遠鏡に搭載</a:t>
            </a:r>
          </a:p>
        </p:txBody>
      </p:sp>
    </p:spTree>
    <p:extLst>
      <p:ext uri="{BB962C8B-B14F-4D97-AF65-F5344CB8AC3E}">
        <p14:creationId xmlns:p14="http://schemas.microsoft.com/office/powerpoint/2010/main" val="1344897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屋内, ガラス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F2DDE4A6-D305-4398-926D-BB0B1AEF8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9" y="4921382"/>
            <a:ext cx="2523459" cy="189174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85790F-08FA-4F8E-91BA-255666130971}"/>
              </a:ext>
            </a:extLst>
          </p:cNvPr>
          <p:cNvSpPr txBox="1"/>
          <p:nvPr/>
        </p:nvSpPr>
        <p:spPr>
          <a:xfrm>
            <a:off x="0" y="134252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京大発ベンチャーと超精密な計測、加工、データ処理技術などを駆使し、世界一広視野な望遠鏡の開発を目指す</a:t>
            </a:r>
            <a:endParaRPr kumimoji="1" lang="en-US" altLang="ja-JP" sz="2800" dirty="0"/>
          </a:p>
        </p:txBody>
      </p:sp>
      <p:pic>
        <p:nvPicPr>
          <p:cNvPr id="8" name="図 7" descr="写真, 座る, テーブル, 甲殻類 が含まれている画像&#10;&#10;自動的に生成された説明">
            <a:extLst>
              <a:ext uri="{FF2B5EF4-FFF2-40B4-BE49-F238E27FC236}">
                <a16:creationId xmlns:a16="http://schemas.microsoft.com/office/drawing/2014/main" id="{4FB56D72-EBDA-4C2D-8479-6BC230C9B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637" y="5251905"/>
            <a:ext cx="1458144" cy="1606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A7AB4C-1552-483D-B914-E15604549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668" y="5237784"/>
            <a:ext cx="2557336" cy="143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ロジストラボ">
            <a:extLst>
              <a:ext uri="{FF2B5EF4-FFF2-40B4-BE49-F238E27FC236}">
                <a16:creationId xmlns:a16="http://schemas.microsoft.com/office/drawing/2014/main" id="{50824AEC-5EE5-4CCC-914E-B4A94CB9A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65" y="144315"/>
            <a:ext cx="2826451" cy="88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タイトル 1">
            <a:extLst>
              <a:ext uri="{FF2B5EF4-FFF2-40B4-BE49-F238E27FC236}">
                <a16:creationId xmlns:a16="http://schemas.microsoft.com/office/drawing/2014/main" id="{CC6618DE-57E7-4B9B-9D97-DDDD21121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 eaLnBrk="1" hangingPunct="1"/>
            <a:r>
              <a:rPr lang="ja-JP" altLang="en-US" sz="2800" dirty="0"/>
              <a:t>最近の事例</a:t>
            </a:r>
            <a:br>
              <a:rPr lang="en-US" altLang="ja-JP" dirty="0"/>
            </a:br>
            <a:r>
              <a:rPr lang="ja-JP" altLang="en-US" dirty="0"/>
              <a:t>超広視野望遠鏡開発</a:t>
            </a:r>
            <a:endParaRPr lang="en-US" altLang="ja-JP" dirty="0"/>
          </a:p>
        </p:txBody>
      </p:sp>
      <p:pic>
        <p:nvPicPr>
          <p:cNvPr id="2" name="図 1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C234CB3B-74C7-DD4B-C376-2C658D8B8C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5" t="11585" r="27163" b="10801"/>
          <a:stretch/>
        </p:blipFill>
        <p:spPr>
          <a:xfrm rot="5400000">
            <a:off x="4298864" y="1931893"/>
            <a:ext cx="2520280" cy="399202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8DF2850-BED0-B303-4DE4-3E8A18DD57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12" y="2809077"/>
            <a:ext cx="2557336" cy="188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34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82D4CF49-4FF8-824B-95E2-C49CF46C25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0" t="4056" r="8918" b="6208"/>
          <a:stretch/>
        </p:blipFill>
        <p:spPr>
          <a:xfrm>
            <a:off x="3316342" y="2444533"/>
            <a:ext cx="5593590" cy="362757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1544F0E-9764-2D4C-9045-A4B8AF7BC161}"/>
              </a:ext>
            </a:extLst>
          </p:cNvPr>
          <p:cNvSpPr txBox="1"/>
          <p:nvPr/>
        </p:nvSpPr>
        <p:spPr>
          <a:xfrm>
            <a:off x="6743181" y="3481485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コロナグラフ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2B2395B-C573-5447-9190-CC632FD11683}"/>
              </a:ext>
            </a:extLst>
          </p:cNvPr>
          <p:cNvSpPr txBox="1"/>
          <p:nvPr/>
        </p:nvSpPr>
        <p:spPr>
          <a:xfrm>
            <a:off x="8209955" y="4204175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PDI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20B172D-C483-8542-9200-7D36889F2172}"/>
              </a:ext>
            </a:extLst>
          </p:cNvPr>
          <p:cNvSpPr txBox="1"/>
          <p:nvPr/>
        </p:nvSpPr>
        <p:spPr>
          <a:xfrm>
            <a:off x="6695248" y="4607195"/>
            <a:ext cx="1219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Woofer AO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986FFAD-D9A9-1146-B12B-B25531028CE4}"/>
              </a:ext>
            </a:extLst>
          </p:cNvPr>
          <p:cNvSpPr txBox="1"/>
          <p:nvPr/>
        </p:nvSpPr>
        <p:spPr>
          <a:xfrm>
            <a:off x="5333678" y="3666151"/>
            <a:ext cx="1219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Woofer AO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492D4DC-0444-B64E-B43D-986BB036D9D4}"/>
              </a:ext>
            </a:extLst>
          </p:cNvPr>
          <p:cNvSpPr txBox="1"/>
          <p:nvPr/>
        </p:nvSpPr>
        <p:spPr>
          <a:xfrm>
            <a:off x="5777276" y="5246653"/>
            <a:ext cx="965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入射</a:t>
            </a:r>
            <a:r>
              <a:rPr kumimoji="1" lang="en-US" altLang="ja-JP" dirty="0">
                <a:solidFill>
                  <a:schemeClr val="bg1"/>
                </a:solidFill>
              </a:rPr>
              <a:t>opt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6E02229-C0CA-8043-913D-5238ED4DB603}"/>
              </a:ext>
            </a:extLst>
          </p:cNvPr>
          <p:cNvSpPr txBox="1"/>
          <p:nvPr/>
        </p:nvSpPr>
        <p:spPr>
          <a:xfrm>
            <a:off x="4001397" y="4658995"/>
            <a:ext cx="1025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T/T</a:t>
            </a:r>
            <a:r>
              <a:rPr kumimoji="1" lang="ja-JP" altLang="en-US">
                <a:solidFill>
                  <a:schemeClr val="bg1"/>
                </a:solidFill>
              </a:rPr>
              <a:t>モニタ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F51D5EF-7883-F745-B491-541AEC0DE456}"/>
              </a:ext>
            </a:extLst>
          </p:cNvPr>
          <p:cNvSpPr txBox="1"/>
          <p:nvPr/>
        </p:nvSpPr>
        <p:spPr>
          <a:xfrm>
            <a:off x="5026806" y="2469044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赤外カメラ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D7B3199A-73A5-3348-A967-636A1C02DBCE}"/>
              </a:ext>
            </a:extLst>
          </p:cNvPr>
          <p:cNvGrpSpPr/>
          <p:nvPr/>
        </p:nvGrpSpPr>
        <p:grpSpPr>
          <a:xfrm>
            <a:off x="123148" y="2537932"/>
            <a:ext cx="1925257" cy="3496965"/>
            <a:chOff x="6214290" y="319088"/>
            <a:chExt cx="1223599" cy="2222499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2E8C34EB-5163-304C-9388-C1C51ABBC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99" t="7128" r="4812" b="7808"/>
            <a:stretch/>
          </p:blipFill>
          <p:spPr>
            <a:xfrm>
              <a:off x="6214290" y="1435896"/>
              <a:ext cx="1183750" cy="1105691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FAEB74AB-307A-F240-9286-031362C069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48" t="7128" r="4064" b="7248"/>
            <a:stretch/>
          </p:blipFill>
          <p:spPr>
            <a:xfrm>
              <a:off x="6231752" y="319088"/>
              <a:ext cx="1206137" cy="1134024"/>
            </a:xfrm>
            <a:prstGeom prst="rect">
              <a:avLst/>
            </a:prstGeom>
          </p:spPr>
        </p:pic>
      </p:grpSp>
      <p:sp>
        <p:nvSpPr>
          <p:cNvPr id="17409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ja-JP" altLang="en-US" sz="2800" dirty="0"/>
              <a:t>最近の事例</a:t>
            </a:r>
            <a:br>
              <a:rPr lang="en-US" altLang="ja-JP" dirty="0"/>
            </a:br>
            <a:r>
              <a:rPr lang="ja-JP" altLang="en-US" dirty="0"/>
              <a:t>補償光学用の波面制御</a:t>
            </a:r>
            <a:endParaRPr lang="en-US" altLang="ja-JP" dirty="0"/>
          </a:p>
        </p:txBody>
      </p:sp>
      <p:sp>
        <p:nvSpPr>
          <p:cNvPr id="17410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52538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よその星の惑星を直接見る超高分解能・超高コントラストな観測装置の開発</a:t>
            </a:r>
            <a:endParaRPr lang="en-US" altLang="ja-JP" dirty="0"/>
          </a:p>
        </p:txBody>
      </p:sp>
      <p:pic>
        <p:nvPicPr>
          <p:cNvPr id="17411" name="図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6304"/>
            <a:ext cx="2459152" cy="107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正方形/長方形 2"/>
          <p:cNvSpPr>
            <a:spLocks noChangeArrowheads="1"/>
          </p:cNvSpPr>
          <p:nvPr/>
        </p:nvSpPr>
        <p:spPr bwMode="auto">
          <a:xfrm>
            <a:off x="6601000" y="1143334"/>
            <a:ext cx="23743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1600" dirty="0"/>
              <a:t>補償光学の実例</a:t>
            </a:r>
            <a:endParaRPr lang="en-US" altLang="ja-JP" sz="1600" dirty="0"/>
          </a:p>
          <a:p>
            <a:pPr eaLnBrk="1" hangingPunct="1"/>
            <a:r>
              <a:rPr lang="en-US" altLang="ja-JP" sz="1600" dirty="0"/>
              <a:t>Caltech center group</a:t>
            </a:r>
            <a:r>
              <a:rPr lang="ja-JP" altLang="en-US" sz="1600" dirty="0"/>
              <a:t>より</a:t>
            </a:r>
          </a:p>
        </p:txBody>
      </p:sp>
      <p:sp>
        <p:nvSpPr>
          <p:cNvPr id="9" name="テキスト ボックス 1"/>
          <p:cNvSpPr txBox="1">
            <a:spLocks noChangeArrowheads="1"/>
          </p:cNvSpPr>
          <p:nvPr/>
        </p:nvSpPr>
        <p:spPr bwMode="auto">
          <a:xfrm>
            <a:off x="78191" y="6429319"/>
            <a:ext cx="21659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600" dirty="0"/>
              <a:t>@</a:t>
            </a:r>
            <a:r>
              <a:rPr lang="ja-JP" altLang="en-US" sz="1600"/>
              <a:t>京</a:t>
            </a:r>
            <a:r>
              <a:rPr lang="ja-JP" altLang="en-US" sz="1600" dirty="0"/>
              <a:t>大実験室で</a:t>
            </a:r>
            <a:r>
              <a:rPr lang="ja-JP" altLang="en-US" sz="1600"/>
              <a:t>の試験</a:t>
            </a:r>
            <a:endParaRPr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8191" y="6066667"/>
            <a:ext cx="2074043" cy="369332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ピーク強度</a:t>
            </a:r>
            <a:r>
              <a:rPr kumimoji="1" lang="en-US" altLang="ja-JP" dirty="0"/>
              <a:t>8</a:t>
            </a:r>
            <a:r>
              <a:rPr kumimoji="1" lang="ja-JP" altLang="en-US" dirty="0"/>
              <a:t>倍！！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9134EFD-7E11-6642-8395-850841545990}"/>
              </a:ext>
            </a:extLst>
          </p:cNvPr>
          <p:cNvSpPr txBox="1"/>
          <p:nvPr/>
        </p:nvSpPr>
        <p:spPr>
          <a:xfrm rot="16200000">
            <a:off x="-34280" y="3114396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明るさ→</a:t>
            </a:r>
          </a:p>
        </p:txBody>
      </p:sp>
      <p:sp>
        <p:nvSpPr>
          <p:cNvPr id="29" name="テキスト ボックス 1">
            <a:extLst>
              <a:ext uri="{FF2B5EF4-FFF2-40B4-BE49-F238E27FC236}">
                <a16:creationId xmlns:a16="http://schemas.microsoft.com/office/drawing/2014/main" id="{378026C8-9ABF-FD4D-BEE5-67143CF68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5315" y="6057804"/>
            <a:ext cx="4027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1800"/>
              <a:t>設計・製作中の観測装置</a:t>
            </a:r>
            <a:endParaRPr lang="en-US" altLang="ja-JP" sz="1800" dirty="0"/>
          </a:p>
          <a:p>
            <a:pPr algn="ctr"/>
            <a:r>
              <a:rPr lang="en-US" altLang="ja-JP" sz="1800" dirty="0"/>
              <a:t>(M2</a:t>
            </a:r>
            <a:r>
              <a:rPr lang="ja-JP" altLang="en-US" sz="1800"/>
              <a:t>学生が星像安定装置開発を進行中</a:t>
            </a:r>
            <a:r>
              <a:rPr lang="en-US" altLang="ja-JP" sz="1800" dirty="0"/>
              <a:t>)</a:t>
            </a:r>
          </a:p>
        </p:txBody>
      </p:sp>
      <p:sp>
        <p:nvSpPr>
          <p:cNvPr id="4" name="円/楕円 3">
            <a:extLst>
              <a:ext uri="{FF2B5EF4-FFF2-40B4-BE49-F238E27FC236}">
                <a16:creationId xmlns:a16="http://schemas.microsoft.com/office/drawing/2014/main" id="{D9835964-1E33-2C48-891B-B39BB84A79CB}"/>
              </a:ext>
            </a:extLst>
          </p:cNvPr>
          <p:cNvSpPr/>
          <p:nvPr/>
        </p:nvSpPr>
        <p:spPr>
          <a:xfrm>
            <a:off x="3267551" y="3876832"/>
            <a:ext cx="2374368" cy="1304815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7E8BF1-DB74-C640-9027-0A3093316CFB}"/>
              </a:ext>
            </a:extLst>
          </p:cNvPr>
          <p:cNvSpPr txBox="1"/>
          <p:nvPr/>
        </p:nvSpPr>
        <p:spPr>
          <a:xfrm>
            <a:off x="3600926" y="4659637"/>
            <a:ext cx="15937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/>
              <a:t>星像安定装置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1B6722B-973D-4543-9801-D6D5099005E2}"/>
              </a:ext>
            </a:extLst>
          </p:cNvPr>
          <p:cNvSpPr txBox="1"/>
          <p:nvPr/>
        </p:nvSpPr>
        <p:spPr>
          <a:xfrm>
            <a:off x="526246" y="266103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補償光学</a:t>
            </a:r>
            <a:r>
              <a:rPr lang="en-US" altLang="ja-JP" dirty="0"/>
              <a:t>OFF</a:t>
            </a:r>
            <a:endParaRPr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273A2AF-F6EC-4E48-A7D2-666561D78EF9}"/>
              </a:ext>
            </a:extLst>
          </p:cNvPr>
          <p:cNvSpPr txBox="1"/>
          <p:nvPr/>
        </p:nvSpPr>
        <p:spPr>
          <a:xfrm>
            <a:off x="592871" y="4363602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補償光学</a:t>
            </a:r>
            <a:r>
              <a:rPr lang="en-US" altLang="ja-JP" dirty="0"/>
              <a:t>ON</a:t>
            </a:r>
            <a:endParaRPr lang="ja-JP" altLang="en-US"/>
          </a:p>
        </p:txBody>
      </p:sp>
      <p:sp>
        <p:nvSpPr>
          <p:cNvPr id="10" name="U ターン矢印 9">
            <a:extLst>
              <a:ext uri="{FF2B5EF4-FFF2-40B4-BE49-F238E27FC236}">
                <a16:creationId xmlns:a16="http://schemas.microsoft.com/office/drawing/2014/main" id="{8D1C27F6-CD69-F14C-A96E-8E9FAD1B00A6}"/>
              </a:ext>
            </a:extLst>
          </p:cNvPr>
          <p:cNvSpPr/>
          <p:nvPr/>
        </p:nvSpPr>
        <p:spPr>
          <a:xfrm rot="5400000">
            <a:off x="1427959" y="3970363"/>
            <a:ext cx="1566430" cy="863088"/>
          </a:xfrm>
          <a:prstGeom prst="uturnArrow">
            <a:avLst>
              <a:gd name="adj1" fmla="val 26190"/>
              <a:gd name="adj2" fmla="val 25000"/>
              <a:gd name="adj3" fmla="val 25000"/>
              <a:gd name="adj4" fmla="val 43750"/>
              <a:gd name="adj5" fmla="val 9404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図形 52" descr="tel_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825" y="4692650"/>
            <a:ext cx="2157413" cy="2157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" name="下矢印 60"/>
          <p:cNvSpPr/>
          <p:nvPr/>
        </p:nvSpPr>
        <p:spPr>
          <a:xfrm rot="16200000">
            <a:off x="7381875" y="5077462"/>
            <a:ext cx="271780" cy="1929126"/>
          </a:xfrm>
          <a:prstGeom prst="downArrow">
            <a:avLst>
              <a:gd name="adj1" fmla="val 50000"/>
              <a:gd name="adj2" fmla="val 55841"/>
            </a:avLst>
          </a:prstGeom>
          <a:solidFill>
            <a:srgbClr val="0070C0"/>
          </a:solidFill>
          <a:ln>
            <a:noFill/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60" name="四角形 59"/>
          <p:cNvSpPr/>
          <p:nvPr/>
        </p:nvSpPr>
        <p:spPr>
          <a:xfrm>
            <a:off x="4678363" y="4240213"/>
            <a:ext cx="1871663" cy="2592388"/>
          </a:xfrm>
          <a:prstGeom prst="rect">
            <a:avLst/>
          </a:prstGeom>
          <a:solidFill>
            <a:schemeClr val="bg1"/>
          </a:solidFill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pic>
        <p:nvPicPr>
          <p:cNvPr id="3077" name="図形 58" descr="dew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100" y="4302125"/>
            <a:ext cx="1504950" cy="2509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図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275" y="-1587"/>
            <a:ext cx="4017963" cy="3617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図形 1" descr="HL_Tau_protoplanetary_dis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900" y="2230438"/>
            <a:ext cx="1879600" cy="1881187"/>
          </a:xfrm>
          <a:prstGeom prst="rect">
            <a:avLst/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0" name="雲 19"/>
          <p:cNvSpPr/>
          <p:nvPr/>
        </p:nvSpPr>
        <p:spPr>
          <a:xfrm rot="11280000">
            <a:off x="6734175" y="3096260"/>
            <a:ext cx="2171065" cy="1011555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3081" name="Rectangle 114"/>
          <p:cNvSpPr>
            <a:spLocks noGrp="1"/>
          </p:cNvSpPr>
          <p:nvPr>
            <p:ph type="title"/>
          </p:nvPr>
        </p:nvSpPr>
        <p:spPr>
          <a:xfrm>
            <a:off x="188913" y="127000"/>
            <a:ext cx="3838575" cy="492125"/>
          </a:xfrm>
          <a:ln/>
        </p:spPr>
        <p:txBody>
          <a:bodyPr vert="horz" wrap="square" lIns="0" tIns="0" rIns="40639" bIns="0" anchor="ctr">
            <a:spAutoFit/>
          </a:bodyPr>
          <a:lstStyle/>
          <a:p>
            <a:pPr marL="0" indent="0" algn="l" fontAlgn="ctr" latinLnBrk="0">
              <a:spcAft>
                <a:spcPts val="1200"/>
              </a:spcAft>
            </a:pPr>
            <a:r>
              <a:rPr lang="ja-JP" altLang="en-US" sz="3200" b="1" dirty="0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  <a:sym typeface="ＭＳ Ｐゴシック" panose="020B0600070205080204" pitchFamily="50" charset="-128"/>
              </a:rPr>
              <a:t>近赤外偏光撮像装置</a:t>
            </a:r>
            <a:endParaRPr lang="ja-JP" altLang="en-US" sz="2600" dirty="0">
              <a:solidFill>
                <a:schemeClr val="tx1"/>
              </a:solidFill>
              <a:latin typeface="Meiryo UI" panose="020B0604030504040204" charset="-128"/>
              <a:ea typeface="Meiryo UI" panose="020B0604030504040204" charset="-128"/>
              <a:sym typeface="ＭＳ Ｐゴシック" panose="020B0600070205080204" pitchFamily="50" charset="-128"/>
            </a:endParaRPr>
          </a:p>
        </p:txBody>
      </p:sp>
      <p:sp>
        <p:nvSpPr>
          <p:cNvPr id="308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 wrap="square" lIns="91440" tIns="45720" rIns="91440" bIns="45720" anchor="t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</a:lstStyle>
          <a:p>
            <a:pPr lvl="0" indent="0" algn="r"/>
            <a:r>
              <a:rPr lang="en-US" altLang="ja-JP" sz="1400" dirty="0">
                <a:ea typeface="ＭＳ Ｐゴシック" panose="020B0600070205080204" pitchFamily="2" charset="-122"/>
              </a:rPr>
              <a:t>#</a:t>
            </a:r>
          </a:p>
        </p:txBody>
      </p:sp>
      <p:sp>
        <p:nvSpPr>
          <p:cNvPr id="9" name="楕円 8"/>
          <p:cNvSpPr/>
          <p:nvPr/>
        </p:nvSpPr>
        <p:spPr>
          <a:xfrm rot="5400000">
            <a:off x="7696994" y="3488531"/>
            <a:ext cx="76200" cy="3603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10" name="四角形 9"/>
          <p:cNvSpPr/>
          <p:nvPr/>
        </p:nvSpPr>
        <p:spPr>
          <a:xfrm>
            <a:off x="185738" y="1833563"/>
            <a:ext cx="43735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9D9D9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星形成領域の内部</a:t>
            </a:r>
            <a:r>
              <a:rPr lang="ja-JP" alt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を</a:t>
            </a:r>
            <a:r>
              <a:rPr 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見通</a:t>
            </a:r>
            <a:r>
              <a:rPr lang="ja-JP" alt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す</a:t>
            </a:r>
          </a:p>
        </p:txBody>
      </p:sp>
      <p:sp>
        <p:nvSpPr>
          <p:cNvPr id="11" name="四角形 10"/>
          <p:cNvSpPr/>
          <p:nvPr/>
        </p:nvSpPr>
        <p:spPr>
          <a:xfrm>
            <a:off x="854075" y="747713"/>
            <a:ext cx="43529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9D9D9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ja-JP" alt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星周系円盤や星間磁場</a:t>
            </a:r>
            <a:r>
              <a:rPr 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の</a:t>
            </a:r>
            <a:br>
              <a:rPr 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</a:br>
            <a:r>
              <a:rPr 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性質</a:t>
            </a:r>
            <a:r>
              <a:rPr lang="ja-JP" altLang="en-US" sz="2500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を知る</a:t>
            </a:r>
          </a:p>
        </p:txBody>
      </p:sp>
      <p:grpSp>
        <p:nvGrpSpPr>
          <p:cNvPr id="58" name="グループ化 57"/>
          <p:cNvGrpSpPr/>
          <p:nvPr/>
        </p:nvGrpSpPr>
        <p:grpSpPr>
          <a:xfrm>
            <a:off x="7146925" y="1905000"/>
            <a:ext cx="905510" cy="2820035"/>
            <a:chOff x="11255" y="3000"/>
            <a:chExt cx="1426" cy="4441"/>
          </a:xfrm>
          <a:effectLst>
            <a:glow rad="63500">
              <a:schemeClr val="bg1"/>
            </a:glow>
          </a:effectLst>
        </p:grpSpPr>
        <p:sp>
          <p:nvSpPr>
            <p:cNvPr id="4" name="直線コネクタ 3"/>
            <p:cNvSpPr/>
            <p:nvPr/>
          </p:nvSpPr>
          <p:spPr>
            <a:xfrm>
              <a:off x="11876" y="3000"/>
              <a:ext cx="314" cy="4441"/>
            </a:xfrm>
            <a:prstGeom prst="line">
              <a:avLst/>
            </a:prstGeom>
            <a:ln w="25400" cap="rnd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6" name="直線コネクタ 15"/>
            <p:cNvSpPr/>
            <p:nvPr/>
          </p:nvSpPr>
          <p:spPr>
            <a:xfrm flipH="1" flipV="1">
              <a:off x="11255" y="3916"/>
              <a:ext cx="1426" cy="238"/>
            </a:xfrm>
            <a:prstGeom prst="line">
              <a:avLst/>
            </a:prstGeom>
            <a:ln w="25400" cap="rnd">
              <a:solidFill>
                <a:srgbClr val="0000FF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7" name="直線コネクタ 16"/>
            <p:cNvSpPr/>
            <p:nvPr/>
          </p:nvSpPr>
          <p:spPr>
            <a:xfrm flipH="1">
              <a:off x="11707" y="3550"/>
              <a:ext cx="510" cy="964"/>
            </a:xfrm>
            <a:prstGeom prst="line">
              <a:avLst/>
            </a:prstGeom>
            <a:ln w="25400" cap="rnd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4" name="楕円 23"/>
          <p:cNvSpPr/>
          <p:nvPr/>
        </p:nvSpPr>
        <p:spPr>
          <a:xfrm rot="5400000">
            <a:off x="7404894" y="3688556"/>
            <a:ext cx="76200" cy="3603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25" name="楕円 24"/>
          <p:cNvSpPr/>
          <p:nvPr/>
        </p:nvSpPr>
        <p:spPr>
          <a:xfrm rot="5400000">
            <a:off x="7322344" y="3202781"/>
            <a:ext cx="76200" cy="3603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cxnSp>
        <p:nvCxnSpPr>
          <p:cNvPr id="31" name="直線コネクタ 30"/>
          <p:cNvCxnSpPr/>
          <p:nvPr/>
        </p:nvCxnSpPr>
        <p:spPr>
          <a:xfrm flipH="1" flipV="1">
            <a:off x="7586663" y="4346575"/>
            <a:ext cx="284163" cy="44450"/>
          </a:xfrm>
          <a:prstGeom prst="line">
            <a:avLst/>
          </a:prstGeom>
          <a:ln w="25400" cap="rnd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209550" y="593725"/>
            <a:ext cx="1152525" cy="0"/>
          </a:xfrm>
          <a:prstGeom prst="line">
            <a:avLst/>
          </a:prstGeom>
          <a:ln w="38100" cap="rnd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1457325" y="593725"/>
            <a:ext cx="755650" cy="0"/>
          </a:xfrm>
          <a:prstGeom prst="line">
            <a:avLst/>
          </a:prstGeom>
          <a:ln w="38100" cap="rnd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下矢印 34"/>
          <p:cNvSpPr/>
          <p:nvPr/>
        </p:nvSpPr>
        <p:spPr>
          <a:xfrm>
            <a:off x="419100" y="603250"/>
            <a:ext cx="215900" cy="130175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37" name="下矢印 36"/>
          <p:cNvSpPr/>
          <p:nvPr/>
        </p:nvSpPr>
        <p:spPr>
          <a:xfrm>
            <a:off x="1727200" y="593725"/>
            <a:ext cx="215900" cy="26035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cxnSp>
        <p:nvCxnSpPr>
          <p:cNvPr id="39" name="直線コネクタ 38"/>
          <p:cNvCxnSpPr/>
          <p:nvPr/>
        </p:nvCxnSpPr>
        <p:spPr>
          <a:xfrm flipH="1">
            <a:off x="7578725" y="4133850"/>
            <a:ext cx="276225" cy="487363"/>
          </a:xfrm>
          <a:prstGeom prst="line">
            <a:avLst/>
          </a:prstGeom>
          <a:ln w="25400" cap="rnd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楕円 39"/>
          <p:cNvSpPr/>
          <p:nvPr/>
        </p:nvSpPr>
        <p:spPr>
          <a:xfrm rot="5400000">
            <a:off x="8070056" y="3326606"/>
            <a:ext cx="76200" cy="3603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41" name="楕円 40"/>
          <p:cNvSpPr/>
          <p:nvPr/>
        </p:nvSpPr>
        <p:spPr>
          <a:xfrm rot="5400000">
            <a:off x="7720806" y="3117056"/>
            <a:ext cx="76200" cy="3603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42" name="楕円 41"/>
          <p:cNvSpPr/>
          <p:nvPr/>
        </p:nvSpPr>
        <p:spPr>
          <a:xfrm rot="5400000">
            <a:off x="7146131" y="3431381"/>
            <a:ext cx="76200" cy="3603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43" name="楕円 42"/>
          <p:cNvSpPr/>
          <p:nvPr/>
        </p:nvSpPr>
        <p:spPr>
          <a:xfrm rot="5400000">
            <a:off x="7997031" y="3645694"/>
            <a:ext cx="76200" cy="3603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grpSp>
        <p:nvGrpSpPr>
          <p:cNvPr id="57" name="グループ化 56"/>
          <p:cNvGrpSpPr/>
          <p:nvPr/>
        </p:nvGrpSpPr>
        <p:grpSpPr>
          <a:xfrm>
            <a:off x="5095875" y="3141345"/>
            <a:ext cx="2284730" cy="1583690"/>
            <a:chOff x="8025" y="5173"/>
            <a:chExt cx="3598" cy="2494"/>
          </a:xfrm>
          <a:effectLst>
            <a:glow rad="50800">
              <a:schemeClr val="bg1"/>
            </a:glow>
          </a:effectLst>
        </p:grpSpPr>
        <p:grpSp>
          <p:nvGrpSpPr>
            <p:cNvPr id="54" name="グループ化 53"/>
            <p:cNvGrpSpPr/>
            <p:nvPr/>
          </p:nvGrpSpPr>
          <p:grpSpPr>
            <a:xfrm>
              <a:off x="8107" y="5287"/>
              <a:ext cx="3516" cy="2380"/>
              <a:chOff x="8107" y="5287"/>
              <a:chExt cx="3516" cy="2380"/>
            </a:xfrm>
          </p:grpSpPr>
          <p:sp>
            <p:nvSpPr>
              <p:cNvPr id="13" name="直線コネクタ 12"/>
              <p:cNvSpPr/>
              <p:nvPr/>
            </p:nvSpPr>
            <p:spPr>
              <a:xfrm>
                <a:off x="8107" y="5967"/>
                <a:ext cx="3516" cy="170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tailEnd type="arrow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" name="直線コネクタ 13"/>
              <p:cNvSpPr/>
              <p:nvPr/>
            </p:nvSpPr>
            <p:spPr>
              <a:xfrm flipH="1">
                <a:off x="8107" y="5287"/>
                <a:ext cx="681" cy="680"/>
              </a:xfrm>
              <a:prstGeom prst="line">
                <a:avLst/>
              </a:prstGeom>
              <a:ln w="25400" cap="rnd">
                <a:solidFill>
                  <a:schemeClr val="tx1"/>
                </a:solidFill>
                <a:tailEnd type="non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45" name="直線コネクタ 44"/>
            <p:cNvSpPr/>
            <p:nvPr/>
          </p:nvSpPr>
          <p:spPr>
            <a:xfrm flipH="1" flipV="1">
              <a:off x="8025" y="5488"/>
              <a:ext cx="850" cy="238"/>
            </a:xfrm>
            <a:prstGeom prst="line">
              <a:avLst/>
            </a:prstGeom>
            <a:ln w="25400" cap="rnd">
              <a:solidFill>
                <a:srgbClr val="0000FF"/>
              </a:solidFill>
              <a:headEnd type="arrow"/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46" name="直線コネクタ 45"/>
            <p:cNvSpPr/>
            <p:nvPr/>
          </p:nvSpPr>
          <p:spPr>
            <a:xfrm>
              <a:off x="8447" y="5173"/>
              <a:ext cx="0" cy="794"/>
            </a:xfrm>
            <a:prstGeom prst="line">
              <a:avLst/>
            </a:prstGeom>
            <a:ln w="25400" cap="rnd"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ja-JP" altLang="en-US"/>
            </a:p>
          </p:txBody>
        </p:sp>
      </p:grpSp>
      <p:cxnSp>
        <p:nvCxnSpPr>
          <p:cNvPr id="48" name="直線コネクタ 47"/>
          <p:cNvCxnSpPr/>
          <p:nvPr/>
        </p:nvCxnSpPr>
        <p:spPr>
          <a:xfrm flipH="1">
            <a:off x="6721475" y="4346575"/>
            <a:ext cx="147638" cy="207963"/>
          </a:xfrm>
          <a:prstGeom prst="line">
            <a:avLst/>
          </a:prstGeom>
          <a:ln w="25400" cap="rnd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>
            <a:off x="6796088" y="4189413"/>
            <a:ext cx="0" cy="503238"/>
          </a:xfrm>
          <a:prstGeom prst="line">
            <a:avLst/>
          </a:prstGeom>
          <a:ln w="25400" cap="rnd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角丸四角形 49"/>
          <p:cNvSpPr/>
          <p:nvPr/>
        </p:nvSpPr>
        <p:spPr>
          <a:xfrm>
            <a:off x="258763" y="2532063"/>
            <a:ext cx="4151313" cy="635000"/>
          </a:xfrm>
          <a:prstGeom prst="roundRect">
            <a:avLst>
              <a:gd name="adj" fmla="val 102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ja-JP" altLang="en-US" sz="2800" b="1" strike="noStrike" noProof="1">
                <a:solidFill>
                  <a:schemeClr val="tx1"/>
                </a:solidFill>
                <a:latin typeface="Meiryo UI" panose="020B0604030504040204" charset="-128"/>
                <a:ea typeface="Meiryo UI" panose="020B0604030504040204" charset="-128"/>
              </a:rPr>
              <a:t>原始惑星系円盤の観測</a:t>
            </a:r>
          </a:p>
        </p:txBody>
      </p:sp>
      <p:sp>
        <p:nvSpPr>
          <p:cNvPr id="3105" name="Rectangle 114"/>
          <p:cNvSpPr>
            <a:spLocks noGrp="1"/>
          </p:cNvSpPr>
          <p:nvPr/>
        </p:nvSpPr>
        <p:spPr>
          <a:xfrm>
            <a:off x="4676775" y="2254250"/>
            <a:ext cx="1874838" cy="1539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40639" bIns="0" anchor="ctr">
            <a:spAutoFit/>
          </a:bodyPr>
          <a:lstStyle/>
          <a:p>
            <a:pPr marL="40005" algn="ctr" eaLnBrk="0" fontAlgn="ctr" hangingPunct="0"/>
            <a:r>
              <a:rPr lang="en-US" altLang="ja-JP" sz="10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  <a:sym typeface="ＭＳ Ｐゴシック" panose="020B0600070205080204" pitchFamily="50" charset="-128"/>
              </a:rPr>
              <a:t>HL Tau </a:t>
            </a:r>
            <a:r>
              <a:rPr lang="ja-JP" altLang="en-US" sz="10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  <a:sym typeface="ＭＳ Ｐゴシック" panose="020B0600070205080204" pitchFamily="50" charset="-128"/>
              </a:rPr>
              <a:t>サブミリ波画像</a:t>
            </a:r>
            <a:r>
              <a:rPr lang="en-US" altLang="ja-JP" sz="1000" b="1" dirty="0">
                <a:solidFill>
                  <a:schemeClr val="bg1"/>
                </a:solidFill>
                <a:latin typeface="Meiryo UI" panose="020B0604030504040204" charset="-128"/>
                <a:ea typeface="Meiryo UI" panose="020B0604030504040204" charset="-128"/>
                <a:sym typeface="ＭＳ Ｐゴシック" panose="020B0600070205080204" pitchFamily="50" charset="-128"/>
              </a:rPr>
              <a:t>(ALMA)</a:t>
            </a:r>
          </a:p>
        </p:txBody>
      </p:sp>
      <p:sp>
        <p:nvSpPr>
          <p:cNvPr id="55" name="Rectangle 114"/>
          <p:cNvSpPr>
            <a:spLocks noGrp="1"/>
          </p:cNvSpPr>
          <p:nvPr/>
        </p:nvSpPr>
        <p:spPr>
          <a:xfrm>
            <a:off x="5775166" y="92393"/>
            <a:ext cx="2697480" cy="18415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40639" bIns="0" anchor="ctr">
            <a:spAutoFit/>
          </a:bodyPr>
          <a:lstStyle/>
          <a:p>
            <a:pPr marL="40005" algn="l" eaLnBrk="0" fontAlgn="ctr" hangingPunct="0"/>
            <a:r>
              <a:rPr lang="en-US" altLang="ja-JP" sz="1200" b="1" strike="noStrike" noProof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eiryo UI" panose="020B0604030504040204" charset="-128"/>
                <a:ea typeface="Meiryo UI" panose="020B0604030504040204" charset="-128"/>
                <a:cs typeface="+mn-cs"/>
                <a:sym typeface="ＭＳ Ｐゴシック" panose="020B0600070205080204" pitchFamily="50" charset="-128"/>
              </a:rPr>
              <a:t>M42 </a:t>
            </a:r>
            <a:r>
              <a:rPr lang="ja-JP" altLang="en-US" sz="1200" b="1" strike="noStrike" noProof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eiryo UI" panose="020B0604030504040204" charset="-128"/>
                <a:ea typeface="Meiryo UI" panose="020B0604030504040204" charset="-128"/>
                <a:cs typeface="+mn-cs"/>
                <a:sym typeface="ＭＳ Ｐゴシック" panose="020B0600070205080204" pitchFamily="50" charset="-128"/>
              </a:rPr>
              <a:t>近赤外画像</a:t>
            </a:r>
            <a:r>
              <a:rPr lang="en-US" altLang="ja-JP" sz="1200" b="1" strike="noStrike" noProof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eiryo UI" panose="020B0604030504040204" charset="-128"/>
                <a:ea typeface="Meiryo UI" panose="020B0604030504040204" charset="-128"/>
                <a:cs typeface="+mn-cs"/>
                <a:sym typeface="ＭＳ Ｐゴシック" panose="020B0600070205080204" pitchFamily="50" charset="-128"/>
              </a:rPr>
              <a:t>+</a:t>
            </a:r>
            <a:r>
              <a:rPr lang="ja-JP" altLang="en-US" sz="1200" b="1" strike="noStrike" noProof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eiryo UI" panose="020B0604030504040204" charset="-128"/>
                <a:ea typeface="Meiryo UI" panose="020B0604030504040204" charset="-128"/>
                <a:cs typeface="+mn-cs"/>
                <a:sym typeface="ＭＳ Ｐゴシック" panose="020B0600070205080204" pitchFamily="50" charset="-128"/>
              </a:rPr>
              <a:t>偏光ベクトル</a:t>
            </a:r>
            <a:r>
              <a:rPr lang="en-US" altLang="ja-JP" sz="1200" b="1" strike="noStrike" noProof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Meiryo UI" panose="020B0604030504040204" charset="-128"/>
                <a:ea typeface="Meiryo UI" panose="020B0604030504040204" charset="-128"/>
                <a:cs typeface="+mn-cs"/>
                <a:sym typeface="ＭＳ Ｐゴシック" panose="020B0600070205080204" pitchFamily="50" charset="-128"/>
              </a:rPr>
              <a:t>(IRSF)</a:t>
            </a:r>
            <a:endParaRPr lang="en-US" altLang="ja-JP" sz="1200" b="1" strike="noStrike" noProof="1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Meiryo UI" panose="020B0604030504040204" charset="-128"/>
              <a:ea typeface="Meiryo UI" panose="020B0604030504040204" charset="-128"/>
              <a:sym typeface="ＭＳ Ｐゴシック" panose="020B0600070205080204" pitchFamily="50" charset="-128"/>
            </a:endParaRPr>
          </a:p>
        </p:txBody>
      </p:sp>
      <p:sp>
        <p:nvSpPr>
          <p:cNvPr id="56" name="楕円 55"/>
          <p:cNvSpPr/>
          <p:nvPr/>
        </p:nvSpPr>
        <p:spPr>
          <a:xfrm rot="5400000">
            <a:off x="8300244" y="3534569"/>
            <a:ext cx="76200" cy="3603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pic>
        <p:nvPicPr>
          <p:cNvPr id="2" name="図形 1" descr="NIRPol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440" y="4334510"/>
            <a:ext cx="3006725" cy="24060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19365</TotalTime>
  <Words>300</Words>
  <Application>Microsoft Office PowerPoint</Application>
  <PresentationFormat>画面に合わせる (4:3)</PresentationFormat>
  <Paragraphs>47</Paragraphs>
  <Slides>7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2" baseType="lpstr">
      <vt:lpstr>Meiryo UI</vt:lpstr>
      <vt:lpstr>ＭＳ Ｐゴシック</vt:lpstr>
      <vt:lpstr>Arial</vt:lpstr>
      <vt:lpstr>Calibri</vt:lpstr>
      <vt:lpstr>Office テーマ</vt:lpstr>
      <vt:lpstr>PowerPoint プレゼンテーション</vt:lpstr>
      <vt:lpstr>PowerPoint プレゼンテーション</vt:lpstr>
      <vt:lpstr>最近の事例 近赤外広視野撮像カメラ</vt:lpstr>
      <vt:lpstr>最近の事例 可視光広視野3色同時撮像カメラ</vt:lpstr>
      <vt:lpstr>最近の事例 超広視野望遠鏡開発</vt:lpstr>
      <vt:lpstr>最近の事例 補償光学用の波面制御</vt:lpstr>
      <vt:lpstr>近赤外偏光撮像装置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S1 装置開発 分割鏡制御の心臓部！</dc:title>
  <dc:creator>mikio</dc:creator>
  <cp:lastModifiedBy>mikio</cp:lastModifiedBy>
  <cp:revision>67</cp:revision>
  <dcterms:created xsi:type="dcterms:W3CDTF">2011-11-28T05:55:25Z</dcterms:created>
  <dcterms:modified xsi:type="dcterms:W3CDTF">2025-11-25T02:28:28Z</dcterms:modified>
</cp:coreProperties>
</file>