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65" r:id="rId3"/>
    <p:sldId id="285" r:id="rId4"/>
    <p:sldId id="310" r:id="rId5"/>
    <p:sldId id="311" r:id="rId6"/>
    <p:sldId id="301" r:id="rId7"/>
    <p:sldId id="308" r:id="rId8"/>
    <p:sldId id="257" r:id="rId9"/>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00FF00"/>
    <a:srgbClr val="FF0066"/>
    <a:srgbClr val="FFFF66"/>
    <a:srgbClr val="FFCCFF"/>
    <a:srgbClr val="CC9900"/>
    <a:srgbClr val="FF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CA179-3694-4E5A-AC5D-7A3ABF73459E}" v="343" dt="2025-11-25T13:46:58.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74" autoAdjust="0"/>
    <p:restoredTop sz="86995" autoAdjust="0"/>
  </p:normalViewPr>
  <p:slideViewPr>
    <p:cSldViewPr>
      <p:cViewPr varScale="1">
        <p:scale>
          <a:sx n="60" d="100"/>
          <a:sy n="60" d="100"/>
        </p:scale>
        <p:origin x="712" y="60"/>
      </p:cViewPr>
      <p:guideLst>
        <p:guide orient="horz" pos="2432"/>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1" y="1"/>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defTabSz="942975">
              <a:defRPr sz="1200"/>
            </a:lvl1pPr>
          </a:lstStyle>
          <a:p>
            <a:endParaRPr lang="en-US" altLang="ja-JP"/>
          </a:p>
        </p:txBody>
      </p:sp>
      <p:sp>
        <p:nvSpPr>
          <p:cNvPr id="5123" name="Rectangle 1027"/>
          <p:cNvSpPr>
            <a:spLocks noGrp="1" noChangeArrowheads="1"/>
          </p:cNvSpPr>
          <p:nvPr>
            <p:ph type="dt" sz="quarter" idx="1"/>
          </p:nvPr>
        </p:nvSpPr>
        <p:spPr bwMode="auto">
          <a:xfrm>
            <a:off x="3817939" y="1"/>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ltLang="ja-JP"/>
          </a:p>
        </p:txBody>
      </p:sp>
      <p:sp>
        <p:nvSpPr>
          <p:cNvPr id="5124" name="Rectangle 1028"/>
          <p:cNvSpPr>
            <a:spLocks noGrp="1" noChangeArrowheads="1"/>
          </p:cNvSpPr>
          <p:nvPr>
            <p:ph type="ftr" sz="quarter" idx="2"/>
          </p:nvPr>
        </p:nvSpPr>
        <p:spPr bwMode="auto">
          <a:xfrm>
            <a:off x="1" y="9372759"/>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defTabSz="942975">
              <a:defRPr sz="1200"/>
            </a:lvl1pPr>
          </a:lstStyle>
          <a:p>
            <a:endParaRPr lang="en-US" altLang="ja-JP"/>
          </a:p>
        </p:txBody>
      </p:sp>
      <p:sp>
        <p:nvSpPr>
          <p:cNvPr id="5125" name="Rectangle 1029"/>
          <p:cNvSpPr>
            <a:spLocks noGrp="1" noChangeArrowheads="1"/>
          </p:cNvSpPr>
          <p:nvPr>
            <p:ph type="sldNum" sz="quarter" idx="3"/>
          </p:nvPr>
        </p:nvSpPr>
        <p:spPr bwMode="auto">
          <a:xfrm>
            <a:off x="3817939" y="9372759"/>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defRPr sz="1200"/>
            </a:lvl1pPr>
          </a:lstStyle>
          <a:p>
            <a:fld id="{255CA82A-5446-4799-8C42-82B03A2BA4F9}" type="slidenum">
              <a:rPr lang="en-US" altLang="ja-JP"/>
              <a:pPr/>
              <a:t>‹#›</a:t>
            </a:fld>
            <a:endParaRPr lang="en-US" altLang="ja-JP"/>
          </a:p>
        </p:txBody>
      </p:sp>
    </p:spTree>
    <p:extLst>
      <p:ext uri="{BB962C8B-B14F-4D97-AF65-F5344CB8AC3E}">
        <p14:creationId xmlns:p14="http://schemas.microsoft.com/office/powerpoint/2010/main" val="235148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95600" cy="45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0483" name="Rectangle 3"/>
          <p:cNvSpPr>
            <a:spLocks noGrp="1" noChangeArrowheads="1"/>
          </p:cNvSpPr>
          <p:nvPr>
            <p:ph type="dt" idx="1"/>
          </p:nvPr>
        </p:nvSpPr>
        <p:spPr bwMode="auto">
          <a:xfrm>
            <a:off x="3810000" y="0"/>
            <a:ext cx="2895600" cy="45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0484" name="Rectangle 4"/>
          <p:cNvSpPr>
            <a:spLocks noGrp="1" noRot="1" noChangeAspect="1" noChangeArrowheads="1" noTextEdit="1"/>
          </p:cNvSpPr>
          <p:nvPr>
            <p:ph type="sldImg" idx="2"/>
          </p:nvPr>
        </p:nvSpPr>
        <p:spPr bwMode="auto">
          <a:xfrm>
            <a:off x="954088" y="762000"/>
            <a:ext cx="4873625" cy="36560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722880"/>
            <a:ext cx="4953000" cy="441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486" name="Rectangle 6"/>
          <p:cNvSpPr>
            <a:spLocks noGrp="1" noChangeArrowheads="1"/>
          </p:cNvSpPr>
          <p:nvPr>
            <p:ph type="ftr" sz="quarter" idx="4"/>
          </p:nvPr>
        </p:nvSpPr>
        <p:spPr bwMode="auto">
          <a:xfrm>
            <a:off x="0" y="9369585"/>
            <a:ext cx="2895600" cy="5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0487" name="Rectangle 7"/>
          <p:cNvSpPr>
            <a:spLocks noGrp="1" noChangeArrowheads="1"/>
          </p:cNvSpPr>
          <p:nvPr>
            <p:ph type="sldNum" sz="quarter" idx="5"/>
          </p:nvPr>
        </p:nvSpPr>
        <p:spPr bwMode="auto">
          <a:xfrm>
            <a:off x="3810000" y="9369585"/>
            <a:ext cx="2895600" cy="5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A5B1F46-512B-417A-8241-3233B08FB992}" type="slidenum">
              <a:rPr lang="en-US" altLang="ja-JP"/>
              <a:pPr/>
              <a:t>‹#›</a:t>
            </a:fld>
            <a:endParaRPr lang="en-US" altLang="ja-JP"/>
          </a:p>
        </p:txBody>
      </p:sp>
    </p:spTree>
    <p:extLst>
      <p:ext uri="{BB962C8B-B14F-4D97-AF65-F5344CB8AC3E}">
        <p14:creationId xmlns:p14="http://schemas.microsoft.com/office/powerpoint/2010/main" val="4099440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それでは、課題研究</a:t>
            </a:r>
            <a:r>
              <a:rPr kumimoji="1" lang="en-US" altLang="ja-JP" dirty="0"/>
              <a:t>Q6</a:t>
            </a:r>
            <a:r>
              <a:rPr kumimoji="1" lang="ja-JP" altLang="en-US" dirty="0"/>
              <a:t>の説明をします。</a:t>
            </a:r>
            <a:endParaRPr kumimoji="1" lang="en-US" altLang="ja-JP" dirty="0"/>
          </a:p>
          <a:p>
            <a:r>
              <a:rPr kumimoji="1" lang="en-US" altLang="ja-JP" dirty="0"/>
              <a:t>Q6</a:t>
            </a:r>
            <a:r>
              <a:rPr kumimoji="1" lang="ja-JP" altLang="en-US" dirty="0"/>
              <a:t>は、量子光学研究室が提供しています。</a:t>
            </a:r>
            <a:endParaRPr kumimoji="1" lang="en-US" altLang="ja-JP" dirty="0"/>
          </a:p>
          <a:p>
            <a:r>
              <a:rPr kumimoji="1" lang="ja-JP" altLang="en-US" dirty="0"/>
              <a:t>スタッフはこのような人たちです。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b="0" dirty="0"/>
              <a:t>量子光学研究室</a:t>
            </a:r>
            <a:r>
              <a:rPr kumimoji="1" lang="ja-JP" altLang="en-US" dirty="0"/>
              <a:t>のメンバーは、このような人たちで、みんなで和気あいあいと研究に励んでいます。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1</a:t>
            </a:fld>
            <a:endParaRPr lang="en-US" altLang="ja-JP"/>
          </a:p>
        </p:txBody>
      </p:sp>
    </p:spTree>
    <p:extLst>
      <p:ext uri="{BB962C8B-B14F-4D97-AF65-F5344CB8AC3E}">
        <p14:creationId xmlns:p14="http://schemas.microsoft.com/office/powerpoint/2010/main" val="1822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量子光学研究室のメインとする研究テーマはいくつかありますが、その一つは、「量子多体系物理の研究」です。</a:t>
            </a:r>
            <a:endParaRPr kumimoji="1" lang="en-US" altLang="ja-JP" dirty="0"/>
          </a:p>
          <a:p>
            <a:r>
              <a:rPr kumimoji="1" lang="ja-JP" altLang="en-US" dirty="0"/>
              <a:t>これに関しては、先ほどからも、幾つか紹介があったかと思いますが、量子光学研究室では、</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「レーザー冷却原子を用いた」新しいユニークなアプローチで研究を進めています。したがって、実験装置もですね、</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このような最先端のレーザー装置を用いて、レーザー冷却の手法を駆使して、研究を行っています。</a:t>
            </a:r>
            <a:r>
              <a:rPr kumimoji="1" lang="en-US" altLang="ja-JP" b="1" dirty="0"/>
              <a:t>(</a:t>
            </a:r>
            <a:r>
              <a:rPr kumimoji="1" lang="ja-JP" altLang="en-US" b="1" dirty="0"/>
              <a:t>クリック）</a:t>
            </a:r>
            <a:endParaRPr kumimoji="1" lang="en-US" altLang="ja-JP" dirty="0"/>
          </a:p>
          <a:p>
            <a:r>
              <a:rPr kumimoji="1" lang="ja-JP" altLang="en-US" dirty="0"/>
              <a:t>この「レーザー冷却」の手法では、約１ミリ秒の時間で、</a:t>
            </a:r>
            <a:r>
              <a:rPr kumimoji="1" lang="en-US" altLang="ja-JP" dirty="0"/>
              <a:t>1000K</a:t>
            </a:r>
            <a:r>
              <a:rPr kumimoji="1" lang="ja-JP" altLang="en-US" dirty="0"/>
              <a:t>の原子を</a:t>
            </a:r>
            <a:r>
              <a:rPr kumimoji="1" lang="en-US" altLang="ja-JP" dirty="0"/>
              <a:t>1</a:t>
            </a:r>
            <a:r>
              <a:rPr kumimoji="1" lang="ja-JP" altLang="en-US" dirty="0"/>
              <a:t>マイクロＫまで冷却してしまう、という大変強力なものになっています。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2</a:t>
            </a:fld>
            <a:endParaRPr lang="en-US" altLang="ja-JP"/>
          </a:p>
        </p:txBody>
      </p:sp>
    </p:spTree>
    <p:extLst>
      <p:ext uri="{BB962C8B-B14F-4D97-AF65-F5344CB8AC3E}">
        <p14:creationId xmlns:p14="http://schemas.microsoft.com/office/powerpoint/2010/main" val="182122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3EEFD-1E0C-7368-7A6F-19C6A799A1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6A89BB-F4AD-B06E-F87C-CD208938E225}"/>
              </a:ext>
            </a:extLst>
          </p:cNvPr>
          <p:cNvSpPr>
            <a:spLocks noGrp="1" noRot="1" noChangeAspect="1"/>
          </p:cNvSpPr>
          <p:nvPr>
            <p:ph type="sldImg"/>
          </p:nvPr>
        </p:nvSpPr>
        <p:spPr>
          <a:xfrm>
            <a:off x="885825" y="762000"/>
            <a:ext cx="4949825" cy="3711575"/>
          </a:xfrm>
        </p:spPr>
      </p:sp>
      <p:sp>
        <p:nvSpPr>
          <p:cNvPr id="3" name="ノート プレースホルダー 2">
            <a:extLst>
              <a:ext uri="{FF2B5EF4-FFF2-40B4-BE49-F238E27FC236}">
                <a16:creationId xmlns:a16="http://schemas.microsoft.com/office/drawing/2014/main" id="{0129D215-DD14-6381-09E6-E5C1C03A61BA}"/>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a:t>さらに、これを発展させて、量子シミュレーター開発を行って</a:t>
            </a:r>
            <a:r>
              <a:rPr kumimoji="1" lang="ja-JP" altLang="en-US" baseline="0"/>
              <a:t>います。光</a:t>
            </a:r>
            <a:r>
              <a:rPr kumimoji="1" lang="ja-JP" altLang="en-US" baseline="0" dirty="0"/>
              <a:t>トラップアレーの技術を開発して、リドベルグ状態を利用した量子計算機の開発を目指して研究を行っています。</a:t>
            </a:r>
            <a:r>
              <a:rPr kumimoji="1" lang="en-US" altLang="ja-JP" b="1" dirty="0"/>
              <a:t>(</a:t>
            </a:r>
            <a:r>
              <a:rPr kumimoji="1" lang="ja-JP" altLang="en-US" b="1" dirty="0"/>
              <a:t>クリック）</a:t>
            </a:r>
            <a:r>
              <a:rPr kumimoji="1" lang="ja-JP" altLang="en-US" baseline="0" dirty="0"/>
              <a:t>原子を自由に配置したり、量子ビットの量子操作に成功てきました。</a:t>
            </a:r>
            <a:endParaRPr kumimoji="1" lang="en-US" altLang="ja-JP" baseline="0" dirty="0"/>
          </a:p>
        </p:txBody>
      </p:sp>
      <p:sp>
        <p:nvSpPr>
          <p:cNvPr id="4" name="スライド番号プレースホルダー 3">
            <a:extLst>
              <a:ext uri="{FF2B5EF4-FFF2-40B4-BE49-F238E27FC236}">
                <a16:creationId xmlns:a16="http://schemas.microsoft.com/office/drawing/2014/main" id="{77907F07-ABFB-2EA1-A3B2-391BA5C7A38B}"/>
              </a:ext>
            </a:extLst>
          </p:cNvPr>
          <p:cNvSpPr>
            <a:spLocks noGrp="1"/>
          </p:cNvSpPr>
          <p:nvPr>
            <p:ph type="sldNum" sz="quarter" idx="10"/>
          </p:nvPr>
        </p:nvSpPr>
        <p:spPr/>
        <p:txBody>
          <a:bodyPr/>
          <a:lstStyle/>
          <a:p>
            <a:fld id="{EF5480DD-4FB7-4471-A8BB-225E8D3887C6}" type="slidenum">
              <a:rPr lang="en-US" altLang="ja-JP" smtClean="0">
                <a:solidFill>
                  <a:prstClr val="black"/>
                </a:solidFill>
              </a:rPr>
              <a:pPr/>
              <a:t>3</a:t>
            </a:fld>
            <a:endParaRPr lang="en-US" altLang="ja-JP">
              <a:solidFill>
                <a:prstClr val="black"/>
              </a:solidFill>
            </a:endParaRPr>
          </a:p>
        </p:txBody>
      </p:sp>
    </p:spTree>
    <p:extLst>
      <p:ext uri="{BB962C8B-B14F-4D97-AF65-F5344CB8AC3E}">
        <p14:creationId xmlns:p14="http://schemas.microsoft.com/office/powerpoint/2010/main" val="379980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7C520-46E8-0B5A-0311-E454BD9761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AB8232-F52D-0B5D-DDF6-1A21886897D9}"/>
              </a:ext>
            </a:extLst>
          </p:cNvPr>
          <p:cNvSpPr>
            <a:spLocks noGrp="1" noRot="1" noChangeAspect="1"/>
          </p:cNvSpPr>
          <p:nvPr>
            <p:ph type="sldImg"/>
          </p:nvPr>
        </p:nvSpPr>
        <p:spPr>
          <a:xfrm>
            <a:off x="885825" y="762000"/>
            <a:ext cx="4949825" cy="3711575"/>
          </a:xfrm>
        </p:spPr>
      </p:sp>
      <p:sp>
        <p:nvSpPr>
          <p:cNvPr id="3" name="ノート プレースホルダー 2">
            <a:extLst>
              <a:ext uri="{FF2B5EF4-FFF2-40B4-BE49-F238E27FC236}">
                <a16:creationId xmlns:a16="http://schemas.microsoft.com/office/drawing/2014/main" id="{7976B486-3D1F-CEAC-CB53-D512298C33D7}"/>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a:t>さらに、これを発展させて、量子シミュレーター開発を行って</a:t>
            </a:r>
            <a:r>
              <a:rPr kumimoji="1" lang="ja-JP" altLang="en-US" baseline="0"/>
              <a:t>います。光</a:t>
            </a:r>
            <a:r>
              <a:rPr kumimoji="1" lang="ja-JP" altLang="en-US" baseline="0" dirty="0"/>
              <a:t>トラップアレーの技術を開発して、リドベルグ状態を利用した量子計算機の開発を目指して研究を行っています。</a:t>
            </a:r>
            <a:r>
              <a:rPr kumimoji="1" lang="en-US" altLang="ja-JP" b="1" dirty="0"/>
              <a:t>(</a:t>
            </a:r>
            <a:r>
              <a:rPr kumimoji="1" lang="ja-JP" altLang="en-US" b="1" dirty="0"/>
              <a:t>クリック）</a:t>
            </a:r>
            <a:r>
              <a:rPr kumimoji="1" lang="ja-JP" altLang="en-US" baseline="0" dirty="0"/>
              <a:t>原子を自由に配置したり、量子ビットの量子操作に成功てきました。</a:t>
            </a:r>
            <a:endParaRPr kumimoji="1" lang="en-US" altLang="ja-JP" baseline="0" dirty="0"/>
          </a:p>
        </p:txBody>
      </p:sp>
      <p:sp>
        <p:nvSpPr>
          <p:cNvPr id="4" name="スライド番号プレースホルダー 3">
            <a:extLst>
              <a:ext uri="{FF2B5EF4-FFF2-40B4-BE49-F238E27FC236}">
                <a16:creationId xmlns:a16="http://schemas.microsoft.com/office/drawing/2014/main" id="{F39B4BC5-E464-F961-F130-F41068AA17B3}"/>
              </a:ext>
            </a:extLst>
          </p:cNvPr>
          <p:cNvSpPr>
            <a:spLocks noGrp="1"/>
          </p:cNvSpPr>
          <p:nvPr>
            <p:ph type="sldNum" sz="quarter" idx="10"/>
          </p:nvPr>
        </p:nvSpPr>
        <p:spPr/>
        <p:txBody>
          <a:bodyPr/>
          <a:lstStyle/>
          <a:p>
            <a:fld id="{EF5480DD-4FB7-4471-A8BB-225E8D3887C6}" type="slidenum">
              <a:rPr lang="en-US" altLang="ja-JP" smtClean="0">
                <a:solidFill>
                  <a:prstClr val="black"/>
                </a:solidFill>
              </a:rPr>
              <a:pPr/>
              <a:t>4</a:t>
            </a:fld>
            <a:endParaRPr lang="en-US" altLang="ja-JP">
              <a:solidFill>
                <a:prstClr val="black"/>
              </a:solidFill>
            </a:endParaRPr>
          </a:p>
        </p:txBody>
      </p:sp>
    </p:spTree>
    <p:extLst>
      <p:ext uri="{BB962C8B-B14F-4D97-AF65-F5344CB8AC3E}">
        <p14:creationId xmlns:p14="http://schemas.microsoft.com/office/powerpoint/2010/main" val="142871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lt"/>
                <a:ea typeface="+mn-ea"/>
                <a:cs typeface="+mn-cs"/>
              </a:rPr>
              <a:t>我々の研究室では</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さらに、</a:t>
            </a:r>
            <a:r>
              <a:rPr kumimoji="1" lang="ja-JP" altLang="ja-JP" sz="1200" kern="1200" dirty="0">
                <a:solidFill>
                  <a:schemeClr val="tx1"/>
                </a:solidFill>
                <a:effectLst/>
                <a:latin typeface="+mn-lt"/>
                <a:ea typeface="+mn-ea"/>
                <a:cs typeface="+mn-cs"/>
              </a:rPr>
              <a:t>そ</a:t>
            </a:r>
            <a:r>
              <a:rPr kumimoji="1" lang="ja-JP" altLang="en-US" sz="1200" kern="1200" dirty="0">
                <a:solidFill>
                  <a:schemeClr val="tx1"/>
                </a:solidFill>
                <a:effectLst/>
                <a:latin typeface="+mn-lt"/>
                <a:ea typeface="+mn-ea"/>
                <a:cs typeface="+mn-cs"/>
              </a:rPr>
              <a:t>のボースアインシュタイン凝縮</a:t>
            </a:r>
            <a:r>
              <a:rPr kumimoji="1" lang="ja-JP" altLang="ja-JP" sz="1200" kern="1200" dirty="0">
                <a:solidFill>
                  <a:schemeClr val="tx1"/>
                </a:solidFill>
                <a:effectLst/>
                <a:latin typeface="+mn-lt"/>
                <a:ea typeface="+mn-ea"/>
                <a:cs typeface="+mn-cs"/>
              </a:rPr>
              <a:t>を</a:t>
            </a:r>
            <a:r>
              <a:rPr kumimoji="1" lang="ja-JP" altLang="en-US" sz="1200" kern="1200" dirty="0">
                <a:solidFill>
                  <a:schemeClr val="tx1"/>
                </a:solidFill>
                <a:effectLst/>
                <a:latin typeface="+mn-lt"/>
                <a:ea typeface="+mn-ea"/>
                <a:cs typeface="+mn-cs"/>
              </a:rPr>
              <a:t>、このような</a:t>
            </a:r>
            <a:r>
              <a:rPr kumimoji="1" lang="ja-JP" altLang="ja-JP" sz="1200" b="1" kern="1200" dirty="0">
                <a:solidFill>
                  <a:schemeClr val="tx1"/>
                </a:solidFill>
                <a:effectLst/>
                <a:latin typeface="+mn-lt"/>
                <a:ea typeface="+mn-ea"/>
                <a:cs typeface="+mn-cs"/>
              </a:rPr>
              <a:t>光格子</a:t>
            </a:r>
            <a:r>
              <a:rPr kumimoji="1" lang="ja-JP" altLang="ja-JP" sz="1200" kern="1200" dirty="0">
                <a:solidFill>
                  <a:schemeClr val="tx1"/>
                </a:solidFill>
                <a:effectLst/>
                <a:latin typeface="+mn-lt"/>
                <a:ea typeface="+mn-ea"/>
                <a:cs typeface="+mn-cs"/>
              </a:rPr>
              <a:t>と呼ばれる周期的なポテンシャルに導入して、</a:t>
            </a:r>
            <a:r>
              <a:rPr kumimoji="1" lang="en-US" altLang="ja-JP" b="1" dirty="0"/>
              <a:t>(</a:t>
            </a:r>
            <a:r>
              <a:rPr kumimoji="1" lang="ja-JP" altLang="en-US" b="1" dirty="0"/>
              <a:t>クリック）</a:t>
            </a:r>
            <a:r>
              <a:rPr kumimoji="1" lang="ja-JP" altLang="en-US" sz="1200" kern="1200" dirty="0">
                <a:solidFill>
                  <a:schemeClr val="tx1"/>
                </a:solidFill>
                <a:effectLst/>
                <a:latin typeface="+mn-lt"/>
                <a:ea typeface="+mn-ea"/>
                <a:cs typeface="+mn-cs"/>
              </a:rPr>
              <a:t>高温超伝導体と同様な格子を再現して</a:t>
            </a:r>
            <a:r>
              <a:rPr kumimoji="1" lang="ja-JP" altLang="ja-JP" sz="1200" kern="1200" dirty="0">
                <a:solidFill>
                  <a:schemeClr val="tx1"/>
                </a:solidFill>
                <a:effectLst/>
                <a:latin typeface="+mn-lt"/>
                <a:ea typeface="+mn-ea"/>
                <a:cs typeface="+mn-cs"/>
              </a:rPr>
              <a:t>実験を行っ</a:t>
            </a:r>
            <a:r>
              <a:rPr kumimoji="1" lang="ja-JP" altLang="en-US" sz="1200" kern="1200" dirty="0">
                <a:solidFill>
                  <a:schemeClr val="tx1"/>
                </a:solidFill>
                <a:effectLst/>
                <a:latin typeface="+mn-lt"/>
                <a:ea typeface="+mn-ea"/>
                <a:cs typeface="+mn-cs"/>
              </a:rPr>
              <a:t>たり、固体系では実現できないような、ユニークな量子状態を生成して観測する、ということを行って</a:t>
            </a:r>
            <a:r>
              <a:rPr kumimoji="1" lang="ja-JP" altLang="ja-JP" sz="1200" kern="1200" dirty="0">
                <a:solidFill>
                  <a:schemeClr val="tx1"/>
                </a:solidFill>
                <a:effectLst/>
                <a:latin typeface="+mn-lt"/>
                <a:ea typeface="+mn-ea"/>
                <a:cs typeface="+mn-cs"/>
              </a:rPr>
              <a:t>います。</a:t>
            </a:r>
            <a:r>
              <a:rPr kumimoji="1" lang="en-US" altLang="ja-JP" b="1" dirty="0"/>
              <a:t>(</a:t>
            </a:r>
            <a:r>
              <a:rPr kumimoji="1" lang="ja-JP" altLang="en-US" b="1" dirty="0"/>
              <a:t>クリック）</a:t>
            </a:r>
            <a:r>
              <a:rPr kumimoji="1" lang="ja-JP" altLang="en-US" b="0" dirty="0"/>
              <a:t>最近では、量子気体顕微鏡と呼ばれる、原子を１つ１つ観測できる装置を開発して、最先端の研究を行っています。</a:t>
            </a:r>
            <a:endParaRPr kumimoji="1" lang="ja-JP"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5</a:t>
            </a:fld>
            <a:endParaRPr lang="en-US" altLang="ja-JP"/>
          </a:p>
        </p:txBody>
      </p:sp>
    </p:spTree>
    <p:extLst>
      <p:ext uri="{BB962C8B-B14F-4D97-AF65-F5344CB8AC3E}">
        <p14:creationId xmlns:p14="http://schemas.microsoft.com/office/powerpoint/2010/main" val="133088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さらに、最近、特に力を入れているのが、「レーザー冷却原子を用いた基礎物理の研究」で、</a:t>
            </a:r>
            <a:r>
              <a:rPr kumimoji="1" lang="en-US" altLang="ja-JP" b="1" dirty="0"/>
              <a:t>(</a:t>
            </a:r>
            <a:r>
              <a:rPr kumimoji="1" lang="ja-JP" altLang="en-US" b="1" dirty="0"/>
              <a:t>クリック）</a:t>
            </a:r>
            <a:r>
              <a:rPr kumimoji="1" lang="ja-JP" altLang="en-US" dirty="0"/>
              <a:t>光格子の技術を用いて、同位体シフトを精密に測定することにより、標準模型を超えた新粒子を探索、を進めています。</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我々が実験で用いている</a:t>
            </a:r>
            <a:r>
              <a:rPr kumimoji="1" lang="en-US" altLang="ja-JP" dirty="0"/>
              <a:t>Yb</a:t>
            </a:r>
            <a:r>
              <a:rPr kumimoji="1" lang="ja-JP" altLang="en-US" dirty="0"/>
              <a:t>原子では、 </a:t>
            </a:r>
            <a:r>
              <a:rPr kumimoji="1" lang="en-US" altLang="ja-JP" b="1" dirty="0"/>
              <a:t>(</a:t>
            </a:r>
            <a:r>
              <a:rPr kumimoji="1" lang="ja-JP" altLang="en-US" b="1" dirty="0"/>
              <a:t>クリック）</a:t>
            </a:r>
            <a:r>
              <a:rPr kumimoji="1" lang="ja-JP" altLang="en-US" b="0" dirty="0"/>
              <a:t>このような有利な特徴があり、 </a:t>
            </a:r>
            <a:endParaRPr kumimoji="1" lang="en-US" altLang="ja-JP" b="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b="1" dirty="0"/>
              <a:t>(</a:t>
            </a:r>
            <a:r>
              <a:rPr kumimoji="1" lang="ja-JP" altLang="en-US" b="1" dirty="0"/>
              <a:t>クリック）</a:t>
            </a:r>
            <a:r>
              <a:rPr kumimoji="1" lang="ja-JP" altLang="en-US" b="0" dirty="0"/>
              <a:t>その結果、</a:t>
            </a:r>
            <a:r>
              <a:rPr kumimoji="1" lang="ja-JP" altLang="en-US" dirty="0"/>
              <a:t>現在までに、新粒子の結合定数を決定することに成功しています。今後もこれを推進していく予定です。</a:t>
            </a: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6</a:t>
            </a:fld>
            <a:endParaRPr lang="en-US" altLang="ja-JP"/>
          </a:p>
        </p:txBody>
      </p:sp>
    </p:spTree>
    <p:extLst>
      <p:ext uri="{BB962C8B-B14F-4D97-AF65-F5344CB8AC3E}">
        <p14:creationId xmlns:p14="http://schemas.microsoft.com/office/powerpoint/2010/main" val="14796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Q6</a:t>
            </a:r>
            <a:r>
              <a:rPr kumimoji="1" lang="ja-JP" altLang="en-US" dirty="0"/>
              <a:t>の予定としては、</a:t>
            </a:r>
            <a:endParaRPr kumimoji="1" lang="en-US" altLang="ja-JP" dirty="0"/>
          </a:p>
          <a:p>
            <a:r>
              <a:rPr kumimoji="1" lang="ja-JP" altLang="en-US" dirty="0"/>
              <a:t>前期に、標準的な教科書の輪講を中心に行って、後期で、最先端の実験研究に参加してもらう、ということにしています。</a:t>
            </a:r>
            <a:endParaRPr kumimoji="1" lang="en-US" altLang="ja-JP" dirty="0"/>
          </a:p>
          <a:p>
            <a:r>
              <a:rPr kumimoji="1" lang="ja-JP" altLang="en-US" dirty="0"/>
              <a:t>興味のあるかたは是非、</a:t>
            </a:r>
            <a:r>
              <a:rPr kumimoji="1" lang="en-US" altLang="ja-JP" dirty="0"/>
              <a:t>Q6</a:t>
            </a:r>
            <a:r>
              <a:rPr kumimoji="1" lang="ja-JP" altLang="en-US" dirty="0"/>
              <a:t>を志望してみてください。</a:t>
            </a: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7</a:t>
            </a:fld>
            <a:endParaRPr lang="en-US" altLang="ja-JP"/>
          </a:p>
        </p:txBody>
      </p:sp>
    </p:spTree>
    <p:extLst>
      <p:ext uri="{BB962C8B-B14F-4D97-AF65-F5344CB8AC3E}">
        <p14:creationId xmlns:p14="http://schemas.microsoft.com/office/powerpoint/2010/main" val="329321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1878C9B-0DB6-4B93-A905-794D73ACDA07}" type="slidenum">
              <a:rPr lang="en-US" altLang="ja-JP"/>
              <a:pPr/>
              <a:t>‹#›</a:t>
            </a:fld>
            <a:endParaRPr lang="en-US" altLang="ja-JP"/>
          </a:p>
        </p:txBody>
      </p:sp>
    </p:spTree>
    <p:extLst>
      <p:ext uri="{BB962C8B-B14F-4D97-AF65-F5344CB8AC3E}">
        <p14:creationId xmlns:p14="http://schemas.microsoft.com/office/powerpoint/2010/main" val="315187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8BA0BEA-7F93-4988-B19E-3B4158209B05}" type="slidenum">
              <a:rPr lang="en-US" altLang="ja-JP"/>
              <a:pPr/>
              <a:t>‹#›</a:t>
            </a:fld>
            <a:endParaRPr lang="en-US" altLang="ja-JP"/>
          </a:p>
        </p:txBody>
      </p:sp>
    </p:spTree>
    <p:extLst>
      <p:ext uri="{BB962C8B-B14F-4D97-AF65-F5344CB8AC3E}">
        <p14:creationId xmlns:p14="http://schemas.microsoft.com/office/powerpoint/2010/main" val="45237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43B199A-9EDD-4E80-87B3-837BD48CDF8C}" type="slidenum">
              <a:rPr lang="en-US" altLang="ja-JP"/>
              <a:pPr/>
              <a:t>‹#›</a:t>
            </a:fld>
            <a:endParaRPr lang="en-US" altLang="ja-JP"/>
          </a:p>
        </p:txBody>
      </p:sp>
    </p:spTree>
    <p:extLst>
      <p:ext uri="{BB962C8B-B14F-4D97-AF65-F5344CB8AC3E}">
        <p14:creationId xmlns:p14="http://schemas.microsoft.com/office/powerpoint/2010/main" val="13312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94"/>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E5FD0C0-A511-4F7F-BCB9-2C70BA4055E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36905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006FFF6E-2D7B-4197-953D-3E1D50CA773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407049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69"/>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FAEC43FD-E733-4154-85C6-CD1D8956A60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16392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994F4AF-C459-4673-8D95-E18B2BC2D18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187032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0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0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8AA22E4D-3A6A-469D-B096-92DF46CEF4A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39164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8614A450-4C00-4405-92F6-ADB3D20A4D5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650544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D637A28F-4EB5-4C93-8AD5-95CCC283993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924721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11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975A52DE-55EF-4932-ADEA-E6A7B3EA969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368931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7F20EDC-4266-4A51-8AF2-1DBE83C72B67}" type="slidenum">
              <a:rPr lang="en-US" altLang="ja-JP"/>
              <a:pPr/>
              <a:t>‹#›</a:t>
            </a:fld>
            <a:endParaRPr lang="en-US" altLang="ja-JP"/>
          </a:p>
        </p:txBody>
      </p:sp>
    </p:spTree>
    <p:extLst>
      <p:ext uri="{BB962C8B-B14F-4D97-AF65-F5344CB8AC3E}">
        <p14:creationId xmlns:p14="http://schemas.microsoft.com/office/powerpoint/2010/main" val="2020108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8BB0C41-A746-4756-913C-8F8018B9F86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595082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5391F30-E3DD-4C00-9B8E-FC76212267C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197229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35" y="609600"/>
            <a:ext cx="5688623"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68AD140C-F83C-4B4C-A899-4964253E25B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884199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6F7366ED-A3F5-458A-AB35-F53B4DBB2E2E}" type="slidenum">
              <a:rPr lang="en-US" altLang="ja-JP"/>
              <a:pPr/>
              <a:t>‹#›</a:t>
            </a:fld>
            <a:endParaRPr lang="en-US" altLang="ja-JP"/>
          </a:p>
        </p:txBody>
      </p:sp>
    </p:spTree>
    <p:extLst>
      <p:ext uri="{BB962C8B-B14F-4D97-AF65-F5344CB8AC3E}">
        <p14:creationId xmlns:p14="http://schemas.microsoft.com/office/powerpoint/2010/main" val="34830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27E6C10A-59BB-409B-BF26-4CBB5E3822E7}" type="slidenum">
              <a:rPr lang="en-US" altLang="ja-JP"/>
              <a:pPr/>
              <a:t>‹#›</a:t>
            </a:fld>
            <a:endParaRPr lang="en-US" altLang="ja-JP"/>
          </a:p>
        </p:txBody>
      </p:sp>
    </p:spTree>
    <p:extLst>
      <p:ext uri="{BB962C8B-B14F-4D97-AF65-F5344CB8AC3E}">
        <p14:creationId xmlns:p14="http://schemas.microsoft.com/office/powerpoint/2010/main" val="42702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784AA322-05AC-482E-9CB9-A3817700C007}" type="slidenum">
              <a:rPr lang="en-US" altLang="ja-JP"/>
              <a:pPr/>
              <a:t>‹#›</a:t>
            </a:fld>
            <a:endParaRPr lang="en-US" altLang="ja-JP"/>
          </a:p>
        </p:txBody>
      </p:sp>
    </p:spTree>
    <p:extLst>
      <p:ext uri="{BB962C8B-B14F-4D97-AF65-F5344CB8AC3E}">
        <p14:creationId xmlns:p14="http://schemas.microsoft.com/office/powerpoint/2010/main" val="215542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AECD1E3-E860-4774-8256-B08A230B231A}" type="slidenum">
              <a:rPr lang="en-US" altLang="ja-JP"/>
              <a:pPr/>
              <a:t>‹#›</a:t>
            </a:fld>
            <a:endParaRPr lang="en-US" altLang="ja-JP"/>
          </a:p>
        </p:txBody>
      </p:sp>
    </p:spTree>
    <p:extLst>
      <p:ext uri="{BB962C8B-B14F-4D97-AF65-F5344CB8AC3E}">
        <p14:creationId xmlns:p14="http://schemas.microsoft.com/office/powerpoint/2010/main" val="302122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09DF7A9D-93A3-4064-9532-93CCAF2B96D3}" type="slidenum">
              <a:rPr lang="en-US" altLang="ja-JP"/>
              <a:pPr/>
              <a:t>‹#›</a:t>
            </a:fld>
            <a:endParaRPr lang="en-US" altLang="ja-JP"/>
          </a:p>
        </p:txBody>
      </p:sp>
    </p:spTree>
    <p:extLst>
      <p:ext uri="{BB962C8B-B14F-4D97-AF65-F5344CB8AC3E}">
        <p14:creationId xmlns:p14="http://schemas.microsoft.com/office/powerpoint/2010/main" val="14997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7F1DFCE-2CF0-4911-9E8D-59F57A1B594D}" type="slidenum">
              <a:rPr lang="en-US" altLang="ja-JP"/>
              <a:pPr/>
              <a:t>‹#›</a:t>
            </a:fld>
            <a:endParaRPr lang="en-US" altLang="ja-JP"/>
          </a:p>
        </p:txBody>
      </p:sp>
    </p:spTree>
    <p:extLst>
      <p:ext uri="{BB962C8B-B14F-4D97-AF65-F5344CB8AC3E}">
        <p14:creationId xmlns:p14="http://schemas.microsoft.com/office/powerpoint/2010/main" val="30086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153C207-2B73-4791-908A-570055DE0F33}" type="slidenum">
              <a:rPr lang="en-US" altLang="ja-JP"/>
              <a:pPr/>
              <a:t>‹#›</a:t>
            </a:fld>
            <a:endParaRPr lang="en-US" altLang="ja-JP"/>
          </a:p>
        </p:txBody>
      </p:sp>
    </p:spTree>
    <p:extLst>
      <p:ext uri="{BB962C8B-B14F-4D97-AF65-F5344CB8AC3E}">
        <p14:creationId xmlns:p14="http://schemas.microsoft.com/office/powerpoint/2010/main" val="259197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7A9E0E6-9382-4C78-B041-A3248193DD40}"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8DA838B-D47D-4299-90DC-F8CFE7B5B87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90294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03650" y="24879"/>
            <a:ext cx="7028148" cy="609600"/>
          </a:xfrm>
          <a:solidFill>
            <a:schemeClr val="bg1"/>
          </a:solidFill>
        </p:spPr>
        <p:txBody>
          <a:bodyPr/>
          <a:lstStyle/>
          <a:p>
            <a:r>
              <a:rPr lang="ja-JP" altLang="en-US" sz="4000" dirty="0"/>
              <a:t>課題研究</a:t>
            </a:r>
            <a:r>
              <a:rPr lang="en-US" altLang="ja-JP" sz="4000" dirty="0"/>
              <a:t>Q6</a:t>
            </a:r>
            <a:r>
              <a:rPr lang="ja-JP" altLang="en-US" sz="4000" dirty="0"/>
              <a:t>：量子光学研究室</a:t>
            </a:r>
            <a:endParaRPr lang="en-US" altLang="ja-JP" sz="4000" dirty="0"/>
          </a:p>
        </p:txBody>
      </p:sp>
      <p:pic>
        <p:nvPicPr>
          <p:cNvPr id="2" name="図 1" descr="屋外, 人, 道路, グループ が含まれている画像&#10;&#10;AI 生成コンテンツは誤りを含む可能性があります。">
            <a:extLst>
              <a:ext uri="{FF2B5EF4-FFF2-40B4-BE49-F238E27FC236}">
                <a16:creationId xmlns:a16="http://schemas.microsoft.com/office/drawing/2014/main" id="{16B5DE41-728F-977D-3D99-8DB82C7345F0}"/>
              </a:ext>
            </a:extLst>
          </p:cNvPr>
          <p:cNvPicPr>
            <a:picLocks noChangeAspect="1"/>
          </p:cNvPicPr>
          <p:nvPr/>
        </p:nvPicPr>
        <p:blipFill>
          <a:blip r:embed="rId3" cstate="print">
            <a:extLst>
              <a:ext uri="{28A0092B-C50C-407E-A947-70E740481C1C}">
                <a14:useLocalDpi xmlns:a14="http://schemas.microsoft.com/office/drawing/2010/main" val="0"/>
              </a:ext>
            </a:extLst>
          </a:blip>
          <a:srcRect l="18998" t="32671" r="14100" b="7705"/>
          <a:stretch>
            <a:fillRect/>
          </a:stretch>
        </p:blipFill>
        <p:spPr>
          <a:xfrm>
            <a:off x="35496" y="1504529"/>
            <a:ext cx="9115800" cy="5380855"/>
          </a:xfrm>
          <a:prstGeom prst="rect">
            <a:avLst/>
          </a:prstGeom>
        </p:spPr>
      </p:pic>
      <p:sp>
        <p:nvSpPr>
          <p:cNvPr id="15366" name="Text Box 6"/>
          <p:cNvSpPr txBox="1">
            <a:spLocks noChangeArrowheads="1"/>
          </p:cNvSpPr>
          <p:nvPr/>
        </p:nvSpPr>
        <p:spPr bwMode="auto">
          <a:xfrm>
            <a:off x="1979712" y="620688"/>
            <a:ext cx="6336704" cy="1323439"/>
          </a:xfrm>
          <a:prstGeom prst="rect">
            <a:avLst/>
          </a:prstGeom>
          <a:solidFill>
            <a:schemeClr val="bg1"/>
          </a:solidFill>
          <a:ln>
            <a:noFill/>
          </a:ln>
          <a:effectLst/>
        </p:spPr>
        <p:txBody>
          <a:bodyPr wrap="square">
            <a:spAutoFit/>
          </a:bodyPr>
          <a:lstStyle/>
          <a:p>
            <a:r>
              <a:rPr lang="ja-JP" altLang="en-US" sz="2000" b="1" dirty="0">
                <a:ea typeface="AR P丸ゴシック体M" pitchFamily="50" charset="-128"/>
              </a:rPr>
              <a:t>教授　： 高橋義朗  </a:t>
            </a:r>
            <a:r>
              <a:rPr lang="en-US" altLang="ja-JP" sz="2000" b="1" dirty="0">
                <a:ea typeface="AR P丸ゴシック体M" pitchFamily="50" charset="-128"/>
              </a:rPr>
              <a:t>(5-203</a:t>
            </a:r>
            <a:r>
              <a:rPr lang="ja-JP" altLang="en-US" sz="2000" b="1" dirty="0">
                <a:ea typeface="AR P丸ゴシック体M" pitchFamily="50" charset="-128"/>
              </a:rPr>
              <a:t>号室</a:t>
            </a:r>
            <a:r>
              <a:rPr lang="en-US" altLang="ja-JP" sz="2000" b="1" dirty="0">
                <a:ea typeface="AR P丸ゴシック体M" pitchFamily="50" charset="-128"/>
              </a:rPr>
              <a:t>)</a:t>
            </a:r>
          </a:p>
          <a:p>
            <a:r>
              <a:rPr lang="ja-JP" altLang="en-US" sz="2000" b="1" dirty="0">
                <a:ea typeface="AR P丸ゴシック体M" pitchFamily="50" charset="-128"/>
              </a:rPr>
              <a:t>准教授： 高須洋介  </a:t>
            </a:r>
            <a:r>
              <a:rPr lang="en-US" altLang="ja-JP" sz="2000" b="1" dirty="0">
                <a:ea typeface="AR P丸ゴシック体M" pitchFamily="50" charset="-128"/>
              </a:rPr>
              <a:t>(5-202</a:t>
            </a:r>
            <a:r>
              <a:rPr lang="ja-JP" altLang="en-US" sz="2000" b="1" dirty="0">
                <a:ea typeface="AR P丸ゴシック体M" pitchFamily="50" charset="-128"/>
              </a:rPr>
              <a:t>号室</a:t>
            </a:r>
            <a:r>
              <a:rPr lang="en-US" altLang="ja-JP" sz="2000" b="1" dirty="0">
                <a:ea typeface="AR P丸ゴシック体M" pitchFamily="50" charset="-128"/>
              </a:rPr>
              <a:t>)</a:t>
            </a:r>
            <a:r>
              <a:rPr lang="ja-JP" altLang="en-US" sz="2000" b="1" dirty="0">
                <a:ea typeface="AR P丸ゴシック体M" pitchFamily="50" charset="-128"/>
              </a:rPr>
              <a:t>、小野滉貴</a:t>
            </a:r>
            <a:r>
              <a:rPr lang="en-US" altLang="ja-JP" sz="2000" b="1" dirty="0">
                <a:ea typeface="AR P丸ゴシック体M" pitchFamily="50" charset="-128"/>
              </a:rPr>
              <a:t>(5-201</a:t>
            </a:r>
            <a:r>
              <a:rPr lang="ja-JP" altLang="en-US" sz="2000" b="1" dirty="0">
                <a:ea typeface="AR P丸ゴシック体M" pitchFamily="50" charset="-128"/>
              </a:rPr>
              <a:t>号室</a:t>
            </a:r>
            <a:r>
              <a:rPr lang="en-US" altLang="ja-JP" sz="2000" b="1" dirty="0">
                <a:ea typeface="AR P丸ゴシック体M" pitchFamily="50" charset="-128"/>
              </a:rPr>
              <a:t>)</a:t>
            </a:r>
          </a:p>
          <a:p>
            <a:r>
              <a:rPr lang="ja-JP" altLang="en-US" sz="2000" b="1" dirty="0">
                <a:ea typeface="AR P丸ゴシック体M" pitchFamily="50" charset="-128"/>
              </a:rPr>
              <a:t>助教　： 田家慎太郎  </a:t>
            </a:r>
            <a:r>
              <a:rPr lang="en-US" altLang="ja-JP" sz="2000" b="1" dirty="0">
                <a:ea typeface="AR P丸ゴシック体M" pitchFamily="50" charset="-128"/>
              </a:rPr>
              <a:t>(5-201</a:t>
            </a:r>
            <a:r>
              <a:rPr lang="ja-JP" altLang="en-US" sz="2000" b="1" dirty="0">
                <a:ea typeface="AR P丸ゴシック体M" pitchFamily="50" charset="-128"/>
              </a:rPr>
              <a:t>号室</a:t>
            </a:r>
            <a:r>
              <a:rPr lang="en-US" altLang="ja-JP" sz="2000" b="1" dirty="0">
                <a:ea typeface="AR P丸ゴシック体M" pitchFamily="50" charset="-128"/>
              </a:rPr>
              <a:t>)</a:t>
            </a:r>
          </a:p>
          <a:p>
            <a:r>
              <a:rPr lang="ja-JP" altLang="en-US" sz="2000" b="1" dirty="0">
                <a:ea typeface="AR P丸ゴシック体M" pitchFamily="50" charset="-128"/>
              </a:rPr>
              <a:t>特定准教授：柴田康介　特定助教：ルカ・アステリア</a:t>
            </a:r>
            <a:endParaRPr lang="en-US" altLang="ja-JP" sz="2000" b="1" dirty="0">
              <a:ea typeface="AR P丸ゴシック体M"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量子物理の研究</a:t>
            </a:r>
            <a:endParaRPr lang="ja-JP" altLang="en-US" b="1" dirty="0">
              <a:solidFill>
                <a:schemeClr val="tx1"/>
              </a:solidFill>
              <a:effectLst>
                <a:outerShdw blurRad="38100" dist="38100" dir="2700000" algn="tl">
                  <a:srgbClr val="C0C0C0"/>
                </a:outerShdw>
              </a:effectLst>
            </a:endParaRPr>
          </a:p>
        </p:txBody>
      </p:sp>
      <p:sp>
        <p:nvSpPr>
          <p:cNvPr id="47142" name="Text Box 38"/>
          <p:cNvSpPr txBox="1">
            <a:spLocks noChangeArrowheads="1"/>
          </p:cNvSpPr>
          <p:nvPr/>
        </p:nvSpPr>
        <p:spPr bwMode="auto">
          <a:xfrm>
            <a:off x="4766048" y="1313766"/>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“ホッピング”</a:t>
            </a:r>
          </a:p>
        </p:txBody>
      </p:sp>
      <p:sp>
        <p:nvSpPr>
          <p:cNvPr id="47143" name="Text Box 39"/>
          <p:cNvSpPr txBox="1">
            <a:spLocks noChangeArrowheads="1"/>
          </p:cNvSpPr>
          <p:nvPr/>
        </p:nvSpPr>
        <p:spPr bwMode="auto">
          <a:xfrm>
            <a:off x="6957409" y="1232647"/>
            <a:ext cx="1733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“相互作用”</a:t>
            </a:r>
          </a:p>
        </p:txBody>
      </p:sp>
      <p:sp>
        <p:nvSpPr>
          <p:cNvPr id="49" name="テキスト ボックス 10"/>
          <p:cNvSpPr txBox="1">
            <a:spLocks noChangeArrowheads="1"/>
          </p:cNvSpPr>
          <p:nvPr/>
        </p:nvSpPr>
        <p:spPr bwMode="auto">
          <a:xfrm>
            <a:off x="4715474" y="3734030"/>
            <a:ext cx="397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光格子＝レーザー光で作成された</a:t>
            </a:r>
          </a:p>
        </p:txBody>
      </p:sp>
      <p:sp>
        <p:nvSpPr>
          <p:cNvPr id="50" name="正方形/長方形 11"/>
          <p:cNvSpPr>
            <a:spLocks noChangeArrowheads="1"/>
          </p:cNvSpPr>
          <p:nvPr/>
        </p:nvSpPr>
        <p:spPr bwMode="auto">
          <a:xfrm>
            <a:off x="5762625" y="401955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dirty="0"/>
              <a:t>人工の結晶</a:t>
            </a:r>
          </a:p>
        </p:txBody>
      </p:sp>
      <p:sp>
        <p:nvSpPr>
          <p:cNvPr id="9" name="正方形/長方形 8"/>
          <p:cNvSpPr/>
          <p:nvPr/>
        </p:nvSpPr>
        <p:spPr>
          <a:xfrm>
            <a:off x="4572000" y="1246939"/>
            <a:ext cx="4097710" cy="3141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76956" y="1242858"/>
            <a:ext cx="8427492" cy="4486349"/>
            <a:chOff x="176956" y="1242854"/>
            <a:chExt cx="8427492" cy="4486349"/>
          </a:xfrm>
        </p:grpSpPr>
        <p:sp>
          <p:nvSpPr>
            <p:cNvPr id="45" name="Rectangle 4"/>
            <p:cNvSpPr>
              <a:spLocks noChangeArrowheads="1"/>
            </p:cNvSpPr>
            <p:nvPr/>
          </p:nvSpPr>
          <p:spPr bwMode="auto">
            <a:xfrm>
              <a:off x="795564" y="4567919"/>
              <a:ext cx="158750" cy="4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47" name="Text Box 15"/>
            <p:cNvSpPr txBox="1">
              <a:spLocks noChangeArrowheads="1"/>
            </p:cNvSpPr>
            <p:nvPr/>
          </p:nvSpPr>
          <p:spPr bwMode="auto">
            <a:xfrm>
              <a:off x="431800" y="1999050"/>
              <a:ext cx="140934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レーザー光</a:t>
              </a:r>
            </a:p>
          </p:txBody>
        </p:sp>
        <p:sp>
          <p:nvSpPr>
            <p:cNvPr id="48" name="Text Box 16"/>
            <p:cNvSpPr txBox="1">
              <a:spLocks noChangeArrowheads="1"/>
            </p:cNvSpPr>
            <p:nvPr/>
          </p:nvSpPr>
          <p:spPr bwMode="auto">
            <a:xfrm>
              <a:off x="2860448" y="4134080"/>
              <a:ext cx="1723533"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冷却原子気体</a:t>
              </a:r>
            </a:p>
          </p:txBody>
        </p:sp>
        <p:grpSp>
          <p:nvGrpSpPr>
            <p:cNvPr id="14" name="グループ化 13"/>
            <p:cNvGrpSpPr/>
            <p:nvPr/>
          </p:nvGrpSpPr>
          <p:grpSpPr>
            <a:xfrm>
              <a:off x="176956" y="1242854"/>
              <a:ext cx="8427492" cy="4486349"/>
              <a:chOff x="176956" y="1232644"/>
              <a:chExt cx="8427492" cy="4486349"/>
            </a:xfrm>
          </p:grpSpPr>
          <p:grpSp>
            <p:nvGrpSpPr>
              <p:cNvPr id="10" name="グループ化 9"/>
              <p:cNvGrpSpPr/>
              <p:nvPr/>
            </p:nvGrpSpPr>
            <p:grpSpPr>
              <a:xfrm>
                <a:off x="565348" y="1232644"/>
                <a:ext cx="8039100" cy="3492500"/>
                <a:chOff x="611560" y="1556792"/>
                <a:chExt cx="8039100" cy="3492500"/>
              </a:xfrm>
            </p:grpSpPr>
            <p:pic>
              <p:nvPicPr>
                <p:cNvPr id="46" name="図 7" descr="optical_lattice_revised.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0391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正方形/長方形 35"/>
                <p:cNvSpPr/>
                <p:nvPr/>
              </p:nvSpPr>
              <p:spPr>
                <a:xfrm>
                  <a:off x="3131840" y="3212976"/>
                  <a:ext cx="1519837" cy="271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176956" y="4998277"/>
                <a:ext cx="4755084" cy="720716"/>
                <a:chOff x="176956" y="4998277"/>
                <a:chExt cx="4755084" cy="720716"/>
              </a:xfrm>
            </p:grpSpPr>
            <p:sp>
              <p:nvSpPr>
                <p:cNvPr id="11" name="テキスト ボックス 10"/>
                <p:cNvSpPr txBox="1"/>
                <p:nvPr/>
              </p:nvSpPr>
              <p:spPr>
                <a:xfrm>
                  <a:off x="763910" y="5071885"/>
                  <a:ext cx="4168130" cy="461665"/>
                </a:xfrm>
                <a:prstGeom prst="rect">
                  <a:avLst/>
                </a:prstGeom>
                <a:noFill/>
              </p:spPr>
              <p:txBody>
                <a:bodyPr wrap="square" rtlCol="0">
                  <a:spAutoFit/>
                </a:bodyPr>
                <a:lstStyle/>
                <a:p>
                  <a:r>
                    <a:rPr lang="en-US" altLang="ja-JP" dirty="0"/>
                    <a:t>s</a:t>
                  </a:r>
                  <a:r>
                    <a:rPr lang="ja-JP" altLang="en-US" dirty="0"/>
                    <a:t>で</a:t>
                  </a:r>
                  <a:r>
                    <a:rPr lang="en-US" altLang="ja-JP" dirty="0"/>
                    <a:t>1000K</a:t>
                  </a:r>
                  <a:r>
                    <a:rPr lang="ja-JP" altLang="en-US" dirty="0"/>
                    <a:t>から</a:t>
                  </a:r>
                  <a:r>
                    <a:rPr lang="en-US" altLang="ja-JP" dirty="0"/>
                    <a:t>1</a:t>
                  </a:r>
                  <a:r>
                    <a:rPr lang="ja-JP" altLang="en-US" dirty="0"/>
                    <a:t>マイクロ</a:t>
                  </a:r>
                  <a:r>
                    <a:rPr lang="en-US" altLang="ja-JP" dirty="0"/>
                    <a:t>K</a:t>
                  </a:r>
                  <a:r>
                    <a:rPr lang="ja-JP" altLang="en-US" dirty="0"/>
                    <a:t>へ</a:t>
                  </a:r>
                  <a:r>
                    <a:rPr lang="en-US" altLang="ja-JP" dirty="0"/>
                    <a:t>!</a:t>
                  </a:r>
                </a:p>
              </p:txBody>
            </p:sp>
            <p:graphicFrame>
              <p:nvGraphicFramePr>
                <p:cNvPr id="39" name="オブジェクト 3"/>
                <p:cNvGraphicFramePr>
                  <a:graphicFrameLocks noChangeAspect="1"/>
                </p:cNvGraphicFramePr>
                <p:nvPr>
                  <p:extLst>
                    <p:ext uri="{D42A27DB-BD31-4B8C-83A1-F6EECF244321}">
                      <p14:modId xmlns:p14="http://schemas.microsoft.com/office/powerpoint/2010/main" val="1878306175"/>
                    </p:ext>
                  </p:extLst>
                </p:nvPr>
              </p:nvGraphicFramePr>
              <p:xfrm>
                <a:off x="176956" y="4998277"/>
                <a:ext cx="650628" cy="720716"/>
              </p:xfrm>
              <a:graphic>
                <a:graphicData uri="http://schemas.openxmlformats.org/presentationml/2006/ole">
                  <mc:AlternateContent xmlns:mc="http://schemas.openxmlformats.org/markup-compatibility/2006">
                    <mc:Choice xmlns:v="urn:schemas-microsoft-com:vml" Requires="v">
                      <p:oleObj name="数式" r:id="rId4" imgW="355320" imgH="393480" progId="Equation.3">
                        <p:embed/>
                      </p:oleObj>
                    </mc:Choice>
                    <mc:Fallback>
                      <p:oleObj name="数式" r:id="rId4" imgW="355320" imgH="393480" progId="Equation.3">
                        <p:embed/>
                        <p:pic>
                          <p:nvPicPr>
                            <p:cNvPr id="0" name=""/>
                            <p:cNvPicPr>
                              <a:picLocks noChangeAspect="1" noChangeArrowheads="1"/>
                            </p:cNvPicPr>
                            <p:nvPr/>
                          </p:nvPicPr>
                          <p:blipFill>
                            <a:blip r:embed="rId5"/>
                            <a:srcRect/>
                            <a:stretch>
                              <a:fillRect/>
                            </a:stretch>
                          </p:blipFill>
                          <p:spPr bwMode="auto">
                            <a:xfrm>
                              <a:off x="176956" y="4998277"/>
                              <a:ext cx="650628" cy="720716"/>
                            </a:xfrm>
                            <a:prstGeom prst="rect">
                              <a:avLst/>
                            </a:prstGeom>
                            <a:noFill/>
                          </p:spPr>
                        </p:pic>
                      </p:oleObj>
                    </mc:Fallback>
                  </mc:AlternateContent>
                </a:graphicData>
              </a:graphic>
            </p:graphicFrame>
          </p:grpSp>
        </p:grpSp>
      </p:grpSp>
      <p:grpSp>
        <p:nvGrpSpPr>
          <p:cNvPr id="2" name="グループ化 1"/>
          <p:cNvGrpSpPr/>
          <p:nvPr/>
        </p:nvGrpSpPr>
        <p:grpSpPr>
          <a:xfrm>
            <a:off x="4572000" y="1203779"/>
            <a:ext cx="4533868" cy="5609331"/>
            <a:chOff x="4572000" y="1203775"/>
            <a:chExt cx="4533868" cy="5609331"/>
          </a:xfrm>
        </p:grpSpPr>
        <p:pic>
          <p:nvPicPr>
            <p:cNvPr id="66" name="Picture 3" descr="C:\Documents and Settings\Administrator\My Documents\conference\JGFoS2007\experimen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203775"/>
              <a:ext cx="4533868" cy="368460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4778365" y="5241162"/>
              <a:ext cx="2236510" cy="584775"/>
            </a:xfrm>
            <a:prstGeom prst="rect">
              <a:avLst/>
            </a:prstGeom>
            <a:noFill/>
          </p:spPr>
          <p:txBody>
            <a:bodyPr wrap="none" rtlCol="0">
              <a:spAutoFit/>
            </a:bodyPr>
            <a:lstStyle/>
            <a:p>
              <a:r>
                <a:rPr kumimoji="1" lang="ja-JP" altLang="en-US" sz="3200" dirty="0"/>
                <a:t>“実験装置”</a:t>
              </a: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3734030"/>
              <a:ext cx="1731981" cy="3079076"/>
            </a:xfrm>
            <a:prstGeom prst="rect">
              <a:avLst/>
            </a:prstGeom>
          </p:spPr>
        </p:pic>
      </p:grpSp>
      <p:sp>
        <p:nvSpPr>
          <p:cNvPr id="4" name="正方形/長方形 3"/>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4C477-6ECC-F310-1C67-7BF674DDB685}"/>
            </a:ext>
          </a:extLst>
        </p:cNvPr>
        <p:cNvGrpSpPr/>
        <p:nvPr/>
      </p:nvGrpSpPr>
      <p:grpSpPr>
        <a:xfrm>
          <a:off x="0" y="0"/>
          <a:ext cx="0" cy="0"/>
          <a:chOff x="0" y="0"/>
          <a:chExt cx="0" cy="0"/>
        </a:xfrm>
      </p:grpSpPr>
      <p:sp>
        <p:nvSpPr>
          <p:cNvPr id="146" name="Rectangle 2">
            <a:extLst>
              <a:ext uri="{FF2B5EF4-FFF2-40B4-BE49-F238E27FC236}">
                <a16:creationId xmlns:a16="http://schemas.microsoft.com/office/drawing/2014/main" id="{DFC72FE3-C3DE-F928-D146-588CA6F33268}"/>
              </a:ext>
            </a:extLst>
          </p:cNvPr>
          <p:cNvSpPr>
            <a:spLocks noGrp="1" noChangeArrowheads="1"/>
          </p:cNvSpPr>
          <p:nvPr>
            <p:ph type="title"/>
          </p:nvPr>
        </p:nvSpPr>
        <p:spPr>
          <a:xfrm>
            <a:off x="338620" y="550355"/>
            <a:ext cx="8475962" cy="655094"/>
          </a:xfrm>
        </p:spPr>
        <p:txBody>
          <a:bodyPr/>
          <a:lstStyle/>
          <a:p>
            <a:r>
              <a:rPr lang="ja-JP" altLang="en-US" sz="3600" b="1" dirty="0">
                <a:solidFill>
                  <a:srgbClr val="FF0000"/>
                </a:solidFill>
                <a:effectLst>
                  <a:outerShdw blurRad="38100" dist="38100" dir="2700000" algn="tl">
                    <a:srgbClr val="C0C0C0"/>
                  </a:outerShdw>
                </a:effectLst>
              </a:rPr>
              <a:t>量子コンピューターの開発</a:t>
            </a:r>
            <a:endParaRPr lang="ja-JP" altLang="en-US" b="1" dirty="0">
              <a:solidFill>
                <a:schemeClr val="tx1"/>
              </a:solidFill>
              <a:effectLst>
                <a:outerShdw blurRad="38100" dist="38100" dir="2700000" algn="tl">
                  <a:srgbClr val="C0C0C0"/>
                </a:outerShdw>
              </a:effectLst>
            </a:endParaRPr>
          </a:p>
        </p:txBody>
      </p:sp>
      <p:sp>
        <p:nvSpPr>
          <p:cNvPr id="147" name="正方形/長方形 146">
            <a:extLst>
              <a:ext uri="{FF2B5EF4-FFF2-40B4-BE49-F238E27FC236}">
                <a16:creationId xmlns:a16="http://schemas.microsoft.com/office/drawing/2014/main" id="{C156A456-B02F-5CFB-8871-5C1EE33FF8A6}"/>
              </a:ext>
            </a:extLst>
          </p:cNvPr>
          <p:cNvSpPr/>
          <p:nvPr/>
        </p:nvSpPr>
        <p:spPr>
          <a:xfrm>
            <a:off x="1763688" y="46117"/>
            <a:ext cx="5616624" cy="646331"/>
          </a:xfrm>
          <a:prstGeom prst="rect">
            <a:avLst/>
          </a:prstGeom>
        </p:spPr>
        <p:txBody>
          <a:bodyPr wrap="square">
            <a:spAutoFit/>
          </a:bodyPr>
          <a:lstStyle/>
          <a:p>
            <a:pPr algn="ctr"/>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2" name="テキスト ボックス 56">
            <a:extLst>
              <a:ext uri="{FF2B5EF4-FFF2-40B4-BE49-F238E27FC236}">
                <a16:creationId xmlns:a16="http://schemas.microsoft.com/office/drawing/2014/main" id="{6518CD0D-EEFA-2624-4C95-759C7758D976}"/>
              </a:ext>
            </a:extLst>
          </p:cNvPr>
          <p:cNvSpPr txBox="1"/>
          <p:nvPr/>
        </p:nvSpPr>
        <p:spPr>
          <a:xfrm>
            <a:off x="633950" y="1149040"/>
            <a:ext cx="260587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光ピンセットアレイ</a:t>
            </a:r>
          </a:p>
        </p:txBody>
      </p:sp>
      <p:cxnSp>
        <p:nvCxnSpPr>
          <p:cNvPr id="4" name="直線コネクタ 3">
            <a:extLst>
              <a:ext uri="{FF2B5EF4-FFF2-40B4-BE49-F238E27FC236}">
                <a16:creationId xmlns:a16="http://schemas.microsoft.com/office/drawing/2014/main" id="{43E65AB5-47B3-B910-C275-9ADD2DBAF3F9}"/>
              </a:ext>
            </a:extLst>
          </p:cNvPr>
          <p:cNvCxnSpPr>
            <a:cxnSpLocks/>
          </p:cNvCxnSpPr>
          <p:nvPr/>
        </p:nvCxnSpPr>
        <p:spPr>
          <a:xfrm flipV="1">
            <a:off x="155696" y="1550928"/>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1D311741-A1B1-E22B-4B7F-1EAA94CF3F4E}"/>
              </a:ext>
            </a:extLst>
          </p:cNvPr>
          <p:cNvGrpSpPr/>
          <p:nvPr/>
        </p:nvGrpSpPr>
        <p:grpSpPr>
          <a:xfrm>
            <a:off x="290916" y="1555865"/>
            <a:ext cx="3378039" cy="2441523"/>
            <a:chOff x="819936" y="3717327"/>
            <a:chExt cx="3378039" cy="2441523"/>
          </a:xfrm>
        </p:grpSpPr>
        <p:grpSp>
          <p:nvGrpSpPr>
            <p:cNvPr id="28" name="グループ化 27">
              <a:extLst>
                <a:ext uri="{FF2B5EF4-FFF2-40B4-BE49-F238E27FC236}">
                  <a16:creationId xmlns:a16="http://schemas.microsoft.com/office/drawing/2014/main" id="{A632FA15-91EE-FE62-F2C5-FFA62D5C631F}"/>
                </a:ext>
              </a:extLst>
            </p:cNvPr>
            <p:cNvGrpSpPr/>
            <p:nvPr/>
          </p:nvGrpSpPr>
          <p:grpSpPr>
            <a:xfrm rot="20936750">
              <a:off x="819936" y="3717327"/>
              <a:ext cx="3127816" cy="2441523"/>
              <a:chOff x="1013846" y="1631430"/>
              <a:chExt cx="2906498" cy="2268766"/>
            </a:xfrm>
          </p:grpSpPr>
          <p:grpSp>
            <p:nvGrpSpPr>
              <p:cNvPr id="34" name="グループ化 33">
                <a:extLst>
                  <a:ext uri="{FF2B5EF4-FFF2-40B4-BE49-F238E27FC236}">
                    <a16:creationId xmlns:a16="http://schemas.microsoft.com/office/drawing/2014/main" id="{B8EB0815-7C52-033E-2720-589FD033804F}"/>
                  </a:ext>
                </a:extLst>
              </p:cNvPr>
              <p:cNvGrpSpPr/>
              <p:nvPr/>
            </p:nvGrpSpPr>
            <p:grpSpPr>
              <a:xfrm rot="871782">
                <a:off x="1066306" y="1631430"/>
                <a:ext cx="2792551" cy="2268766"/>
                <a:chOff x="1428045" y="2126945"/>
                <a:chExt cx="1859240" cy="1438217"/>
              </a:xfrm>
            </p:grpSpPr>
            <p:grpSp>
              <p:nvGrpSpPr>
                <p:cNvPr id="42" name="グループ化 41">
                  <a:extLst>
                    <a:ext uri="{FF2B5EF4-FFF2-40B4-BE49-F238E27FC236}">
                      <a16:creationId xmlns:a16="http://schemas.microsoft.com/office/drawing/2014/main" id="{9E8981F3-BC09-0EA7-DE6B-EB18C6DE83C5}"/>
                    </a:ext>
                  </a:extLst>
                </p:cNvPr>
                <p:cNvGrpSpPr/>
                <p:nvPr/>
              </p:nvGrpSpPr>
              <p:grpSpPr>
                <a:xfrm>
                  <a:off x="1428045" y="2133121"/>
                  <a:ext cx="1770472" cy="1347505"/>
                  <a:chOff x="2203758" y="2438704"/>
                  <a:chExt cx="1770472" cy="1347505"/>
                </a:xfrm>
              </p:grpSpPr>
              <p:sp>
                <p:nvSpPr>
                  <p:cNvPr id="62" name="正方形/長方形 56">
                    <a:extLst>
                      <a:ext uri="{FF2B5EF4-FFF2-40B4-BE49-F238E27FC236}">
                        <a16:creationId xmlns:a16="http://schemas.microsoft.com/office/drawing/2014/main" id="{854B6CA8-4618-A449-F8BF-2FE7FE731FB2}"/>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3" name="円/楕円 54">
                    <a:extLst>
                      <a:ext uri="{FF2B5EF4-FFF2-40B4-BE49-F238E27FC236}">
                        <a16:creationId xmlns:a16="http://schemas.microsoft.com/office/drawing/2014/main" id="{77F6F2F1-225A-1DE2-E8E4-45460896537C}"/>
                      </a:ext>
                    </a:extLst>
                  </p:cNvPr>
                  <p:cNvSpPr/>
                  <p:nvPr/>
                </p:nvSpPr>
                <p:spPr>
                  <a:xfrm rot="3540535">
                    <a:off x="3640963" y="2560480"/>
                    <a:ext cx="429783"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4" name="円/楕円 55">
                    <a:extLst>
                      <a:ext uri="{FF2B5EF4-FFF2-40B4-BE49-F238E27FC236}">
                        <a16:creationId xmlns:a16="http://schemas.microsoft.com/office/drawing/2014/main" id="{878FFDDA-E32E-FB49-C6DB-52D30DBE27AE}"/>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3" name="グループ化 42">
                  <a:extLst>
                    <a:ext uri="{FF2B5EF4-FFF2-40B4-BE49-F238E27FC236}">
                      <a16:creationId xmlns:a16="http://schemas.microsoft.com/office/drawing/2014/main" id="{F4A6C1BD-EE36-0AB0-3B81-CFFA6F45296D}"/>
                    </a:ext>
                  </a:extLst>
                </p:cNvPr>
                <p:cNvGrpSpPr/>
                <p:nvPr/>
              </p:nvGrpSpPr>
              <p:grpSpPr>
                <a:xfrm>
                  <a:off x="1458648" y="2126945"/>
                  <a:ext cx="1770472" cy="1374951"/>
                  <a:chOff x="2203758" y="2411258"/>
                  <a:chExt cx="1770472" cy="1374951"/>
                </a:xfrm>
              </p:grpSpPr>
              <p:sp>
                <p:nvSpPr>
                  <p:cNvPr id="57" name="正方形/長方形 56">
                    <a:extLst>
                      <a:ext uri="{FF2B5EF4-FFF2-40B4-BE49-F238E27FC236}">
                        <a16:creationId xmlns:a16="http://schemas.microsoft.com/office/drawing/2014/main" id="{8BFD862F-6DA1-59E7-61BD-F85960662D65}"/>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8" name="円/楕円 62">
                    <a:extLst>
                      <a:ext uri="{FF2B5EF4-FFF2-40B4-BE49-F238E27FC236}">
                        <a16:creationId xmlns:a16="http://schemas.microsoft.com/office/drawing/2014/main" id="{826F0CB3-8B4D-C1A3-A2CE-0BA9B871B405}"/>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0" name="円/楕円 63">
                    <a:extLst>
                      <a:ext uri="{FF2B5EF4-FFF2-40B4-BE49-F238E27FC236}">
                        <a16:creationId xmlns:a16="http://schemas.microsoft.com/office/drawing/2014/main" id="{622822D3-69F1-154D-B148-A8979DAA2D29}"/>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4" name="グループ化 43">
                  <a:extLst>
                    <a:ext uri="{FF2B5EF4-FFF2-40B4-BE49-F238E27FC236}">
                      <a16:creationId xmlns:a16="http://schemas.microsoft.com/office/drawing/2014/main" id="{A677B054-0D61-CE82-6056-7ED1B41CC7E4}"/>
                    </a:ext>
                  </a:extLst>
                </p:cNvPr>
                <p:cNvGrpSpPr/>
                <p:nvPr/>
              </p:nvGrpSpPr>
              <p:grpSpPr>
                <a:xfrm>
                  <a:off x="1473950" y="2157799"/>
                  <a:ext cx="1770472" cy="1374951"/>
                  <a:chOff x="2203758" y="2411258"/>
                  <a:chExt cx="1770472" cy="1374951"/>
                </a:xfrm>
              </p:grpSpPr>
              <p:sp>
                <p:nvSpPr>
                  <p:cNvPr id="53" name="正方形/長方形 56">
                    <a:extLst>
                      <a:ext uri="{FF2B5EF4-FFF2-40B4-BE49-F238E27FC236}">
                        <a16:creationId xmlns:a16="http://schemas.microsoft.com/office/drawing/2014/main" id="{B54616A7-CAD3-6DE5-B1F8-C82E2E69DE5C}"/>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5" name="円/楕円 66">
                    <a:extLst>
                      <a:ext uri="{FF2B5EF4-FFF2-40B4-BE49-F238E27FC236}">
                        <a16:creationId xmlns:a16="http://schemas.microsoft.com/office/drawing/2014/main" id="{274F9FD9-048C-987C-B800-56111031BA5C}"/>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6" name="円/楕円 67">
                    <a:extLst>
                      <a:ext uri="{FF2B5EF4-FFF2-40B4-BE49-F238E27FC236}">
                        <a16:creationId xmlns:a16="http://schemas.microsoft.com/office/drawing/2014/main" id="{E3E239DB-1851-A57D-C0C8-E41E5A32B91C}"/>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5" name="グループ化 44">
                  <a:extLst>
                    <a:ext uri="{FF2B5EF4-FFF2-40B4-BE49-F238E27FC236}">
                      <a16:creationId xmlns:a16="http://schemas.microsoft.com/office/drawing/2014/main" id="{90302163-9413-AA6C-7A50-282121EBF596}"/>
                    </a:ext>
                  </a:extLst>
                </p:cNvPr>
                <p:cNvGrpSpPr/>
                <p:nvPr/>
              </p:nvGrpSpPr>
              <p:grpSpPr>
                <a:xfrm>
                  <a:off x="1504553" y="2180301"/>
                  <a:ext cx="1770472" cy="1374951"/>
                  <a:chOff x="2203758" y="2411258"/>
                  <a:chExt cx="1770472" cy="1374951"/>
                </a:xfrm>
              </p:grpSpPr>
              <p:sp>
                <p:nvSpPr>
                  <p:cNvPr id="50" name="正方形/長方形 56">
                    <a:extLst>
                      <a:ext uri="{FF2B5EF4-FFF2-40B4-BE49-F238E27FC236}">
                        <a16:creationId xmlns:a16="http://schemas.microsoft.com/office/drawing/2014/main" id="{E6072349-42D4-158C-5A45-EA795E3CD165}"/>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1" name="円/楕円 71">
                    <a:extLst>
                      <a:ext uri="{FF2B5EF4-FFF2-40B4-BE49-F238E27FC236}">
                        <a16:creationId xmlns:a16="http://schemas.microsoft.com/office/drawing/2014/main" id="{9552732F-7E74-B9AE-1879-D0E1823B1057}"/>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2" name="円/楕円 72">
                    <a:extLst>
                      <a:ext uri="{FF2B5EF4-FFF2-40B4-BE49-F238E27FC236}">
                        <a16:creationId xmlns:a16="http://schemas.microsoft.com/office/drawing/2014/main" id="{8719E466-22F5-2E36-F1B3-E0A5941195A0}"/>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6" name="グループ化 45">
                  <a:extLst>
                    <a:ext uri="{FF2B5EF4-FFF2-40B4-BE49-F238E27FC236}">
                      <a16:creationId xmlns:a16="http://schemas.microsoft.com/office/drawing/2014/main" id="{AD8BC5C4-38AE-17F4-61AE-CDF72150EAEE}"/>
                    </a:ext>
                  </a:extLst>
                </p:cNvPr>
                <p:cNvGrpSpPr/>
                <p:nvPr/>
              </p:nvGrpSpPr>
              <p:grpSpPr>
                <a:xfrm>
                  <a:off x="1516813" y="2213776"/>
                  <a:ext cx="1770472" cy="1351386"/>
                  <a:chOff x="2203758" y="2411258"/>
                  <a:chExt cx="1770472" cy="1351386"/>
                </a:xfrm>
              </p:grpSpPr>
              <p:sp>
                <p:nvSpPr>
                  <p:cNvPr id="47" name="正方形/長方形 56">
                    <a:extLst>
                      <a:ext uri="{FF2B5EF4-FFF2-40B4-BE49-F238E27FC236}">
                        <a16:creationId xmlns:a16="http://schemas.microsoft.com/office/drawing/2014/main" id="{D7B1D19D-BBA8-E5C3-BEF5-D88F1BECA79E}"/>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8" name="円/楕円 75">
                    <a:extLst>
                      <a:ext uri="{FF2B5EF4-FFF2-40B4-BE49-F238E27FC236}">
                        <a16:creationId xmlns:a16="http://schemas.microsoft.com/office/drawing/2014/main" id="{5B667563-5517-C703-B3F1-5F09318430DA}"/>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9" name="円/楕円 76">
                    <a:extLst>
                      <a:ext uri="{FF2B5EF4-FFF2-40B4-BE49-F238E27FC236}">
                        <a16:creationId xmlns:a16="http://schemas.microsoft.com/office/drawing/2014/main" id="{30136880-C99B-109E-6706-EB56DB09D8FC}"/>
                      </a:ext>
                    </a:extLst>
                  </p:cNvPr>
                  <p:cNvSpPr/>
                  <p:nvPr/>
                </p:nvSpPr>
                <p:spPr>
                  <a:xfrm rot="3540535">
                    <a:off x="2104530" y="3452547"/>
                    <a:ext cx="433962"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sp>
            <p:nvSpPr>
              <p:cNvPr id="35" name="円/楕円 78">
                <a:extLst>
                  <a:ext uri="{FF2B5EF4-FFF2-40B4-BE49-F238E27FC236}">
                    <a16:creationId xmlns:a16="http://schemas.microsoft.com/office/drawing/2014/main" id="{030781F9-3D39-742B-E293-BBBA765BD4E2}"/>
                  </a:ext>
                </a:extLst>
              </p:cNvPr>
              <p:cNvSpPr/>
              <p:nvPr/>
            </p:nvSpPr>
            <p:spPr>
              <a:xfrm rot="4412317">
                <a:off x="711974" y="2985179"/>
                <a:ext cx="919254" cy="315509"/>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6" name="円/楕円 79">
                <a:extLst>
                  <a:ext uri="{FF2B5EF4-FFF2-40B4-BE49-F238E27FC236}">
                    <a16:creationId xmlns:a16="http://schemas.microsoft.com/office/drawing/2014/main" id="{FF9FB877-4AED-D564-E388-CE6E2225C500}"/>
                  </a:ext>
                </a:extLst>
              </p:cNvPr>
              <p:cNvSpPr/>
              <p:nvPr/>
            </p:nvSpPr>
            <p:spPr>
              <a:xfrm rot="4412317">
                <a:off x="3286039" y="2204128"/>
                <a:ext cx="930041" cy="338569"/>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7" name="円/楕円 80">
                <a:extLst>
                  <a:ext uri="{FF2B5EF4-FFF2-40B4-BE49-F238E27FC236}">
                    <a16:creationId xmlns:a16="http://schemas.microsoft.com/office/drawing/2014/main" id="{703373BC-977E-3BD3-A28E-4C21C9B99C97}"/>
                  </a:ext>
                </a:extLst>
              </p:cNvPr>
              <p:cNvSpPr/>
              <p:nvPr/>
            </p:nvSpPr>
            <p:spPr>
              <a:xfrm>
                <a:off x="2405674" y="2593325"/>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8" name="円/楕円 81">
                <a:extLst>
                  <a:ext uri="{FF2B5EF4-FFF2-40B4-BE49-F238E27FC236}">
                    <a16:creationId xmlns:a16="http://schemas.microsoft.com/office/drawing/2014/main" id="{D116983F-4F3E-205F-893E-1CCCDC7C6387}"/>
                  </a:ext>
                </a:extLst>
              </p:cNvPr>
              <p:cNvSpPr/>
              <p:nvPr/>
            </p:nvSpPr>
            <p:spPr>
              <a:xfrm>
                <a:off x="2423469" y="2647800"/>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9" name="円/楕円 82">
                <a:extLst>
                  <a:ext uri="{FF2B5EF4-FFF2-40B4-BE49-F238E27FC236}">
                    <a16:creationId xmlns:a16="http://schemas.microsoft.com/office/drawing/2014/main" id="{294CD62C-ACA9-2114-924C-7B2FF7323FE4}"/>
                  </a:ext>
                </a:extLst>
              </p:cNvPr>
              <p:cNvSpPr/>
              <p:nvPr/>
            </p:nvSpPr>
            <p:spPr>
              <a:xfrm>
                <a:off x="2441264" y="269920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0" name="円/楕円 83">
                <a:extLst>
                  <a:ext uri="{FF2B5EF4-FFF2-40B4-BE49-F238E27FC236}">
                    <a16:creationId xmlns:a16="http://schemas.microsoft.com/office/drawing/2014/main" id="{E848A7D2-3728-C249-EB49-52FB74B46D90}"/>
                  </a:ext>
                </a:extLst>
              </p:cNvPr>
              <p:cNvSpPr/>
              <p:nvPr/>
            </p:nvSpPr>
            <p:spPr>
              <a:xfrm>
                <a:off x="2457292" y="275299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1" name="円/楕円 84">
                <a:extLst>
                  <a:ext uri="{FF2B5EF4-FFF2-40B4-BE49-F238E27FC236}">
                    <a16:creationId xmlns:a16="http://schemas.microsoft.com/office/drawing/2014/main" id="{B1E4392C-F481-8BF4-E6C6-AA05FD93275E}"/>
                  </a:ext>
                </a:extLst>
              </p:cNvPr>
              <p:cNvSpPr/>
              <p:nvPr/>
            </p:nvSpPr>
            <p:spPr>
              <a:xfrm>
                <a:off x="2476069" y="2810563"/>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sp>
          <p:nvSpPr>
            <p:cNvPr id="29" name="フリーフォーム: 図形 28">
              <a:extLst>
                <a:ext uri="{FF2B5EF4-FFF2-40B4-BE49-F238E27FC236}">
                  <a16:creationId xmlns:a16="http://schemas.microsoft.com/office/drawing/2014/main" id="{D0236D6B-FB9C-45A0-CAE5-A0F1BEE3A505}"/>
                </a:ext>
              </a:extLst>
            </p:cNvPr>
            <p:cNvSpPr/>
            <p:nvPr/>
          </p:nvSpPr>
          <p:spPr>
            <a:xfrm>
              <a:off x="829902" y="4354643"/>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0" name="テキスト ボックス 94">
              <a:extLst>
                <a:ext uri="{FF2B5EF4-FFF2-40B4-BE49-F238E27FC236}">
                  <a16:creationId xmlns:a16="http://schemas.microsoft.com/office/drawing/2014/main" id="{8A9E780D-0E6A-3329-E4A2-F9676A110CA5}"/>
                </a:ext>
              </a:extLst>
            </p:cNvPr>
            <p:cNvSpPr txBox="1"/>
            <p:nvPr/>
          </p:nvSpPr>
          <p:spPr>
            <a:xfrm>
              <a:off x="829902" y="4009504"/>
              <a:ext cx="113347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単一原子</a:t>
              </a:r>
            </a:p>
          </p:txBody>
        </p:sp>
        <p:sp>
          <p:nvSpPr>
            <p:cNvPr id="31" name="フリーフォーム: 図形 30">
              <a:extLst>
                <a:ext uri="{FF2B5EF4-FFF2-40B4-BE49-F238E27FC236}">
                  <a16:creationId xmlns:a16="http://schemas.microsoft.com/office/drawing/2014/main" id="{B49B3B47-A0D0-B5F5-F169-DF5C7EE9CDBC}"/>
                </a:ext>
              </a:extLst>
            </p:cNvPr>
            <p:cNvSpPr/>
            <p:nvPr/>
          </p:nvSpPr>
          <p:spPr>
            <a:xfrm rot="10800000">
              <a:off x="2266342" y="5211954"/>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2" name="テキスト ボックス 97">
              <a:extLst>
                <a:ext uri="{FF2B5EF4-FFF2-40B4-BE49-F238E27FC236}">
                  <a16:creationId xmlns:a16="http://schemas.microsoft.com/office/drawing/2014/main" id="{97F040C1-4D90-BBA0-4FCF-B0AC618CEA5C}"/>
                </a:ext>
              </a:extLst>
            </p:cNvPr>
            <p:cNvSpPr txBox="1"/>
            <p:nvPr/>
          </p:nvSpPr>
          <p:spPr>
            <a:xfrm>
              <a:off x="2577257" y="5208263"/>
              <a:ext cx="162071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a:t>
              </a:r>
            </a:p>
          </p:txBody>
        </p:sp>
        <p:cxnSp>
          <p:nvCxnSpPr>
            <p:cNvPr id="33" name="直線コネクタ 32">
              <a:extLst>
                <a:ext uri="{FF2B5EF4-FFF2-40B4-BE49-F238E27FC236}">
                  <a16:creationId xmlns:a16="http://schemas.microsoft.com/office/drawing/2014/main" id="{21A9CC8F-326D-A90F-E7B1-E5F1281E2ABD}"/>
                </a:ext>
              </a:extLst>
            </p:cNvPr>
            <p:cNvCxnSpPr/>
            <p:nvPr/>
          </p:nvCxnSpPr>
          <p:spPr>
            <a:xfrm>
              <a:off x="2758510" y="5573904"/>
              <a:ext cx="139131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F5188283-8D2E-7445-70A9-4560A6C21A49}"/>
              </a:ext>
            </a:extLst>
          </p:cNvPr>
          <p:cNvGrpSpPr/>
          <p:nvPr/>
        </p:nvGrpSpPr>
        <p:grpSpPr>
          <a:xfrm>
            <a:off x="59864" y="3953763"/>
            <a:ext cx="4656152" cy="2926393"/>
            <a:chOff x="59864" y="3953763"/>
            <a:chExt cx="4656152" cy="2926393"/>
          </a:xfrm>
        </p:grpSpPr>
        <p:sp>
          <p:nvSpPr>
            <p:cNvPr id="104" name="テキスト ボックス 56">
              <a:extLst>
                <a:ext uri="{FF2B5EF4-FFF2-40B4-BE49-F238E27FC236}">
                  <a16:creationId xmlns:a16="http://schemas.microsoft.com/office/drawing/2014/main" id="{1EFE376C-310A-278F-CB14-B26A02696B3B}"/>
                </a:ext>
              </a:extLst>
            </p:cNvPr>
            <p:cNvSpPr txBox="1"/>
            <p:nvPr/>
          </p:nvSpPr>
          <p:spPr>
            <a:xfrm>
              <a:off x="59864" y="3953763"/>
              <a:ext cx="465615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核スピン量子ビットの量子ゲート操作</a:t>
              </a:r>
            </a:p>
          </p:txBody>
        </p:sp>
        <p:cxnSp>
          <p:nvCxnSpPr>
            <p:cNvPr id="105" name="直線コネクタ 104">
              <a:extLst>
                <a:ext uri="{FF2B5EF4-FFF2-40B4-BE49-F238E27FC236}">
                  <a16:creationId xmlns:a16="http://schemas.microsoft.com/office/drawing/2014/main" id="{96EA21E3-F1CC-9F60-283B-2FDA011AF23F}"/>
                </a:ext>
              </a:extLst>
            </p:cNvPr>
            <p:cNvCxnSpPr>
              <a:cxnSpLocks/>
            </p:cNvCxnSpPr>
            <p:nvPr/>
          </p:nvCxnSpPr>
          <p:spPr>
            <a:xfrm flipV="1">
              <a:off x="637958" y="4365104"/>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D70D8C07-6BC8-1C34-3790-74E25AA1EFD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5816" y="4402480"/>
              <a:ext cx="3668291" cy="2477676"/>
            </a:xfrm>
            <a:prstGeom prst="rect">
              <a:avLst/>
            </a:prstGeom>
          </p:spPr>
        </p:pic>
      </p:grpSp>
      <p:grpSp>
        <p:nvGrpSpPr>
          <p:cNvPr id="13" name="グループ化 12">
            <a:extLst>
              <a:ext uri="{FF2B5EF4-FFF2-40B4-BE49-F238E27FC236}">
                <a16:creationId xmlns:a16="http://schemas.microsoft.com/office/drawing/2014/main" id="{460D6F66-4FFE-34ED-4E9E-66204F8A82EC}"/>
              </a:ext>
            </a:extLst>
          </p:cNvPr>
          <p:cNvGrpSpPr/>
          <p:nvPr/>
        </p:nvGrpSpPr>
        <p:grpSpPr>
          <a:xfrm>
            <a:off x="4556888" y="1162382"/>
            <a:ext cx="4414138" cy="3746848"/>
            <a:chOff x="4556888" y="1162382"/>
            <a:chExt cx="4414138" cy="3746848"/>
          </a:xfrm>
        </p:grpSpPr>
        <p:sp>
          <p:nvSpPr>
            <p:cNvPr id="102" name="テキスト ボックス 56">
              <a:extLst>
                <a:ext uri="{FF2B5EF4-FFF2-40B4-BE49-F238E27FC236}">
                  <a16:creationId xmlns:a16="http://schemas.microsoft.com/office/drawing/2014/main" id="{7CFD429F-2880-7C36-512A-3D4B401B9E1B}"/>
                </a:ext>
              </a:extLst>
            </p:cNvPr>
            <p:cNvSpPr txBox="1"/>
            <p:nvPr/>
          </p:nvSpPr>
          <p:spPr>
            <a:xfrm>
              <a:off x="4689034" y="1162382"/>
              <a:ext cx="4004443"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量子エラー訂正に向けた</a:t>
              </a:r>
              <a:endParaRPr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pPr algn="ctr"/>
              <a:r>
                <a:rPr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ハイブリッド量子ビット系の開発</a:t>
              </a:r>
              <a:endPar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cxnSp>
          <p:nvCxnSpPr>
            <p:cNvPr id="103" name="直線コネクタ 102">
              <a:extLst>
                <a:ext uri="{FF2B5EF4-FFF2-40B4-BE49-F238E27FC236}">
                  <a16:creationId xmlns:a16="http://schemas.microsoft.com/office/drawing/2014/main" id="{410638FD-7B25-F4BB-418B-0CA98889CB90}"/>
                </a:ext>
              </a:extLst>
            </p:cNvPr>
            <p:cNvCxnSpPr>
              <a:cxnSpLocks/>
            </p:cNvCxnSpPr>
            <p:nvPr/>
          </p:nvCxnSpPr>
          <p:spPr>
            <a:xfrm>
              <a:off x="4788024" y="1848279"/>
              <a:ext cx="386536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1C3C47D8-C888-67A6-CB1D-326C1E97D952}"/>
                </a:ext>
              </a:extLst>
            </p:cNvPr>
            <p:cNvPicPr>
              <a:picLocks noChangeAspect="1"/>
            </p:cNvPicPr>
            <p:nvPr/>
          </p:nvPicPr>
          <p:blipFill>
            <a:blip r:embed="rId4"/>
            <a:stretch>
              <a:fillRect/>
            </a:stretch>
          </p:blipFill>
          <p:spPr>
            <a:xfrm>
              <a:off x="4556888" y="2011944"/>
              <a:ext cx="2161663" cy="2281151"/>
            </a:xfrm>
            <a:prstGeom prst="rect">
              <a:avLst/>
            </a:prstGeom>
            <a:ln>
              <a:solidFill>
                <a:schemeClr val="tx1"/>
              </a:solidFill>
            </a:ln>
          </p:spPr>
        </p:pic>
        <p:pic>
          <p:nvPicPr>
            <p:cNvPr id="10" name="図 9">
              <a:extLst>
                <a:ext uri="{FF2B5EF4-FFF2-40B4-BE49-F238E27FC236}">
                  <a16:creationId xmlns:a16="http://schemas.microsoft.com/office/drawing/2014/main" id="{E933796B-CFAA-3E37-59EA-D7202BC02299}"/>
                </a:ext>
              </a:extLst>
            </p:cNvPr>
            <p:cNvPicPr>
              <a:picLocks noChangeAspect="1"/>
            </p:cNvPicPr>
            <p:nvPr/>
          </p:nvPicPr>
          <p:blipFill>
            <a:blip r:embed="rId5"/>
            <a:stretch>
              <a:fillRect/>
            </a:stretch>
          </p:blipFill>
          <p:spPr>
            <a:xfrm>
              <a:off x="6794561" y="1996324"/>
              <a:ext cx="2176465" cy="2296772"/>
            </a:xfrm>
            <a:prstGeom prst="rect">
              <a:avLst/>
            </a:prstGeom>
            <a:ln>
              <a:solidFill>
                <a:schemeClr val="tx1"/>
              </a:solidFill>
            </a:ln>
          </p:spPr>
        </p:pic>
        <p:sp>
          <p:nvSpPr>
            <p:cNvPr id="5" name="テキスト ボックス 4">
              <a:extLst>
                <a:ext uri="{FF2B5EF4-FFF2-40B4-BE49-F238E27FC236}">
                  <a16:creationId xmlns:a16="http://schemas.microsoft.com/office/drawing/2014/main" id="{48FD88D3-8ABD-C5BD-36C9-7069F9284B80}"/>
                </a:ext>
              </a:extLst>
            </p:cNvPr>
            <p:cNvSpPr txBox="1"/>
            <p:nvPr/>
          </p:nvSpPr>
          <p:spPr>
            <a:xfrm>
              <a:off x="6213084" y="4509120"/>
              <a:ext cx="75373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30000" noProof="0" dirty="0">
                  <a:ln>
                    <a:noFill/>
                  </a:ln>
                  <a:solidFill>
                    <a:prstClr val="black"/>
                  </a:solidFill>
                  <a:effectLst/>
                  <a:uLnTx/>
                  <a:uFillTx/>
                  <a:latin typeface="Times New Roman" pitchFamily="18" charset="0"/>
                  <a:ea typeface="ＭＳ Ｐゴシック" charset="-128"/>
                  <a:cs typeface="+mn-cs"/>
                </a:rPr>
                <a:t>171</a:t>
              </a:r>
              <a:r>
                <a:rPr kumimoji="1" lang="en-US" altLang="ja-JP" sz="2000" b="0" i="0" u="none" strike="noStrike" kern="1200" cap="none" spc="0" normalizeH="0" baseline="0" noProof="0" dirty="0">
                  <a:ln>
                    <a:noFill/>
                  </a:ln>
                  <a:solidFill>
                    <a:prstClr val="black"/>
                  </a:solidFill>
                  <a:effectLst/>
                  <a:uLnTx/>
                  <a:uFillTx/>
                  <a:latin typeface="Times New Roman" pitchFamily="18" charset="0"/>
                  <a:ea typeface="ＭＳ Ｐゴシック" charset="-128"/>
                  <a:cs typeface="+mn-cs"/>
                </a:rPr>
                <a:t>Yb</a:t>
              </a:r>
              <a:endParaRPr kumimoji="1" lang="ja-JP" altLang="en-US" sz="2000" b="0" i="0" u="none" strike="noStrike" kern="1200" cap="none" spc="0" normalizeH="0" baseline="0" noProof="0" dirty="0">
                <a:ln>
                  <a:noFill/>
                </a:ln>
                <a:solidFill>
                  <a:prstClr val="black"/>
                </a:solidFill>
                <a:effectLst/>
                <a:uLnTx/>
                <a:uFillTx/>
                <a:latin typeface="Times New Roman" pitchFamily="18" charset="0"/>
                <a:ea typeface="ＭＳ Ｐゴシック" charset="-128"/>
                <a:cs typeface="+mn-cs"/>
              </a:endParaRPr>
            </a:p>
          </p:txBody>
        </p:sp>
        <p:sp>
          <p:nvSpPr>
            <p:cNvPr id="6" name="テキスト ボックス 5">
              <a:extLst>
                <a:ext uri="{FF2B5EF4-FFF2-40B4-BE49-F238E27FC236}">
                  <a16:creationId xmlns:a16="http://schemas.microsoft.com/office/drawing/2014/main" id="{F7A2D023-4B47-A27F-CAB1-53F523D48773}"/>
                </a:ext>
              </a:extLst>
            </p:cNvPr>
            <p:cNvSpPr txBox="1"/>
            <p:nvPr/>
          </p:nvSpPr>
          <p:spPr>
            <a:xfrm>
              <a:off x="7077180" y="4509120"/>
              <a:ext cx="75373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30000" noProof="0" dirty="0">
                  <a:ln>
                    <a:noFill/>
                  </a:ln>
                  <a:solidFill>
                    <a:prstClr val="black"/>
                  </a:solidFill>
                  <a:effectLst/>
                  <a:uLnTx/>
                  <a:uFillTx/>
                  <a:latin typeface="Times New Roman" pitchFamily="18" charset="0"/>
                  <a:ea typeface="ＭＳ Ｐゴシック" charset="-128"/>
                  <a:cs typeface="+mn-cs"/>
                </a:rPr>
                <a:t>174</a:t>
              </a:r>
              <a:r>
                <a:rPr kumimoji="1" lang="en-US" altLang="ja-JP" sz="2000" b="0" i="0" u="none" strike="noStrike" kern="1200" cap="none" spc="0" normalizeH="0" baseline="0" noProof="0" dirty="0">
                  <a:ln>
                    <a:noFill/>
                  </a:ln>
                  <a:solidFill>
                    <a:prstClr val="black"/>
                  </a:solidFill>
                  <a:effectLst/>
                  <a:uLnTx/>
                  <a:uFillTx/>
                  <a:latin typeface="Times New Roman" pitchFamily="18" charset="0"/>
                  <a:ea typeface="ＭＳ Ｐゴシック" charset="-128"/>
                  <a:cs typeface="+mn-cs"/>
                </a:rPr>
                <a:t>Yb</a:t>
              </a:r>
              <a:endParaRPr kumimoji="1" lang="ja-JP" altLang="en-US" sz="2000" b="0" i="0" u="none" strike="noStrike" kern="1200" cap="none" spc="0" normalizeH="0" baseline="0" noProof="0" dirty="0">
                <a:ln>
                  <a:noFill/>
                </a:ln>
                <a:solidFill>
                  <a:prstClr val="black"/>
                </a:solidFill>
                <a:effectLst/>
                <a:uLnTx/>
                <a:uFillTx/>
                <a:latin typeface="Times New Roman" pitchFamily="18" charset="0"/>
                <a:ea typeface="ＭＳ Ｐゴシック" charset="-128"/>
                <a:cs typeface="+mn-cs"/>
              </a:endParaRPr>
            </a:p>
          </p:txBody>
        </p:sp>
        <p:sp>
          <p:nvSpPr>
            <p:cNvPr id="7" name="正方形/長方形 6">
              <a:extLst>
                <a:ext uri="{FF2B5EF4-FFF2-40B4-BE49-F238E27FC236}">
                  <a16:creationId xmlns:a16="http://schemas.microsoft.com/office/drawing/2014/main" id="{A4ED9679-AAAF-2E63-D82F-3CCF727FF08E}"/>
                </a:ext>
              </a:extLst>
            </p:cNvPr>
            <p:cNvSpPr/>
            <p:nvPr/>
          </p:nvSpPr>
          <p:spPr>
            <a:xfrm>
              <a:off x="6084168" y="4602696"/>
              <a:ext cx="151402" cy="15140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46DD3E78-9274-C34F-DE15-C4EC9AE74185}"/>
                </a:ext>
              </a:extLst>
            </p:cNvPr>
            <p:cNvSpPr/>
            <p:nvPr/>
          </p:nvSpPr>
          <p:spPr>
            <a:xfrm>
              <a:off x="6958030" y="4602696"/>
              <a:ext cx="151402" cy="151402"/>
            </a:xfrm>
            <a:prstGeom prst="rect">
              <a:avLst/>
            </a:prstGeom>
            <a:solidFill>
              <a:srgbClr val="33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Tree>
    <p:extLst>
      <p:ext uri="{BB962C8B-B14F-4D97-AF65-F5344CB8AC3E}">
        <p14:creationId xmlns:p14="http://schemas.microsoft.com/office/powerpoint/2010/main" val="476204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B172-7934-57B5-FA8F-70AC0B4959F1}"/>
            </a:ext>
          </a:extLst>
        </p:cNvPr>
        <p:cNvGrpSpPr/>
        <p:nvPr/>
      </p:nvGrpSpPr>
      <p:grpSpPr>
        <a:xfrm>
          <a:off x="0" y="0"/>
          <a:ext cx="0" cy="0"/>
          <a:chOff x="0" y="0"/>
          <a:chExt cx="0" cy="0"/>
        </a:xfrm>
      </p:grpSpPr>
      <p:sp>
        <p:nvSpPr>
          <p:cNvPr id="146" name="Rectangle 2">
            <a:extLst>
              <a:ext uri="{FF2B5EF4-FFF2-40B4-BE49-F238E27FC236}">
                <a16:creationId xmlns:a16="http://schemas.microsoft.com/office/drawing/2014/main" id="{8AABDB97-05F6-9832-6961-8B7E45657267}"/>
              </a:ext>
            </a:extLst>
          </p:cNvPr>
          <p:cNvSpPr>
            <a:spLocks noGrp="1" noChangeArrowheads="1"/>
          </p:cNvSpPr>
          <p:nvPr>
            <p:ph type="title"/>
          </p:nvPr>
        </p:nvSpPr>
        <p:spPr>
          <a:xfrm>
            <a:off x="338620" y="550355"/>
            <a:ext cx="8475962" cy="655094"/>
          </a:xfrm>
        </p:spPr>
        <p:txBody>
          <a:bodyPr/>
          <a:lstStyle/>
          <a:p>
            <a:r>
              <a:rPr lang="ja-JP" altLang="en-US" sz="3600" b="1" dirty="0">
                <a:solidFill>
                  <a:srgbClr val="FF0000"/>
                </a:solidFill>
                <a:effectLst>
                  <a:outerShdw blurRad="38100" dist="38100" dir="2700000" algn="tl">
                    <a:srgbClr val="C0C0C0"/>
                  </a:outerShdw>
                </a:effectLst>
              </a:rPr>
              <a:t>量子コンピューターの開発</a:t>
            </a:r>
            <a:endParaRPr lang="ja-JP" altLang="en-US" b="1" dirty="0">
              <a:solidFill>
                <a:schemeClr val="tx1"/>
              </a:solidFill>
              <a:effectLst>
                <a:outerShdw blurRad="38100" dist="38100" dir="2700000" algn="tl">
                  <a:srgbClr val="C0C0C0"/>
                </a:outerShdw>
              </a:effectLst>
            </a:endParaRPr>
          </a:p>
        </p:txBody>
      </p:sp>
      <p:sp>
        <p:nvSpPr>
          <p:cNvPr id="147" name="正方形/長方形 146">
            <a:extLst>
              <a:ext uri="{FF2B5EF4-FFF2-40B4-BE49-F238E27FC236}">
                <a16:creationId xmlns:a16="http://schemas.microsoft.com/office/drawing/2014/main" id="{BCD0377F-99B4-3CE3-C090-9CB8C4874AC9}"/>
              </a:ext>
            </a:extLst>
          </p:cNvPr>
          <p:cNvSpPr/>
          <p:nvPr/>
        </p:nvSpPr>
        <p:spPr>
          <a:xfrm>
            <a:off x="1763688" y="46117"/>
            <a:ext cx="5616624" cy="646331"/>
          </a:xfrm>
          <a:prstGeom prst="rect">
            <a:avLst/>
          </a:prstGeom>
        </p:spPr>
        <p:txBody>
          <a:bodyPr wrap="square">
            <a:spAutoFit/>
          </a:bodyPr>
          <a:lstStyle/>
          <a:p>
            <a:pPr algn="ctr"/>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2" name="テキスト ボックス 56">
            <a:extLst>
              <a:ext uri="{FF2B5EF4-FFF2-40B4-BE49-F238E27FC236}">
                <a16:creationId xmlns:a16="http://schemas.microsoft.com/office/drawing/2014/main" id="{4995CE30-9814-D162-165E-81C41C8B9341}"/>
              </a:ext>
            </a:extLst>
          </p:cNvPr>
          <p:cNvSpPr txBox="1"/>
          <p:nvPr/>
        </p:nvSpPr>
        <p:spPr>
          <a:xfrm>
            <a:off x="633950" y="1149040"/>
            <a:ext cx="260587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光ピンセットアレイ</a:t>
            </a:r>
          </a:p>
        </p:txBody>
      </p:sp>
      <p:cxnSp>
        <p:nvCxnSpPr>
          <p:cNvPr id="4" name="直線コネクタ 3">
            <a:extLst>
              <a:ext uri="{FF2B5EF4-FFF2-40B4-BE49-F238E27FC236}">
                <a16:creationId xmlns:a16="http://schemas.microsoft.com/office/drawing/2014/main" id="{BE171E47-28CD-59CE-4E4F-24659BBAAB14}"/>
              </a:ext>
            </a:extLst>
          </p:cNvPr>
          <p:cNvCxnSpPr>
            <a:cxnSpLocks/>
          </p:cNvCxnSpPr>
          <p:nvPr/>
        </p:nvCxnSpPr>
        <p:spPr>
          <a:xfrm flipV="1">
            <a:off x="155696" y="1550928"/>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AC14337-89B4-E503-2961-BACD62AB6387}"/>
              </a:ext>
            </a:extLst>
          </p:cNvPr>
          <p:cNvGrpSpPr/>
          <p:nvPr/>
        </p:nvGrpSpPr>
        <p:grpSpPr>
          <a:xfrm>
            <a:off x="290916" y="1555865"/>
            <a:ext cx="3378039" cy="2441523"/>
            <a:chOff x="819936" y="3717327"/>
            <a:chExt cx="3378039" cy="2441523"/>
          </a:xfrm>
        </p:grpSpPr>
        <p:grpSp>
          <p:nvGrpSpPr>
            <p:cNvPr id="28" name="グループ化 27">
              <a:extLst>
                <a:ext uri="{FF2B5EF4-FFF2-40B4-BE49-F238E27FC236}">
                  <a16:creationId xmlns:a16="http://schemas.microsoft.com/office/drawing/2014/main" id="{567D1654-2F14-28D0-7CB1-748A958108E9}"/>
                </a:ext>
              </a:extLst>
            </p:cNvPr>
            <p:cNvGrpSpPr/>
            <p:nvPr/>
          </p:nvGrpSpPr>
          <p:grpSpPr>
            <a:xfrm rot="20936750">
              <a:off x="819936" y="3717327"/>
              <a:ext cx="3127816" cy="2441523"/>
              <a:chOff x="1013846" y="1631430"/>
              <a:chExt cx="2906498" cy="2268766"/>
            </a:xfrm>
          </p:grpSpPr>
          <p:grpSp>
            <p:nvGrpSpPr>
              <p:cNvPr id="34" name="グループ化 33">
                <a:extLst>
                  <a:ext uri="{FF2B5EF4-FFF2-40B4-BE49-F238E27FC236}">
                    <a16:creationId xmlns:a16="http://schemas.microsoft.com/office/drawing/2014/main" id="{EFC89C4F-B69A-121C-0E6B-D5387A9B62EF}"/>
                  </a:ext>
                </a:extLst>
              </p:cNvPr>
              <p:cNvGrpSpPr/>
              <p:nvPr/>
            </p:nvGrpSpPr>
            <p:grpSpPr>
              <a:xfrm rot="871782">
                <a:off x="1066306" y="1631430"/>
                <a:ext cx="2792551" cy="2268766"/>
                <a:chOff x="1428045" y="2126945"/>
                <a:chExt cx="1859240" cy="1438217"/>
              </a:xfrm>
            </p:grpSpPr>
            <p:grpSp>
              <p:nvGrpSpPr>
                <p:cNvPr id="42" name="グループ化 41">
                  <a:extLst>
                    <a:ext uri="{FF2B5EF4-FFF2-40B4-BE49-F238E27FC236}">
                      <a16:creationId xmlns:a16="http://schemas.microsoft.com/office/drawing/2014/main" id="{D3E0416E-7FEF-2D0F-5D3B-D987CDD871B6}"/>
                    </a:ext>
                  </a:extLst>
                </p:cNvPr>
                <p:cNvGrpSpPr/>
                <p:nvPr/>
              </p:nvGrpSpPr>
              <p:grpSpPr>
                <a:xfrm>
                  <a:off x="1428045" y="2133121"/>
                  <a:ext cx="1770472" cy="1347505"/>
                  <a:chOff x="2203758" y="2438704"/>
                  <a:chExt cx="1770472" cy="1347505"/>
                </a:xfrm>
              </p:grpSpPr>
              <p:sp>
                <p:nvSpPr>
                  <p:cNvPr id="62" name="正方形/長方形 56">
                    <a:extLst>
                      <a:ext uri="{FF2B5EF4-FFF2-40B4-BE49-F238E27FC236}">
                        <a16:creationId xmlns:a16="http://schemas.microsoft.com/office/drawing/2014/main" id="{C0EC2C8C-D72C-03E5-39DD-4FCE43903D6E}"/>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3" name="円/楕円 54">
                    <a:extLst>
                      <a:ext uri="{FF2B5EF4-FFF2-40B4-BE49-F238E27FC236}">
                        <a16:creationId xmlns:a16="http://schemas.microsoft.com/office/drawing/2014/main" id="{338A4535-1F8B-C77C-338E-0CE909102938}"/>
                      </a:ext>
                    </a:extLst>
                  </p:cNvPr>
                  <p:cNvSpPr/>
                  <p:nvPr/>
                </p:nvSpPr>
                <p:spPr>
                  <a:xfrm rot="3540535">
                    <a:off x="3640963" y="2560480"/>
                    <a:ext cx="429783"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4" name="円/楕円 55">
                    <a:extLst>
                      <a:ext uri="{FF2B5EF4-FFF2-40B4-BE49-F238E27FC236}">
                        <a16:creationId xmlns:a16="http://schemas.microsoft.com/office/drawing/2014/main" id="{2D04D332-D7A0-9C66-B2BA-69E2329CC4BC}"/>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3" name="グループ化 42">
                  <a:extLst>
                    <a:ext uri="{FF2B5EF4-FFF2-40B4-BE49-F238E27FC236}">
                      <a16:creationId xmlns:a16="http://schemas.microsoft.com/office/drawing/2014/main" id="{B93C96A6-BBE3-E0F0-127F-2C04182583FB}"/>
                    </a:ext>
                  </a:extLst>
                </p:cNvPr>
                <p:cNvGrpSpPr/>
                <p:nvPr/>
              </p:nvGrpSpPr>
              <p:grpSpPr>
                <a:xfrm>
                  <a:off x="1458648" y="2126945"/>
                  <a:ext cx="1770472" cy="1374951"/>
                  <a:chOff x="2203758" y="2411258"/>
                  <a:chExt cx="1770472" cy="1374951"/>
                </a:xfrm>
              </p:grpSpPr>
              <p:sp>
                <p:nvSpPr>
                  <p:cNvPr id="57" name="正方形/長方形 56">
                    <a:extLst>
                      <a:ext uri="{FF2B5EF4-FFF2-40B4-BE49-F238E27FC236}">
                        <a16:creationId xmlns:a16="http://schemas.microsoft.com/office/drawing/2014/main" id="{39A8D8D1-6B9E-9C23-1F87-B3B96D1107FC}"/>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8" name="円/楕円 62">
                    <a:extLst>
                      <a:ext uri="{FF2B5EF4-FFF2-40B4-BE49-F238E27FC236}">
                        <a16:creationId xmlns:a16="http://schemas.microsoft.com/office/drawing/2014/main" id="{7DC0AE35-4244-3401-8EFA-8A849300B97F}"/>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0" name="円/楕円 63">
                    <a:extLst>
                      <a:ext uri="{FF2B5EF4-FFF2-40B4-BE49-F238E27FC236}">
                        <a16:creationId xmlns:a16="http://schemas.microsoft.com/office/drawing/2014/main" id="{653F6164-6891-6617-876C-27BDFB8D0D2E}"/>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4" name="グループ化 43">
                  <a:extLst>
                    <a:ext uri="{FF2B5EF4-FFF2-40B4-BE49-F238E27FC236}">
                      <a16:creationId xmlns:a16="http://schemas.microsoft.com/office/drawing/2014/main" id="{4E32EA14-18B8-EDEA-91EB-3E1FD5EA69AD}"/>
                    </a:ext>
                  </a:extLst>
                </p:cNvPr>
                <p:cNvGrpSpPr/>
                <p:nvPr/>
              </p:nvGrpSpPr>
              <p:grpSpPr>
                <a:xfrm>
                  <a:off x="1473950" y="2157799"/>
                  <a:ext cx="1770472" cy="1374951"/>
                  <a:chOff x="2203758" y="2411258"/>
                  <a:chExt cx="1770472" cy="1374951"/>
                </a:xfrm>
              </p:grpSpPr>
              <p:sp>
                <p:nvSpPr>
                  <p:cNvPr id="53" name="正方形/長方形 56">
                    <a:extLst>
                      <a:ext uri="{FF2B5EF4-FFF2-40B4-BE49-F238E27FC236}">
                        <a16:creationId xmlns:a16="http://schemas.microsoft.com/office/drawing/2014/main" id="{4BB3E8C0-065D-3292-D055-83A3BC687AD7}"/>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5" name="円/楕円 66">
                    <a:extLst>
                      <a:ext uri="{FF2B5EF4-FFF2-40B4-BE49-F238E27FC236}">
                        <a16:creationId xmlns:a16="http://schemas.microsoft.com/office/drawing/2014/main" id="{03ED6DCC-B85D-ACB7-108B-88F971E0D510}"/>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6" name="円/楕円 67">
                    <a:extLst>
                      <a:ext uri="{FF2B5EF4-FFF2-40B4-BE49-F238E27FC236}">
                        <a16:creationId xmlns:a16="http://schemas.microsoft.com/office/drawing/2014/main" id="{AF9A6006-1051-5593-E5C9-FB30FEF47197}"/>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5" name="グループ化 44">
                  <a:extLst>
                    <a:ext uri="{FF2B5EF4-FFF2-40B4-BE49-F238E27FC236}">
                      <a16:creationId xmlns:a16="http://schemas.microsoft.com/office/drawing/2014/main" id="{0B028087-C0B3-5CE2-1437-E5BBE151D615}"/>
                    </a:ext>
                  </a:extLst>
                </p:cNvPr>
                <p:cNvGrpSpPr/>
                <p:nvPr/>
              </p:nvGrpSpPr>
              <p:grpSpPr>
                <a:xfrm>
                  <a:off x="1504553" y="2180301"/>
                  <a:ext cx="1770472" cy="1374951"/>
                  <a:chOff x="2203758" y="2411258"/>
                  <a:chExt cx="1770472" cy="1374951"/>
                </a:xfrm>
              </p:grpSpPr>
              <p:sp>
                <p:nvSpPr>
                  <p:cNvPr id="50" name="正方形/長方形 56">
                    <a:extLst>
                      <a:ext uri="{FF2B5EF4-FFF2-40B4-BE49-F238E27FC236}">
                        <a16:creationId xmlns:a16="http://schemas.microsoft.com/office/drawing/2014/main" id="{60853F70-BAD6-EF4F-CB0E-DE0B22E0B324}"/>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1" name="円/楕円 71">
                    <a:extLst>
                      <a:ext uri="{FF2B5EF4-FFF2-40B4-BE49-F238E27FC236}">
                        <a16:creationId xmlns:a16="http://schemas.microsoft.com/office/drawing/2014/main" id="{4305B459-4F4A-252F-9532-8A61FD48D366}"/>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2" name="円/楕円 72">
                    <a:extLst>
                      <a:ext uri="{FF2B5EF4-FFF2-40B4-BE49-F238E27FC236}">
                        <a16:creationId xmlns:a16="http://schemas.microsoft.com/office/drawing/2014/main" id="{5B0B548E-DF32-24B6-AE10-BFA426BA952F}"/>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6" name="グループ化 45">
                  <a:extLst>
                    <a:ext uri="{FF2B5EF4-FFF2-40B4-BE49-F238E27FC236}">
                      <a16:creationId xmlns:a16="http://schemas.microsoft.com/office/drawing/2014/main" id="{21602FC9-8048-7F42-B5B8-4884876E2B45}"/>
                    </a:ext>
                  </a:extLst>
                </p:cNvPr>
                <p:cNvGrpSpPr/>
                <p:nvPr/>
              </p:nvGrpSpPr>
              <p:grpSpPr>
                <a:xfrm>
                  <a:off x="1516813" y="2213776"/>
                  <a:ext cx="1770472" cy="1351386"/>
                  <a:chOff x="2203758" y="2411258"/>
                  <a:chExt cx="1770472" cy="1351386"/>
                </a:xfrm>
              </p:grpSpPr>
              <p:sp>
                <p:nvSpPr>
                  <p:cNvPr id="47" name="正方形/長方形 56">
                    <a:extLst>
                      <a:ext uri="{FF2B5EF4-FFF2-40B4-BE49-F238E27FC236}">
                        <a16:creationId xmlns:a16="http://schemas.microsoft.com/office/drawing/2014/main" id="{2EA50A34-0DFF-34E5-4915-5F834F39EC7A}"/>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8" name="円/楕円 75">
                    <a:extLst>
                      <a:ext uri="{FF2B5EF4-FFF2-40B4-BE49-F238E27FC236}">
                        <a16:creationId xmlns:a16="http://schemas.microsoft.com/office/drawing/2014/main" id="{4CCE6BBF-5577-09A2-CC44-6443BB3BA369}"/>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9" name="円/楕円 76">
                    <a:extLst>
                      <a:ext uri="{FF2B5EF4-FFF2-40B4-BE49-F238E27FC236}">
                        <a16:creationId xmlns:a16="http://schemas.microsoft.com/office/drawing/2014/main" id="{29D1277B-D23A-014A-38EA-8D4A3571643D}"/>
                      </a:ext>
                    </a:extLst>
                  </p:cNvPr>
                  <p:cNvSpPr/>
                  <p:nvPr/>
                </p:nvSpPr>
                <p:spPr>
                  <a:xfrm rot="3540535">
                    <a:off x="2104530" y="3452547"/>
                    <a:ext cx="433962"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sp>
            <p:nvSpPr>
              <p:cNvPr id="35" name="円/楕円 78">
                <a:extLst>
                  <a:ext uri="{FF2B5EF4-FFF2-40B4-BE49-F238E27FC236}">
                    <a16:creationId xmlns:a16="http://schemas.microsoft.com/office/drawing/2014/main" id="{3C840F4E-D3CE-DF21-0BAD-5110361E92DA}"/>
                  </a:ext>
                </a:extLst>
              </p:cNvPr>
              <p:cNvSpPr/>
              <p:nvPr/>
            </p:nvSpPr>
            <p:spPr>
              <a:xfrm rot="4412317">
                <a:off x="711974" y="2985179"/>
                <a:ext cx="919254" cy="315509"/>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6" name="円/楕円 79">
                <a:extLst>
                  <a:ext uri="{FF2B5EF4-FFF2-40B4-BE49-F238E27FC236}">
                    <a16:creationId xmlns:a16="http://schemas.microsoft.com/office/drawing/2014/main" id="{72CF4098-758F-0001-2702-C6B0FD6C79A2}"/>
                  </a:ext>
                </a:extLst>
              </p:cNvPr>
              <p:cNvSpPr/>
              <p:nvPr/>
            </p:nvSpPr>
            <p:spPr>
              <a:xfrm rot="4412317">
                <a:off x="3286039" y="2204128"/>
                <a:ext cx="930041" cy="338569"/>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7" name="円/楕円 80">
                <a:extLst>
                  <a:ext uri="{FF2B5EF4-FFF2-40B4-BE49-F238E27FC236}">
                    <a16:creationId xmlns:a16="http://schemas.microsoft.com/office/drawing/2014/main" id="{38E1B7A8-C238-2013-6810-4C6DD40162B1}"/>
                  </a:ext>
                </a:extLst>
              </p:cNvPr>
              <p:cNvSpPr/>
              <p:nvPr/>
            </p:nvSpPr>
            <p:spPr>
              <a:xfrm>
                <a:off x="2405674" y="2593325"/>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8" name="円/楕円 81">
                <a:extLst>
                  <a:ext uri="{FF2B5EF4-FFF2-40B4-BE49-F238E27FC236}">
                    <a16:creationId xmlns:a16="http://schemas.microsoft.com/office/drawing/2014/main" id="{3BA9733A-E4A9-5D8A-BDE5-D556150AFEB1}"/>
                  </a:ext>
                </a:extLst>
              </p:cNvPr>
              <p:cNvSpPr/>
              <p:nvPr/>
            </p:nvSpPr>
            <p:spPr>
              <a:xfrm>
                <a:off x="2423469" y="2647800"/>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9" name="円/楕円 82">
                <a:extLst>
                  <a:ext uri="{FF2B5EF4-FFF2-40B4-BE49-F238E27FC236}">
                    <a16:creationId xmlns:a16="http://schemas.microsoft.com/office/drawing/2014/main" id="{3A5C079A-7F5B-4FEA-B68B-EE169D671A7C}"/>
                  </a:ext>
                </a:extLst>
              </p:cNvPr>
              <p:cNvSpPr/>
              <p:nvPr/>
            </p:nvSpPr>
            <p:spPr>
              <a:xfrm>
                <a:off x="2441264" y="269920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0" name="円/楕円 83">
                <a:extLst>
                  <a:ext uri="{FF2B5EF4-FFF2-40B4-BE49-F238E27FC236}">
                    <a16:creationId xmlns:a16="http://schemas.microsoft.com/office/drawing/2014/main" id="{760397D0-37ED-8A5D-5D2D-D8AC09A7A259}"/>
                  </a:ext>
                </a:extLst>
              </p:cNvPr>
              <p:cNvSpPr/>
              <p:nvPr/>
            </p:nvSpPr>
            <p:spPr>
              <a:xfrm>
                <a:off x="2457292" y="275299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1" name="円/楕円 84">
                <a:extLst>
                  <a:ext uri="{FF2B5EF4-FFF2-40B4-BE49-F238E27FC236}">
                    <a16:creationId xmlns:a16="http://schemas.microsoft.com/office/drawing/2014/main" id="{32BAC6C8-B6FD-2909-DC26-80D023E0DA16}"/>
                  </a:ext>
                </a:extLst>
              </p:cNvPr>
              <p:cNvSpPr/>
              <p:nvPr/>
            </p:nvSpPr>
            <p:spPr>
              <a:xfrm>
                <a:off x="2476069" y="2810563"/>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sp>
          <p:nvSpPr>
            <p:cNvPr id="29" name="フリーフォーム: 図形 28">
              <a:extLst>
                <a:ext uri="{FF2B5EF4-FFF2-40B4-BE49-F238E27FC236}">
                  <a16:creationId xmlns:a16="http://schemas.microsoft.com/office/drawing/2014/main" id="{AB5A4CD6-CE64-C6C2-2DFE-000CE2118E90}"/>
                </a:ext>
              </a:extLst>
            </p:cNvPr>
            <p:cNvSpPr/>
            <p:nvPr/>
          </p:nvSpPr>
          <p:spPr>
            <a:xfrm>
              <a:off x="829902" y="4354643"/>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0" name="テキスト ボックス 94">
              <a:extLst>
                <a:ext uri="{FF2B5EF4-FFF2-40B4-BE49-F238E27FC236}">
                  <a16:creationId xmlns:a16="http://schemas.microsoft.com/office/drawing/2014/main" id="{599B1F5F-B037-4CF3-D43E-047EF50703BE}"/>
                </a:ext>
              </a:extLst>
            </p:cNvPr>
            <p:cNvSpPr txBox="1"/>
            <p:nvPr/>
          </p:nvSpPr>
          <p:spPr>
            <a:xfrm>
              <a:off x="829902" y="4009504"/>
              <a:ext cx="113347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単一原子</a:t>
              </a:r>
            </a:p>
          </p:txBody>
        </p:sp>
        <p:sp>
          <p:nvSpPr>
            <p:cNvPr id="31" name="フリーフォーム: 図形 30">
              <a:extLst>
                <a:ext uri="{FF2B5EF4-FFF2-40B4-BE49-F238E27FC236}">
                  <a16:creationId xmlns:a16="http://schemas.microsoft.com/office/drawing/2014/main" id="{9746A68D-9FD4-A314-87A0-6D06D9105819}"/>
                </a:ext>
              </a:extLst>
            </p:cNvPr>
            <p:cNvSpPr/>
            <p:nvPr/>
          </p:nvSpPr>
          <p:spPr>
            <a:xfrm rot="10800000">
              <a:off x="2266342" y="5211954"/>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2" name="テキスト ボックス 97">
              <a:extLst>
                <a:ext uri="{FF2B5EF4-FFF2-40B4-BE49-F238E27FC236}">
                  <a16:creationId xmlns:a16="http://schemas.microsoft.com/office/drawing/2014/main" id="{DE9836A2-30FF-4FF7-DD63-432484665DA9}"/>
                </a:ext>
              </a:extLst>
            </p:cNvPr>
            <p:cNvSpPr txBox="1"/>
            <p:nvPr/>
          </p:nvSpPr>
          <p:spPr>
            <a:xfrm>
              <a:off x="2577257" y="5208263"/>
              <a:ext cx="162071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a:t>
              </a:r>
            </a:p>
          </p:txBody>
        </p:sp>
        <p:cxnSp>
          <p:nvCxnSpPr>
            <p:cNvPr id="33" name="直線コネクタ 32">
              <a:extLst>
                <a:ext uri="{FF2B5EF4-FFF2-40B4-BE49-F238E27FC236}">
                  <a16:creationId xmlns:a16="http://schemas.microsoft.com/office/drawing/2014/main" id="{006D3C26-1EFF-55A8-2422-DE51CDF4AB41}"/>
                </a:ext>
              </a:extLst>
            </p:cNvPr>
            <p:cNvCxnSpPr/>
            <p:nvPr/>
          </p:nvCxnSpPr>
          <p:spPr>
            <a:xfrm>
              <a:off x="2758510" y="5573904"/>
              <a:ext cx="139131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401551AD-B2AB-4A8B-DB7D-F8192E430355}"/>
              </a:ext>
            </a:extLst>
          </p:cNvPr>
          <p:cNvGrpSpPr/>
          <p:nvPr/>
        </p:nvGrpSpPr>
        <p:grpSpPr>
          <a:xfrm>
            <a:off x="59864" y="3953763"/>
            <a:ext cx="4656152" cy="2926393"/>
            <a:chOff x="59864" y="3953763"/>
            <a:chExt cx="4656152" cy="2926393"/>
          </a:xfrm>
        </p:grpSpPr>
        <p:sp>
          <p:nvSpPr>
            <p:cNvPr id="104" name="テキスト ボックス 56">
              <a:extLst>
                <a:ext uri="{FF2B5EF4-FFF2-40B4-BE49-F238E27FC236}">
                  <a16:creationId xmlns:a16="http://schemas.microsoft.com/office/drawing/2014/main" id="{0F7C923B-3DDB-4CE3-9E9F-E06B5F21BD23}"/>
                </a:ext>
              </a:extLst>
            </p:cNvPr>
            <p:cNvSpPr txBox="1"/>
            <p:nvPr/>
          </p:nvSpPr>
          <p:spPr>
            <a:xfrm>
              <a:off x="59864" y="3953763"/>
              <a:ext cx="465615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核スピン量子ビットの量子ゲート操作</a:t>
              </a:r>
            </a:p>
          </p:txBody>
        </p:sp>
        <p:cxnSp>
          <p:nvCxnSpPr>
            <p:cNvPr id="105" name="直線コネクタ 104">
              <a:extLst>
                <a:ext uri="{FF2B5EF4-FFF2-40B4-BE49-F238E27FC236}">
                  <a16:creationId xmlns:a16="http://schemas.microsoft.com/office/drawing/2014/main" id="{A3098C10-8858-A7E9-51E2-C1C48E53C9E3}"/>
                </a:ext>
              </a:extLst>
            </p:cNvPr>
            <p:cNvCxnSpPr>
              <a:cxnSpLocks/>
            </p:cNvCxnSpPr>
            <p:nvPr/>
          </p:nvCxnSpPr>
          <p:spPr>
            <a:xfrm flipV="1">
              <a:off x="637958" y="4365104"/>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08BADD03-CCDF-73C1-DF27-0EEDACBB20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5816" y="4402480"/>
              <a:ext cx="3668291" cy="2477676"/>
            </a:xfrm>
            <a:prstGeom prst="rect">
              <a:avLst/>
            </a:prstGeom>
          </p:spPr>
        </p:pic>
      </p:grpSp>
      <p:grpSp>
        <p:nvGrpSpPr>
          <p:cNvPr id="15" name="グループ化 14">
            <a:extLst>
              <a:ext uri="{FF2B5EF4-FFF2-40B4-BE49-F238E27FC236}">
                <a16:creationId xmlns:a16="http://schemas.microsoft.com/office/drawing/2014/main" id="{7EF04E55-799E-FE48-CEB9-A7B95F6FE6C8}"/>
              </a:ext>
            </a:extLst>
          </p:cNvPr>
          <p:cNvGrpSpPr/>
          <p:nvPr/>
        </p:nvGrpSpPr>
        <p:grpSpPr>
          <a:xfrm>
            <a:off x="4689034" y="1200484"/>
            <a:ext cx="4004443" cy="5612244"/>
            <a:chOff x="4689034" y="1200484"/>
            <a:chExt cx="4004443" cy="5612244"/>
          </a:xfrm>
        </p:grpSpPr>
        <p:sp>
          <p:nvSpPr>
            <p:cNvPr id="11" name="テキスト ボックス 56">
              <a:extLst>
                <a:ext uri="{FF2B5EF4-FFF2-40B4-BE49-F238E27FC236}">
                  <a16:creationId xmlns:a16="http://schemas.microsoft.com/office/drawing/2014/main" id="{DD9C5563-EC01-DC5D-B225-A57F2AB77E7D}"/>
                </a:ext>
              </a:extLst>
            </p:cNvPr>
            <p:cNvSpPr txBox="1"/>
            <p:nvPr/>
          </p:nvSpPr>
          <p:spPr>
            <a:xfrm>
              <a:off x="4689034" y="1200484"/>
              <a:ext cx="4004443"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量子ビットの大規模化に向けた</a:t>
              </a:r>
              <a:endParaRPr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a:p>
              <a:pPr algn="ctr"/>
              <a:r>
                <a:rPr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３次元原子アレーの開発</a:t>
              </a:r>
              <a:endPar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pic>
          <p:nvPicPr>
            <p:cNvPr id="13" name="図 12">
              <a:extLst>
                <a:ext uri="{FF2B5EF4-FFF2-40B4-BE49-F238E27FC236}">
                  <a16:creationId xmlns:a16="http://schemas.microsoft.com/office/drawing/2014/main" id="{9C422EFD-5E68-1A81-F694-0591D3639CB2}"/>
                </a:ext>
              </a:extLst>
            </p:cNvPr>
            <p:cNvPicPr>
              <a:picLocks noChangeAspect="1"/>
            </p:cNvPicPr>
            <p:nvPr/>
          </p:nvPicPr>
          <p:blipFill>
            <a:blip r:embed="rId4"/>
            <a:stretch>
              <a:fillRect/>
            </a:stretch>
          </p:blipFill>
          <p:spPr>
            <a:xfrm>
              <a:off x="4820867" y="1935122"/>
              <a:ext cx="3716736" cy="4877606"/>
            </a:xfrm>
            <a:prstGeom prst="rect">
              <a:avLst/>
            </a:prstGeom>
          </p:spPr>
        </p:pic>
      </p:grpSp>
    </p:spTree>
    <p:extLst>
      <p:ext uri="{BB962C8B-B14F-4D97-AF65-F5344CB8AC3E}">
        <p14:creationId xmlns:p14="http://schemas.microsoft.com/office/powerpoint/2010/main" val="40040832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9378" y="1250014"/>
            <a:ext cx="5393543" cy="4699266"/>
            <a:chOff x="-120899" y="874220"/>
            <a:chExt cx="5393543" cy="4699266"/>
          </a:xfrm>
        </p:grpSpPr>
        <p:sp>
          <p:nvSpPr>
            <p:cNvPr id="26" name="テキスト ボックス 10"/>
            <p:cNvSpPr txBox="1">
              <a:spLocks noChangeArrowheads="1"/>
            </p:cNvSpPr>
            <p:nvPr/>
          </p:nvSpPr>
          <p:spPr bwMode="auto">
            <a:xfrm>
              <a:off x="147902" y="874220"/>
              <a:ext cx="5124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dirty="0"/>
                <a:t>光格子＝レーザー光で作成された人工の結晶</a:t>
              </a:r>
            </a:p>
          </p:txBody>
        </p:sp>
        <p:grpSp>
          <p:nvGrpSpPr>
            <p:cNvPr id="29" name="グループ化 28"/>
            <p:cNvGrpSpPr/>
            <p:nvPr/>
          </p:nvGrpSpPr>
          <p:grpSpPr>
            <a:xfrm>
              <a:off x="-120899" y="1281087"/>
              <a:ext cx="4598227" cy="4292399"/>
              <a:chOff x="-120899" y="1281087"/>
              <a:chExt cx="4598227" cy="4292399"/>
            </a:xfrm>
          </p:grpSpPr>
          <p:pic>
            <p:nvPicPr>
              <p:cNvPr id="32" name="Picture 6" descr="3D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99" y="1281087"/>
                <a:ext cx="4598227" cy="2219334"/>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2424337" y="4644572"/>
                <a:ext cx="571872" cy="92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凝縮系物理の研究（量子シミュレーター）</a:t>
            </a:r>
            <a:endParaRPr lang="ja-JP" altLang="en-US" b="1" dirty="0">
              <a:solidFill>
                <a:schemeClr val="tx1"/>
              </a:solidFill>
              <a:effectLst>
                <a:outerShdw blurRad="38100" dist="38100" dir="2700000" algn="tl">
                  <a:srgbClr val="C0C0C0"/>
                </a:outerShdw>
              </a:effectLst>
            </a:endParaRPr>
          </a:p>
        </p:txBody>
      </p:sp>
      <p:sp>
        <p:nvSpPr>
          <p:cNvPr id="107" name="正方形/長方形 106"/>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41" name="Text Box 38"/>
          <p:cNvSpPr txBox="1">
            <a:spLocks noChangeArrowheads="1"/>
          </p:cNvSpPr>
          <p:nvPr/>
        </p:nvSpPr>
        <p:spPr bwMode="auto">
          <a:xfrm>
            <a:off x="2398516" y="406579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b="1" dirty="0"/>
          </a:p>
        </p:txBody>
      </p:sp>
      <p:grpSp>
        <p:nvGrpSpPr>
          <p:cNvPr id="6" name="グループ化 5">
            <a:extLst>
              <a:ext uri="{FF2B5EF4-FFF2-40B4-BE49-F238E27FC236}">
                <a16:creationId xmlns:a16="http://schemas.microsoft.com/office/drawing/2014/main" id="{4A67A6D0-3262-4B4E-BC80-B9C47F6A4D15}"/>
              </a:ext>
            </a:extLst>
          </p:cNvPr>
          <p:cNvGrpSpPr/>
          <p:nvPr/>
        </p:nvGrpSpPr>
        <p:grpSpPr>
          <a:xfrm>
            <a:off x="-151370" y="4243083"/>
            <a:ext cx="5284501" cy="2522064"/>
            <a:chOff x="3953151" y="4065790"/>
            <a:chExt cx="5284501" cy="2522064"/>
          </a:xfrm>
        </p:grpSpPr>
        <p:sp>
          <p:nvSpPr>
            <p:cNvPr id="38" name="Text Box 39"/>
            <p:cNvSpPr txBox="1">
              <a:spLocks noChangeArrowheads="1"/>
            </p:cNvSpPr>
            <p:nvPr/>
          </p:nvSpPr>
          <p:spPr bwMode="auto">
            <a:xfrm>
              <a:off x="4321646" y="4065790"/>
              <a:ext cx="4806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a:t>
              </a:r>
              <a:r>
                <a:rPr lang="en-US" altLang="ja-JP" b="1" dirty="0"/>
                <a:t>SU(N)</a:t>
              </a:r>
              <a:r>
                <a:rPr lang="ja-JP" altLang="en-US" b="1" dirty="0"/>
                <a:t>量子磁性</a:t>
              </a:r>
              <a:r>
                <a:rPr lang="en-US" altLang="ja-JP" b="1" dirty="0"/>
                <a:t>/</a:t>
              </a:r>
              <a:r>
                <a:rPr lang="ja-JP" altLang="en-US" b="1" dirty="0"/>
                <a:t>負温度量子磁性”</a:t>
              </a:r>
            </a:p>
          </p:txBody>
        </p:sp>
        <p:pic>
          <p:nvPicPr>
            <p:cNvPr id="30" name="図 29">
              <a:extLst>
                <a:ext uri="{FF2B5EF4-FFF2-40B4-BE49-F238E27FC236}">
                  <a16:creationId xmlns:a16="http://schemas.microsoft.com/office/drawing/2014/main" id="{2FEFEFE7-AA76-4CCD-BFDD-DF50CE9AA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3299"/>
            <a:stretch/>
          </p:blipFill>
          <p:spPr>
            <a:xfrm>
              <a:off x="3953151" y="4698975"/>
              <a:ext cx="5284501" cy="1888879"/>
            </a:xfrm>
            <a:prstGeom prst="rect">
              <a:avLst/>
            </a:prstGeom>
          </p:spPr>
        </p:pic>
      </p:grpSp>
      <p:grpSp>
        <p:nvGrpSpPr>
          <p:cNvPr id="3" name="グループ化 2">
            <a:extLst>
              <a:ext uri="{FF2B5EF4-FFF2-40B4-BE49-F238E27FC236}">
                <a16:creationId xmlns:a16="http://schemas.microsoft.com/office/drawing/2014/main" id="{9C687E69-BC73-1107-FCB7-7820F295D8C2}"/>
              </a:ext>
            </a:extLst>
          </p:cNvPr>
          <p:cNvGrpSpPr/>
          <p:nvPr/>
        </p:nvGrpSpPr>
        <p:grpSpPr>
          <a:xfrm>
            <a:off x="5249998" y="1268760"/>
            <a:ext cx="3446482" cy="4460174"/>
            <a:chOff x="178995" y="1630550"/>
            <a:chExt cx="3446482" cy="4460174"/>
          </a:xfrm>
        </p:grpSpPr>
        <p:sp>
          <p:nvSpPr>
            <p:cNvPr id="5" name="テキスト ボックス 4">
              <a:extLst>
                <a:ext uri="{FF2B5EF4-FFF2-40B4-BE49-F238E27FC236}">
                  <a16:creationId xmlns:a16="http://schemas.microsoft.com/office/drawing/2014/main" id="{3B2B4B62-B2C9-83F7-0866-2CFD21584B07}"/>
                </a:ext>
              </a:extLst>
            </p:cNvPr>
            <p:cNvSpPr txBox="1"/>
            <p:nvPr/>
          </p:nvSpPr>
          <p:spPr>
            <a:xfrm rot="16200000">
              <a:off x="3097929" y="5563175"/>
              <a:ext cx="747320" cy="307777"/>
            </a:xfrm>
            <a:prstGeom prst="rect">
              <a:avLst/>
            </a:prstGeom>
            <a:noFill/>
          </p:spPr>
          <p:txBody>
            <a:bodyPr wrap="none" rtlCol="0">
              <a:spAutoFit/>
            </a:bodyPr>
            <a:lstStyle/>
            <a:p>
              <a:r>
                <a:rPr lang="en-US" altLang="ja-JP" sz="1400" b="1" dirty="0">
                  <a:solidFill>
                    <a:srgbClr val="FFFFFF"/>
                  </a:solidFill>
                </a:rPr>
                <a:t>556 nm</a:t>
              </a:r>
              <a:endParaRPr lang="ja-JP" altLang="en-US" sz="1400" b="1" dirty="0">
                <a:solidFill>
                  <a:srgbClr val="FFFFFF"/>
                </a:solidFill>
              </a:endParaRPr>
            </a:p>
          </p:txBody>
        </p:sp>
        <p:sp>
          <p:nvSpPr>
            <p:cNvPr id="8" name="テキスト ボックス 10">
              <a:extLst>
                <a:ext uri="{FF2B5EF4-FFF2-40B4-BE49-F238E27FC236}">
                  <a16:creationId xmlns:a16="http://schemas.microsoft.com/office/drawing/2014/main" id="{05ABA50E-8BA9-719C-B413-C852F98AB70C}"/>
                </a:ext>
              </a:extLst>
            </p:cNvPr>
            <p:cNvSpPr txBox="1">
              <a:spLocks noChangeArrowheads="1"/>
            </p:cNvSpPr>
            <p:nvPr/>
          </p:nvSpPr>
          <p:spPr bwMode="auto">
            <a:xfrm>
              <a:off x="2582114" y="2227206"/>
              <a:ext cx="977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a:t>
              </a:r>
              <a:endParaRPr lang="en-US" altLang="ja-JP" sz="2000" dirty="0"/>
            </a:p>
          </p:txBody>
        </p:sp>
        <p:sp>
          <p:nvSpPr>
            <p:cNvPr id="9" name="テキスト ボックス 8">
              <a:extLst>
                <a:ext uri="{FF2B5EF4-FFF2-40B4-BE49-F238E27FC236}">
                  <a16:creationId xmlns:a16="http://schemas.microsoft.com/office/drawing/2014/main" id="{22E0E22D-C704-F127-C6AC-DE0DD1907AC3}"/>
                </a:ext>
              </a:extLst>
            </p:cNvPr>
            <p:cNvSpPr txBox="1"/>
            <p:nvPr/>
          </p:nvSpPr>
          <p:spPr>
            <a:xfrm>
              <a:off x="178995" y="1630550"/>
              <a:ext cx="3071675" cy="523220"/>
            </a:xfrm>
            <a:prstGeom prst="rect">
              <a:avLst/>
            </a:prstGeom>
            <a:noFill/>
          </p:spPr>
          <p:txBody>
            <a:bodyPr wrap="none" rtlCol="0">
              <a:spAutoFit/>
            </a:bodyPr>
            <a:lstStyle/>
            <a:p>
              <a:r>
                <a:rPr kumimoji="1" lang="ja-JP" altLang="en-US" sz="2800" b="1" dirty="0"/>
                <a:t>“量子気体顕微鏡”</a:t>
              </a:r>
            </a:p>
          </p:txBody>
        </p:sp>
        <p:grpSp>
          <p:nvGrpSpPr>
            <p:cNvPr id="10" name="グループ化 9">
              <a:extLst>
                <a:ext uri="{FF2B5EF4-FFF2-40B4-BE49-F238E27FC236}">
                  <a16:creationId xmlns:a16="http://schemas.microsoft.com/office/drawing/2014/main" id="{97161A92-D825-67E5-845F-4ACA83771C6A}"/>
                </a:ext>
              </a:extLst>
            </p:cNvPr>
            <p:cNvGrpSpPr/>
            <p:nvPr/>
          </p:nvGrpSpPr>
          <p:grpSpPr>
            <a:xfrm>
              <a:off x="467544" y="2202166"/>
              <a:ext cx="2237196" cy="1155833"/>
              <a:chOff x="3876064" y="5781151"/>
              <a:chExt cx="4286923" cy="2214811"/>
            </a:xfrm>
          </p:grpSpPr>
          <p:grpSp>
            <p:nvGrpSpPr>
              <p:cNvPr id="11" name="グループ化 10">
                <a:extLst>
                  <a:ext uri="{FF2B5EF4-FFF2-40B4-BE49-F238E27FC236}">
                    <a16:creationId xmlns:a16="http://schemas.microsoft.com/office/drawing/2014/main" id="{2115A373-EBA7-4CAE-3252-78B1D33605C1}"/>
                  </a:ext>
                </a:extLst>
              </p:cNvPr>
              <p:cNvGrpSpPr/>
              <p:nvPr/>
            </p:nvGrpSpPr>
            <p:grpSpPr>
              <a:xfrm>
                <a:off x="3876064" y="5781151"/>
                <a:ext cx="4286923" cy="2214811"/>
                <a:chOff x="3876064" y="5781151"/>
                <a:chExt cx="4286923" cy="2214811"/>
              </a:xfrm>
            </p:grpSpPr>
            <p:pic>
              <p:nvPicPr>
                <p:cNvPr id="22" name="図 479" descr="OpticalLattice2.png">
                  <a:extLst>
                    <a:ext uri="{FF2B5EF4-FFF2-40B4-BE49-F238E27FC236}">
                      <a16:creationId xmlns:a16="http://schemas.microsoft.com/office/drawing/2014/main" id="{033C6653-FB4A-7B4F-827A-2AE669A7CE40}"/>
                    </a:ext>
                  </a:extLst>
                </p:cNvPr>
                <p:cNvPicPr>
                  <a:picLocks noChangeAspect="1"/>
                </p:cNvPicPr>
                <p:nvPr/>
              </p:nvPicPr>
              <p:blipFill>
                <a:blip r:embed="rId5"/>
                <a:srcRect/>
                <a:stretch>
                  <a:fillRect/>
                </a:stretch>
              </p:blipFill>
              <p:spPr bwMode="auto">
                <a:xfrm>
                  <a:off x="3876064" y="5781151"/>
                  <a:ext cx="4286923" cy="2214811"/>
                </a:xfrm>
                <a:prstGeom prst="rect">
                  <a:avLst/>
                </a:prstGeom>
                <a:noFill/>
                <a:ln w="9525">
                  <a:noFill/>
                  <a:miter lim="800000"/>
                  <a:headEnd/>
                  <a:tailEnd/>
                </a:ln>
              </p:spPr>
            </p:pic>
            <p:grpSp>
              <p:nvGrpSpPr>
                <p:cNvPr id="31" name="グループ化 30">
                  <a:extLst>
                    <a:ext uri="{FF2B5EF4-FFF2-40B4-BE49-F238E27FC236}">
                      <a16:creationId xmlns:a16="http://schemas.microsoft.com/office/drawing/2014/main" id="{94EA3AF9-AB84-64B8-D506-90ACE76F6E7C}"/>
                    </a:ext>
                  </a:extLst>
                </p:cNvPr>
                <p:cNvGrpSpPr/>
                <p:nvPr/>
              </p:nvGrpSpPr>
              <p:grpSpPr>
                <a:xfrm>
                  <a:off x="5017332" y="5802683"/>
                  <a:ext cx="2297174" cy="1490636"/>
                  <a:chOff x="4039593" y="4530652"/>
                  <a:chExt cx="2297174" cy="1490636"/>
                </a:xfrm>
              </p:grpSpPr>
              <p:sp>
                <p:nvSpPr>
                  <p:cNvPr id="33" name="円/楕円 123">
                    <a:extLst>
                      <a:ext uri="{FF2B5EF4-FFF2-40B4-BE49-F238E27FC236}">
                        <a16:creationId xmlns:a16="http://schemas.microsoft.com/office/drawing/2014/main" id="{EEECFD1E-1E69-5E67-8AFD-FF4C33C598C4}"/>
                      </a:ext>
                    </a:extLst>
                  </p:cNvPr>
                  <p:cNvSpPr/>
                  <p:nvPr/>
                </p:nvSpPr>
                <p:spPr bwMode="auto">
                  <a:xfrm>
                    <a:off x="4304928" y="582679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5" name="円/楕円 124">
                    <a:extLst>
                      <a:ext uri="{FF2B5EF4-FFF2-40B4-BE49-F238E27FC236}">
                        <a16:creationId xmlns:a16="http://schemas.microsoft.com/office/drawing/2014/main" id="{C13D513C-0B79-AE3E-EBB0-526182B74C3D}"/>
                      </a:ext>
                    </a:extLst>
                  </p:cNvPr>
                  <p:cNvSpPr/>
                  <p:nvPr/>
                </p:nvSpPr>
                <p:spPr bwMode="auto">
                  <a:xfrm>
                    <a:off x="4304928" y="4890692"/>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7" name="円/楕円 125">
                    <a:extLst>
                      <a:ext uri="{FF2B5EF4-FFF2-40B4-BE49-F238E27FC236}">
                        <a16:creationId xmlns:a16="http://schemas.microsoft.com/office/drawing/2014/main" id="{FA61190B-FF4B-AE6D-18A7-979095ABC5CD}"/>
                      </a:ext>
                    </a:extLst>
                  </p:cNvPr>
                  <p:cNvSpPr/>
                  <p:nvPr/>
                </p:nvSpPr>
                <p:spPr bwMode="auto">
                  <a:xfrm>
                    <a:off x="5708730" y="4987938"/>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9" name="円/楕円 126">
                    <a:extLst>
                      <a:ext uri="{FF2B5EF4-FFF2-40B4-BE49-F238E27FC236}">
                        <a16:creationId xmlns:a16="http://schemas.microsoft.com/office/drawing/2014/main" id="{BCD6E756-DC3B-C41C-BF71-11C90529E6D5}"/>
                      </a:ext>
                    </a:extLst>
                  </p:cNvPr>
                  <p:cNvSpPr/>
                  <p:nvPr/>
                </p:nvSpPr>
                <p:spPr bwMode="auto">
                  <a:xfrm>
                    <a:off x="6143440" y="5364587"/>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0" name="円/楕円 127">
                    <a:extLst>
                      <a:ext uri="{FF2B5EF4-FFF2-40B4-BE49-F238E27FC236}">
                        <a16:creationId xmlns:a16="http://schemas.microsoft.com/office/drawing/2014/main" id="{0F931D25-B045-FBB6-1C2A-00E44CA25487}"/>
                      </a:ext>
                    </a:extLst>
                  </p:cNvPr>
                  <p:cNvSpPr/>
                  <p:nvPr/>
                </p:nvSpPr>
                <p:spPr bwMode="auto">
                  <a:xfrm>
                    <a:off x="5879834" y="474667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2" name="円/楕円 128">
                    <a:extLst>
                      <a:ext uri="{FF2B5EF4-FFF2-40B4-BE49-F238E27FC236}">
                        <a16:creationId xmlns:a16="http://schemas.microsoft.com/office/drawing/2014/main" id="{A6C78088-2D27-E8A3-E02E-CA7E6BBD3DE9}"/>
                      </a:ext>
                    </a:extLst>
                  </p:cNvPr>
                  <p:cNvSpPr/>
                  <p:nvPr/>
                </p:nvSpPr>
                <p:spPr bwMode="auto">
                  <a:xfrm>
                    <a:off x="4592960" y="546675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3" name="円/楕円 129">
                    <a:extLst>
                      <a:ext uri="{FF2B5EF4-FFF2-40B4-BE49-F238E27FC236}">
                        <a16:creationId xmlns:a16="http://schemas.microsoft.com/office/drawing/2014/main" id="{8654E345-9427-8F7A-B481-6A404DA5059A}"/>
                      </a:ext>
                    </a:extLst>
                  </p:cNvPr>
                  <p:cNvSpPr/>
                  <p:nvPr/>
                </p:nvSpPr>
                <p:spPr bwMode="auto">
                  <a:xfrm>
                    <a:off x="4039593" y="4530652"/>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4" name="円/楕円 130">
                    <a:extLst>
                      <a:ext uri="{FF2B5EF4-FFF2-40B4-BE49-F238E27FC236}">
                        <a16:creationId xmlns:a16="http://schemas.microsoft.com/office/drawing/2014/main" id="{97885765-BD47-FCC0-6397-DF28D305ABE3}"/>
                      </a:ext>
                    </a:extLst>
                  </p:cNvPr>
                  <p:cNvSpPr/>
                  <p:nvPr/>
                </p:nvSpPr>
                <p:spPr bwMode="auto">
                  <a:xfrm>
                    <a:off x="4835762" y="5182430"/>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grpSp>
          </p:grpSp>
          <p:grpSp>
            <p:nvGrpSpPr>
              <p:cNvPr id="12" name="グループ化 11">
                <a:extLst>
                  <a:ext uri="{FF2B5EF4-FFF2-40B4-BE49-F238E27FC236}">
                    <a16:creationId xmlns:a16="http://schemas.microsoft.com/office/drawing/2014/main" id="{C3CAC48D-93F1-3B14-74E7-996858D4D429}"/>
                  </a:ext>
                </a:extLst>
              </p:cNvPr>
              <p:cNvGrpSpPr/>
              <p:nvPr/>
            </p:nvGrpSpPr>
            <p:grpSpPr>
              <a:xfrm>
                <a:off x="4418571" y="5883346"/>
                <a:ext cx="3073453" cy="1121941"/>
                <a:chOff x="3440832" y="4611315"/>
                <a:chExt cx="3073453" cy="1121941"/>
              </a:xfrm>
            </p:grpSpPr>
            <p:sp>
              <p:nvSpPr>
                <p:cNvPr id="13" name="円/楕円 112">
                  <a:extLst>
                    <a:ext uri="{FF2B5EF4-FFF2-40B4-BE49-F238E27FC236}">
                      <a16:creationId xmlns:a16="http://schemas.microsoft.com/office/drawing/2014/main" id="{0102CABC-7174-4CB6-8BBF-454F2B679179}"/>
                    </a:ext>
                  </a:extLst>
                </p:cNvPr>
                <p:cNvSpPr/>
                <p:nvPr/>
              </p:nvSpPr>
              <p:spPr bwMode="auto">
                <a:xfrm>
                  <a:off x="5312846" y="5538764"/>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4" name="円/楕円 113">
                  <a:extLst>
                    <a:ext uri="{FF2B5EF4-FFF2-40B4-BE49-F238E27FC236}">
                      <a16:creationId xmlns:a16="http://schemas.microsoft.com/office/drawing/2014/main" id="{35924ABE-D79D-27AF-3928-D1C6FA8B200A}"/>
                    </a:ext>
                  </a:extLst>
                </p:cNvPr>
                <p:cNvSpPr/>
                <p:nvPr/>
              </p:nvSpPr>
              <p:spPr bwMode="auto">
                <a:xfrm>
                  <a:off x="4111407" y="510671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5" name="円/楕円 114">
                  <a:extLst>
                    <a:ext uri="{FF2B5EF4-FFF2-40B4-BE49-F238E27FC236}">
                      <a16:creationId xmlns:a16="http://schemas.microsoft.com/office/drawing/2014/main" id="{88F4DBA7-961D-0AC3-6E80-8BD9A2584ACE}"/>
                    </a:ext>
                  </a:extLst>
                </p:cNvPr>
                <p:cNvSpPr/>
                <p:nvPr/>
              </p:nvSpPr>
              <p:spPr bwMode="auto">
                <a:xfrm>
                  <a:off x="4975503" y="4941168"/>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6" name="円/楕円 115">
                  <a:extLst>
                    <a:ext uri="{FF2B5EF4-FFF2-40B4-BE49-F238E27FC236}">
                      <a16:creationId xmlns:a16="http://schemas.microsoft.com/office/drawing/2014/main" id="{1CA0391C-FC6D-FA13-4322-7FD3CC93556D}"/>
                    </a:ext>
                  </a:extLst>
                </p:cNvPr>
                <p:cNvSpPr/>
                <p:nvPr/>
              </p:nvSpPr>
              <p:spPr bwMode="auto">
                <a:xfrm>
                  <a:off x="4505333" y="461131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7" name="円/楕円 116">
                  <a:extLst>
                    <a:ext uri="{FF2B5EF4-FFF2-40B4-BE49-F238E27FC236}">
                      <a16:creationId xmlns:a16="http://schemas.microsoft.com/office/drawing/2014/main" id="{052BCE65-F776-B8A5-AED8-27BFD42432A6}"/>
                    </a:ext>
                  </a:extLst>
                </p:cNvPr>
                <p:cNvSpPr/>
                <p:nvPr/>
              </p:nvSpPr>
              <p:spPr bwMode="auto">
                <a:xfrm>
                  <a:off x="5191721" y="465313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8" name="円/楕円 117">
                  <a:extLst>
                    <a:ext uri="{FF2B5EF4-FFF2-40B4-BE49-F238E27FC236}">
                      <a16:creationId xmlns:a16="http://schemas.microsoft.com/office/drawing/2014/main" id="{8FAF3532-4E97-AFF0-25DA-9A511176D6F9}"/>
                    </a:ext>
                  </a:extLst>
                </p:cNvPr>
                <p:cNvSpPr/>
                <p:nvPr/>
              </p:nvSpPr>
              <p:spPr bwMode="auto">
                <a:xfrm>
                  <a:off x="3440832" y="501317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9" name="円/楕円 118">
                  <a:extLst>
                    <a:ext uri="{FF2B5EF4-FFF2-40B4-BE49-F238E27FC236}">
                      <a16:creationId xmlns:a16="http://schemas.microsoft.com/office/drawing/2014/main" id="{F7D5306B-EF53-83A9-7B8F-B4CB2D043E42}"/>
                    </a:ext>
                  </a:extLst>
                </p:cNvPr>
                <p:cNvSpPr/>
                <p:nvPr/>
              </p:nvSpPr>
              <p:spPr bwMode="auto">
                <a:xfrm>
                  <a:off x="6320958" y="5085184"/>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20" name="円/楕円 119">
                  <a:extLst>
                    <a:ext uri="{FF2B5EF4-FFF2-40B4-BE49-F238E27FC236}">
                      <a16:creationId xmlns:a16="http://schemas.microsoft.com/office/drawing/2014/main" id="{D0D84366-5192-1EA9-8656-6F5B471D8F2D}"/>
                    </a:ext>
                  </a:extLst>
                </p:cNvPr>
                <p:cNvSpPr/>
                <p:nvPr/>
              </p:nvSpPr>
              <p:spPr bwMode="auto">
                <a:xfrm>
                  <a:off x="3728864" y="476371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21" name="円/楕円 120">
                  <a:extLst>
                    <a:ext uri="{FF2B5EF4-FFF2-40B4-BE49-F238E27FC236}">
                      <a16:creationId xmlns:a16="http://schemas.microsoft.com/office/drawing/2014/main" id="{AEA284AA-24AE-1C4A-E179-4E6B56CCDB76}"/>
                    </a:ext>
                  </a:extLst>
                </p:cNvPr>
                <p:cNvSpPr/>
                <p:nvPr/>
              </p:nvSpPr>
              <p:spPr bwMode="auto">
                <a:xfrm>
                  <a:off x="5483955" y="529222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grpSp>
        </p:grpSp>
      </p:grpSp>
      <p:pic>
        <p:nvPicPr>
          <p:cNvPr id="7" name="図 6">
            <a:extLst>
              <a:ext uri="{FF2B5EF4-FFF2-40B4-BE49-F238E27FC236}">
                <a16:creationId xmlns:a16="http://schemas.microsoft.com/office/drawing/2014/main" id="{B91725F7-9B3F-7F4D-0706-0F711001D744}"/>
              </a:ext>
            </a:extLst>
          </p:cNvPr>
          <p:cNvPicPr>
            <a:picLocks noChangeAspect="1"/>
          </p:cNvPicPr>
          <p:nvPr/>
        </p:nvPicPr>
        <p:blipFill>
          <a:blip r:embed="rId6"/>
          <a:srcRect r="21365" b="2284"/>
          <a:stretch>
            <a:fillRect/>
          </a:stretch>
        </p:blipFill>
        <p:spPr>
          <a:xfrm>
            <a:off x="5057152" y="2996952"/>
            <a:ext cx="3907336" cy="3808366"/>
          </a:xfrm>
          <a:prstGeom prst="rect">
            <a:avLst/>
          </a:prstGeom>
        </p:spPr>
      </p:pic>
    </p:spTree>
    <p:extLst>
      <p:ext uri="{BB962C8B-B14F-4D97-AF65-F5344CB8AC3E}">
        <p14:creationId xmlns:p14="http://schemas.microsoft.com/office/powerpoint/2010/main" val="4048243538"/>
      </p:ext>
    </p:extLst>
  </p:cSld>
  <p:clrMapOvr>
    <a:masterClrMapping/>
  </p:clrMapOvr>
  <p:timing>
    <p:tnLst>
      <p:par>
        <p:cTn id="1" dur="indefinite" restart="never" nodeType="tmRoot">
          <p:childTnLst>
            <p:par>
              <p:cTn id="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基礎物理の研究</a:t>
            </a:r>
            <a:endParaRPr lang="ja-JP" altLang="en-US" b="1" dirty="0">
              <a:solidFill>
                <a:schemeClr val="tx1"/>
              </a:solidFill>
              <a:effectLst>
                <a:outerShdw blurRad="38100" dist="38100" dir="2700000" algn="tl">
                  <a:srgbClr val="C0C0C0"/>
                </a:outerShdw>
              </a:effectLst>
            </a:endParaRPr>
          </a:p>
        </p:txBody>
      </p:sp>
      <p:sp>
        <p:nvSpPr>
          <p:cNvPr id="107" name="正方形/長方形 106"/>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62" name="テキスト ボックス 61">
            <a:extLst>
              <a:ext uri="{FF2B5EF4-FFF2-40B4-BE49-F238E27FC236}">
                <a16:creationId xmlns:a16="http://schemas.microsoft.com/office/drawing/2014/main" id="{9ECD1E57-AC86-4F56-A544-9FA220990C6C}"/>
              </a:ext>
            </a:extLst>
          </p:cNvPr>
          <p:cNvSpPr txBox="1"/>
          <p:nvPr/>
        </p:nvSpPr>
        <p:spPr>
          <a:xfrm>
            <a:off x="611561" y="1290142"/>
            <a:ext cx="8064896" cy="523220"/>
          </a:xfrm>
          <a:prstGeom prst="rect">
            <a:avLst/>
          </a:prstGeom>
          <a:noFill/>
        </p:spPr>
        <p:txBody>
          <a:bodyPr wrap="square" rtlCol="0">
            <a:spAutoFit/>
          </a:bodyPr>
          <a:lstStyle/>
          <a:p>
            <a:pPr algn="ctr"/>
            <a:r>
              <a:rPr lang="ja-JP" altLang="en-US" sz="2800" b="1" dirty="0"/>
              <a:t>“同位体シフトの精密測定による第５の力の探索”</a:t>
            </a:r>
          </a:p>
        </p:txBody>
      </p:sp>
      <p:grpSp>
        <p:nvGrpSpPr>
          <p:cNvPr id="54" name="グループ化 53">
            <a:extLst>
              <a:ext uri="{FF2B5EF4-FFF2-40B4-BE49-F238E27FC236}">
                <a16:creationId xmlns:a16="http://schemas.microsoft.com/office/drawing/2014/main" id="{6F2C953F-0A6D-C427-3DEC-75F623D3FAB9}"/>
              </a:ext>
            </a:extLst>
          </p:cNvPr>
          <p:cNvGrpSpPr/>
          <p:nvPr/>
        </p:nvGrpSpPr>
        <p:grpSpPr>
          <a:xfrm>
            <a:off x="179512" y="1708339"/>
            <a:ext cx="7256224" cy="3840290"/>
            <a:chOff x="179512" y="1708339"/>
            <a:chExt cx="7256224" cy="3840290"/>
          </a:xfrm>
        </p:grpSpPr>
        <p:grpSp>
          <p:nvGrpSpPr>
            <p:cNvPr id="10" name="グループ化 9">
              <a:extLst>
                <a:ext uri="{FF2B5EF4-FFF2-40B4-BE49-F238E27FC236}">
                  <a16:creationId xmlns:a16="http://schemas.microsoft.com/office/drawing/2014/main" id="{23987F02-FC03-4B0D-BCE6-68039A665459}"/>
                </a:ext>
              </a:extLst>
            </p:cNvPr>
            <p:cNvGrpSpPr/>
            <p:nvPr/>
          </p:nvGrpSpPr>
          <p:grpSpPr>
            <a:xfrm>
              <a:off x="179512" y="1708339"/>
              <a:ext cx="7256224" cy="3840290"/>
              <a:chOff x="273500" y="1708339"/>
              <a:chExt cx="7256224" cy="3840290"/>
            </a:xfrm>
          </p:grpSpPr>
          <p:pic>
            <p:nvPicPr>
              <p:cNvPr id="13" name="図 12">
                <a:extLst>
                  <a:ext uri="{FF2B5EF4-FFF2-40B4-BE49-F238E27FC236}">
                    <a16:creationId xmlns:a16="http://schemas.microsoft.com/office/drawing/2014/main" id="{4E4EA35C-67C8-46CD-99C9-BE592B34778B}"/>
                  </a:ext>
                </a:extLst>
              </p:cNvPr>
              <p:cNvPicPr>
                <a:picLocks noChangeAspect="1"/>
              </p:cNvPicPr>
              <p:nvPr/>
            </p:nvPicPr>
            <p:blipFill rotWithShape="1">
              <a:blip r:embed="rId3"/>
              <a:srcRect t="7732" b="45207"/>
              <a:stretch/>
            </p:blipFill>
            <p:spPr>
              <a:xfrm>
                <a:off x="1176811" y="1708339"/>
                <a:ext cx="3755215" cy="876427"/>
              </a:xfrm>
              <a:prstGeom prst="rect">
                <a:avLst/>
              </a:prstGeom>
            </p:spPr>
          </p:pic>
          <p:pic>
            <p:nvPicPr>
              <p:cNvPr id="14" name="図 13">
                <a:extLst>
                  <a:ext uri="{FF2B5EF4-FFF2-40B4-BE49-F238E27FC236}">
                    <a16:creationId xmlns:a16="http://schemas.microsoft.com/office/drawing/2014/main" id="{C8D92261-5B53-40F4-B6A1-811C1B53FB60}"/>
                  </a:ext>
                </a:extLst>
              </p:cNvPr>
              <p:cNvPicPr>
                <a:picLocks noChangeAspect="1"/>
              </p:cNvPicPr>
              <p:nvPr/>
            </p:nvPicPr>
            <p:blipFill rotWithShape="1">
              <a:blip r:embed="rId3"/>
              <a:srcRect l="15751" t="54781" b="-1841"/>
              <a:stretch/>
            </p:blipFill>
            <p:spPr>
              <a:xfrm>
                <a:off x="4427984" y="1751807"/>
                <a:ext cx="3101740" cy="859253"/>
              </a:xfrm>
              <a:prstGeom prst="rect">
                <a:avLst/>
              </a:prstGeom>
            </p:spPr>
          </p:pic>
          <p:grpSp>
            <p:nvGrpSpPr>
              <p:cNvPr id="8" name="グループ化 7">
                <a:extLst>
                  <a:ext uri="{FF2B5EF4-FFF2-40B4-BE49-F238E27FC236}">
                    <a16:creationId xmlns:a16="http://schemas.microsoft.com/office/drawing/2014/main" id="{19A09BEC-EE3C-438F-BD99-4580F48680F2}"/>
                  </a:ext>
                </a:extLst>
              </p:cNvPr>
              <p:cNvGrpSpPr/>
              <p:nvPr/>
            </p:nvGrpSpPr>
            <p:grpSpPr>
              <a:xfrm>
                <a:off x="273500" y="2745044"/>
                <a:ext cx="5518685" cy="2803585"/>
                <a:chOff x="1435649" y="2745045"/>
                <a:chExt cx="5518685" cy="2803585"/>
              </a:xfrm>
            </p:grpSpPr>
            <p:pic>
              <p:nvPicPr>
                <p:cNvPr id="2" name="図 1">
                  <a:extLst>
                    <a:ext uri="{FF2B5EF4-FFF2-40B4-BE49-F238E27FC236}">
                      <a16:creationId xmlns:a16="http://schemas.microsoft.com/office/drawing/2014/main" id="{6C672A87-44E7-4A22-B8EA-90DF808F1569}"/>
                    </a:ext>
                  </a:extLst>
                </p:cNvPr>
                <p:cNvPicPr>
                  <a:picLocks noChangeAspect="1"/>
                </p:cNvPicPr>
                <p:nvPr/>
              </p:nvPicPr>
              <p:blipFill>
                <a:blip r:embed="rId4"/>
                <a:stretch>
                  <a:fillRect/>
                </a:stretch>
              </p:blipFill>
              <p:spPr>
                <a:xfrm>
                  <a:off x="1435649" y="2745045"/>
                  <a:ext cx="4544932" cy="2138793"/>
                </a:xfrm>
                <a:prstGeom prst="rect">
                  <a:avLst/>
                </a:prstGeom>
              </p:spPr>
            </p:pic>
            <p:sp>
              <p:nvSpPr>
                <p:cNvPr id="5" name="正方形/長方形 4">
                  <a:extLst>
                    <a:ext uri="{FF2B5EF4-FFF2-40B4-BE49-F238E27FC236}">
                      <a16:creationId xmlns:a16="http://schemas.microsoft.com/office/drawing/2014/main" id="{DC5F1CE0-A323-4BC8-923D-5A9389887D21}"/>
                    </a:ext>
                  </a:extLst>
                </p:cNvPr>
                <p:cNvSpPr/>
                <p:nvPr/>
              </p:nvSpPr>
              <p:spPr>
                <a:xfrm>
                  <a:off x="4290038" y="3748430"/>
                  <a:ext cx="2664296"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a:extLst>
                <a:ext uri="{FF2B5EF4-FFF2-40B4-BE49-F238E27FC236}">
                  <a16:creationId xmlns:a16="http://schemas.microsoft.com/office/drawing/2014/main" id="{D71E9A9A-4F08-47BD-AF33-CBA2F32825FF}"/>
                </a:ext>
              </a:extLst>
            </p:cNvPr>
            <p:cNvGrpSpPr/>
            <p:nvPr/>
          </p:nvGrpSpPr>
          <p:grpSpPr>
            <a:xfrm>
              <a:off x="3006712" y="3762824"/>
              <a:ext cx="1816565" cy="1474971"/>
              <a:chOff x="5544019" y="3258717"/>
              <a:chExt cx="1816565" cy="1474971"/>
            </a:xfrm>
            <a:solidFill>
              <a:schemeClr val="bg1"/>
            </a:solidFill>
          </p:grpSpPr>
          <p:cxnSp>
            <p:nvCxnSpPr>
              <p:cNvPr id="16" name="直線コネクタ 15">
                <a:extLst>
                  <a:ext uri="{FF2B5EF4-FFF2-40B4-BE49-F238E27FC236}">
                    <a16:creationId xmlns:a16="http://schemas.microsoft.com/office/drawing/2014/main" id="{D9860A53-3B33-4236-938B-7273D941D6D0}"/>
                  </a:ext>
                </a:extLst>
              </p:cNvPr>
              <p:cNvCxnSpPr>
                <a:cxnSpLocks/>
              </p:cNvCxnSpPr>
              <p:nvPr/>
            </p:nvCxnSpPr>
            <p:spPr>
              <a:xfrm flipV="1">
                <a:off x="6180528" y="4685756"/>
                <a:ext cx="994440" cy="1"/>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582E05D-5F10-407A-899B-66686145856A}"/>
                  </a:ext>
                </a:extLst>
              </p:cNvPr>
              <p:cNvSpPr txBox="1"/>
              <p:nvPr/>
            </p:nvSpPr>
            <p:spPr>
              <a:xfrm>
                <a:off x="5559496" y="4243554"/>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1</a:t>
                </a:r>
                <a:r>
                  <a:rPr lang="en-US" altLang="ja-JP" sz="2585" dirty="0">
                    <a:solidFill>
                      <a:prstClr val="black"/>
                    </a:solidFill>
                    <a:latin typeface="Times New Roman" pitchFamily="18" charset="0"/>
                    <a:cs typeface="Times New Roman" panose="02020603050405020304" pitchFamily="18" charset="0"/>
                  </a:rPr>
                  <a:t>S</a:t>
                </a:r>
                <a:r>
                  <a:rPr lang="en-US" altLang="ja-JP" sz="2585" baseline="-25000" dirty="0">
                    <a:solidFill>
                      <a:prstClr val="black"/>
                    </a:solidFill>
                    <a:latin typeface="Times New Roman" pitchFamily="18" charset="0"/>
                    <a:cs typeface="Times New Roman" panose="02020603050405020304" pitchFamily="18" charset="0"/>
                  </a:rPr>
                  <a:t>0</a:t>
                </a:r>
                <a:endParaRPr lang="ja-JP" altLang="en-US" sz="2585" baseline="-25000" dirty="0">
                  <a:solidFill>
                    <a:prstClr val="black"/>
                  </a:solidFill>
                  <a:latin typeface="Times New Roman"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DB87F46A-834D-4E14-8B24-925B41726821}"/>
                  </a:ext>
                </a:extLst>
              </p:cNvPr>
              <p:cNvSpPr txBox="1"/>
              <p:nvPr/>
            </p:nvSpPr>
            <p:spPr>
              <a:xfrm>
                <a:off x="5544019" y="3488523"/>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3</a:t>
                </a:r>
                <a:r>
                  <a:rPr lang="en-US" altLang="ja-JP" sz="2585" dirty="0">
                    <a:solidFill>
                      <a:prstClr val="black"/>
                    </a:solidFill>
                    <a:latin typeface="Times New Roman" pitchFamily="18" charset="0"/>
                    <a:cs typeface="Times New Roman" panose="02020603050405020304" pitchFamily="18" charset="0"/>
                  </a:rPr>
                  <a:t>P</a:t>
                </a:r>
                <a:r>
                  <a:rPr lang="en-US" altLang="ja-JP" sz="2585" baseline="-25000" dirty="0">
                    <a:solidFill>
                      <a:prstClr val="black"/>
                    </a:solidFill>
                    <a:latin typeface="Times New Roman" pitchFamily="18" charset="0"/>
                    <a:cs typeface="Times New Roman" panose="02020603050405020304" pitchFamily="18" charset="0"/>
                  </a:rPr>
                  <a:t>0</a:t>
                </a:r>
                <a:endParaRPr lang="ja-JP" altLang="en-US" sz="2585" baseline="-25000" dirty="0">
                  <a:solidFill>
                    <a:prstClr val="black"/>
                  </a:solidFill>
                  <a:latin typeface="Times New Roman" pitchFamily="18" charset="0"/>
                  <a:cs typeface="Times New Roman" panose="02020603050405020304" pitchFamily="18" charset="0"/>
                </a:endParaRPr>
              </a:p>
            </p:txBody>
          </p:sp>
          <p:cxnSp>
            <p:nvCxnSpPr>
              <p:cNvPr id="19" name="直線コネクタ 18">
                <a:extLst>
                  <a:ext uri="{FF2B5EF4-FFF2-40B4-BE49-F238E27FC236}">
                    <a16:creationId xmlns:a16="http://schemas.microsoft.com/office/drawing/2014/main" id="{D46D254E-AA13-443D-88EE-D46A75C29E6A}"/>
                  </a:ext>
                </a:extLst>
              </p:cNvPr>
              <p:cNvCxnSpPr>
                <a:cxnSpLocks/>
              </p:cNvCxnSpPr>
              <p:nvPr/>
            </p:nvCxnSpPr>
            <p:spPr>
              <a:xfrm>
                <a:off x="6132645" y="3811927"/>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E1376C2-D8EE-4838-877A-8DF132B44C6F}"/>
                  </a:ext>
                </a:extLst>
              </p:cNvPr>
              <p:cNvCxnSpPr>
                <a:cxnSpLocks/>
              </p:cNvCxnSpPr>
              <p:nvPr/>
            </p:nvCxnSpPr>
            <p:spPr>
              <a:xfrm>
                <a:off x="6349272" y="3811927"/>
                <a:ext cx="0" cy="864517"/>
              </a:xfrm>
              <a:prstGeom prst="straightConnector1">
                <a:avLst/>
              </a:prstGeom>
              <a:grpFill/>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D387D07-689E-4037-86F8-A387841E4CDF}"/>
                  </a:ext>
                </a:extLst>
              </p:cNvPr>
              <p:cNvCxnSpPr>
                <a:cxnSpLocks/>
              </p:cNvCxnSpPr>
              <p:nvPr/>
            </p:nvCxnSpPr>
            <p:spPr>
              <a:xfrm>
                <a:off x="6678674" y="3555363"/>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4B3D2FB-B001-4F5F-8DDC-739C65DFD157}"/>
                  </a:ext>
                </a:extLst>
              </p:cNvPr>
              <p:cNvSpPr txBox="1"/>
              <p:nvPr/>
            </p:nvSpPr>
            <p:spPr>
              <a:xfrm>
                <a:off x="6180618" y="3258717"/>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3</a:t>
                </a:r>
                <a:r>
                  <a:rPr lang="en-US" altLang="ja-JP" sz="2585" dirty="0">
                    <a:solidFill>
                      <a:prstClr val="black"/>
                    </a:solidFill>
                    <a:latin typeface="Times New Roman" pitchFamily="18" charset="0"/>
                    <a:cs typeface="Times New Roman" panose="02020603050405020304" pitchFamily="18" charset="0"/>
                  </a:rPr>
                  <a:t>P</a:t>
                </a:r>
                <a:r>
                  <a:rPr lang="en-US" altLang="ja-JP" sz="2585" baseline="-25000" dirty="0">
                    <a:solidFill>
                      <a:prstClr val="black"/>
                    </a:solidFill>
                    <a:latin typeface="Times New Roman" pitchFamily="18" charset="0"/>
                    <a:cs typeface="Times New Roman" panose="02020603050405020304" pitchFamily="18" charset="0"/>
                  </a:rPr>
                  <a:t>2</a:t>
                </a:r>
                <a:endParaRPr lang="ja-JP" altLang="en-US" sz="2585" baseline="-25000" dirty="0">
                  <a:solidFill>
                    <a:prstClr val="black"/>
                  </a:solidFill>
                  <a:latin typeface="Times New Roman" pitchFamily="18" charset="0"/>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29862B60-0BF1-41DB-BFAA-F207CFE8135F}"/>
                  </a:ext>
                </a:extLst>
              </p:cNvPr>
              <p:cNvCxnSpPr>
                <a:cxnSpLocks/>
              </p:cNvCxnSpPr>
              <p:nvPr/>
            </p:nvCxnSpPr>
            <p:spPr>
              <a:xfrm>
                <a:off x="7000544" y="3555363"/>
                <a:ext cx="0" cy="1089587"/>
              </a:xfrm>
              <a:prstGeom prst="straightConnector1">
                <a:avLst/>
              </a:prstGeom>
              <a:grpFill/>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8AD52D39-2325-4712-9F02-56045B4D88C8}"/>
                  </a:ext>
                </a:extLst>
              </p:cNvPr>
              <p:cNvSpPr txBox="1"/>
              <p:nvPr/>
            </p:nvSpPr>
            <p:spPr>
              <a:xfrm>
                <a:off x="6183926" y="4052746"/>
                <a:ext cx="716863" cy="316882"/>
              </a:xfrm>
              <a:prstGeom prst="rect">
                <a:avLst/>
              </a:prstGeom>
              <a:grpFill/>
            </p:spPr>
            <p:txBody>
              <a:bodyPr wrap="none" rtlCol="0">
                <a:spAutoFit/>
              </a:bodyPr>
              <a:lstStyle/>
              <a:p>
                <a:pPr defTabSz="414715" fontAlgn="base" hangingPunct="0">
                  <a:lnSpc>
                    <a:spcPct val="93000"/>
                  </a:lnSpc>
                  <a:spcBef>
                    <a:spcPct val="0"/>
                  </a:spcBef>
                  <a:spcAft>
                    <a:spcPct val="0"/>
                  </a:spcAft>
                  <a:buClr>
                    <a:srgbClr val="000000"/>
                  </a:buClr>
                  <a:buSzPct val="100000"/>
                </a:pPr>
                <a:r>
                  <a:rPr lang="en-US" altLang="ja-JP" sz="1569" dirty="0">
                    <a:solidFill>
                      <a:prstClr val="black"/>
                    </a:solidFill>
                    <a:latin typeface="Arial" charset="0"/>
                  </a:rPr>
                  <a:t>~1 Hz</a:t>
                </a:r>
                <a:endParaRPr lang="ja-JP" altLang="en-US" sz="1569" dirty="0">
                  <a:solidFill>
                    <a:prstClr val="black"/>
                  </a:solidFill>
                  <a:latin typeface="Arial" charset="0"/>
                </a:endParaRPr>
              </a:p>
            </p:txBody>
          </p:sp>
        </p:grpSp>
      </p:grpSp>
      <p:sp>
        <p:nvSpPr>
          <p:cNvPr id="3" name="テキスト ボックス 2">
            <a:extLst>
              <a:ext uri="{FF2B5EF4-FFF2-40B4-BE49-F238E27FC236}">
                <a16:creationId xmlns:a16="http://schemas.microsoft.com/office/drawing/2014/main" id="{940FABB8-A8DF-A182-C410-AC9A106D2D32}"/>
              </a:ext>
            </a:extLst>
          </p:cNvPr>
          <p:cNvSpPr txBox="1"/>
          <p:nvPr/>
        </p:nvSpPr>
        <p:spPr>
          <a:xfrm>
            <a:off x="252356" y="6381328"/>
            <a:ext cx="8424101" cy="461665"/>
          </a:xfrm>
          <a:prstGeom prst="rect">
            <a:avLst/>
          </a:prstGeom>
          <a:noFill/>
        </p:spPr>
        <p:txBody>
          <a:bodyPr wrap="none" rtlCol="0">
            <a:spAutoFit/>
          </a:bodyPr>
          <a:lstStyle/>
          <a:p>
            <a:r>
              <a:rPr lang="ja-JP" altLang="en-US" dirty="0"/>
              <a:t>磁気四重極モーメント探索による時間反転対称性の破れの検証</a:t>
            </a:r>
            <a:endParaRPr kumimoji="1" lang="ja-JP" altLang="en-US" dirty="0"/>
          </a:p>
        </p:txBody>
      </p:sp>
      <p:grpSp>
        <p:nvGrpSpPr>
          <p:cNvPr id="53" name="グループ化 52">
            <a:extLst>
              <a:ext uri="{FF2B5EF4-FFF2-40B4-BE49-F238E27FC236}">
                <a16:creationId xmlns:a16="http://schemas.microsoft.com/office/drawing/2014/main" id="{CC1DA2A3-F72A-72D1-8284-3AB3888B96C3}"/>
              </a:ext>
            </a:extLst>
          </p:cNvPr>
          <p:cNvGrpSpPr/>
          <p:nvPr/>
        </p:nvGrpSpPr>
        <p:grpSpPr>
          <a:xfrm>
            <a:off x="256853" y="2546585"/>
            <a:ext cx="8235986" cy="3828623"/>
            <a:chOff x="256853" y="2546585"/>
            <a:chExt cx="8235986" cy="3828623"/>
          </a:xfrm>
        </p:grpSpPr>
        <p:sp>
          <p:nvSpPr>
            <p:cNvPr id="43" name="テキスト ボックス 42">
              <a:extLst>
                <a:ext uri="{FF2B5EF4-FFF2-40B4-BE49-F238E27FC236}">
                  <a16:creationId xmlns:a16="http://schemas.microsoft.com/office/drawing/2014/main" id="{4D25CF39-5693-7508-87F0-C8E875609BFB}"/>
                </a:ext>
              </a:extLst>
            </p:cNvPr>
            <p:cNvSpPr txBox="1"/>
            <p:nvPr/>
          </p:nvSpPr>
          <p:spPr>
            <a:xfrm>
              <a:off x="256853" y="5913543"/>
              <a:ext cx="458794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局所ローレンツ不変性の検証</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grpSp>
          <p:nvGrpSpPr>
            <p:cNvPr id="52" name="グループ化 51">
              <a:extLst>
                <a:ext uri="{FF2B5EF4-FFF2-40B4-BE49-F238E27FC236}">
                  <a16:creationId xmlns:a16="http://schemas.microsoft.com/office/drawing/2014/main" id="{425DAE2F-8344-3800-4B2D-F0451DFFC6A1}"/>
                </a:ext>
              </a:extLst>
            </p:cNvPr>
            <p:cNvGrpSpPr/>
            <p:nvPr/>
          </p:nvGrpSpPr>
          <p:grpSpPr>
            <a:xfrm>
              <a:off x="4962283" y="2546585"/>
              <a:ext cx="3530556" cy="3300091"/>
              <a:chOff x="4962283" y="2546585"/>
              <a:chExt cx="3530556" cy="3300091"/>
            </a:xfrm>
          </p:grpSpPr>
          <p:pic>
            <p:nvPicPr>
              <p:cNvPr id="7" name="図 6">
                <a:extLst>
                  <a:ext uri="{FF2B5EF4-FFF2-40B4-BE49-F238E27FC236}">
                    <a16:creationId xmlns:a16="http://schemas.microsoft.com/office/drawing/2014/main" id="{690723AE-6511-1F23-CA1E-719957B74CA7}"/>
                  </a:ext>
                </a:extLst>
              </p:cNvPr>
              <p:cNvPicPr>
                <a:picLocks noChangeAspect="1"/>
              </p:cNvPicPr>
              <p:nvPr/>
            </p:nvPicPr>
            <p:blipFill rotWithShape="1">
              <a:blip r:embed="rId5"/>
              <a:srcRect r="48986"/>
              <a:stretch/>
            </p:blipFill>
            <p:spPr>
              <a:xfrm>
                <a:off x="4962283" y="2546585"/>
                <a:ext cx="2166316" cy="3300091"/>
              </a:xfrm>
              <a:prstGeom prst="rect">
                <a:avLst/>
              </a:prstGeom>
            </p:spPr>
          </p:pic>
          <p:grpSp>
            <p:nvGrpSpPr>
              <p:cNvPr id="12" name="グループ化 11">
                <a:extLst>
                  <a:ext uri="{FF2B5EF4-FFF2-40B4-BE49-F238E27FC236}">
                    <a16:creationId xmlns:a16="http://schemas.microsoft.com/office/drawing/2014/main" id="{9115C52B-F9D2-D20C-0F13-17AE0BE76A34}"/>
                  </a:ext>
                </a:extLst>
              </p:cNvPr>
              <p:cNvGrpSpPr/>
              <p:nvPr/>
            </p:nvGrpSpPr>
            <p:grpSpPr>
              <a:xfrm>
                <a:off x="7355989" y="2927243"/>
                <a:ext cx="1136850" cy="2362615"/>
                <a:chOff x="5938346" y="6269076"/>
                <a:chExt cx="1136850" cy="2362615"/>
              </a:xfrm>
              <a:solidFill>
                <a:schemeClr val="bg1"/>
              </a:solidFill>
            </p:grpSpPr>
            <p:cxnSp>
              <p:nvCxnSpPr>
                <p:cNvPr id="25" name="直線コネクタ 24">
                  <a:extLst>
                    <a:ext uri="{FF2B5EF4-FFF2-40B4-BE49-F238E27FC236}">
                      <a16:creationId xmlns:a16="http://schemas.microsoft.com/office/drawing/2014/main" id="{754AEEA3-3458-7C4E-D629-C8384E17C65A}"/>
                    </a:ext>
                  </a:extLst>
                </p:cNvPr>
                <p:cNvCxnSpPr>
                  <a:cxnSpLocks/>
                </p:cNvCxnSpPr>
                <p:nvPr/>
              </p:nvCxnSpPr>
              <p:spPr>
                <a:xfrm>
                  <a:off x="6066160" y="8170463"/>
                  <a:ext cx="725606"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D11852EB-20CC-D17D-00DB-37ACC5595ACA}"/>
                    </a:ext>
                  </a:extLst>
                </p:cNvPr>
                <p:cNvSpPr txBox="1"/>
                <p:nvPr/>
              </p:nvSpPr>
              <p:spPr>
                <a:xfrm>
                  <a:off x="6066160" y="8231581"/>
                  <a:ext cx="880369" cy="400110"/>
                </a:xfrm>
                <a:prstGeom prst="rect">
                  <a:avLst/>
                </a:prstGeom>
                <a:grpFill/>
              </p:spPr>
              <p:txBody>
                <a:bodyPr wrap="none" rtlCol="0">
                  <a:spAutoFit/>
                </a:bodyPr>
                <a:lstStyle/>
                <a:p>
                  <a:pPr>
                    <a:defRPr/>
                  </a:pPr>
                  <a:r>
                    <a:rPr lang="en-US" altLang="ja-JP" sz="2000" dirty="0">
                      <a:solidFill>
                        <a:prstClr val="black"/>
                      </a:solidFill>
                      <a:latin typeface="Times New Roman" pitchFamily="18" charset="0"/>
                      <a:cs typeface="Times New Roman" panose="02020603050405020304" pitchFamily="18" charset="0"/>
                    </a:rPr>
                    <a:t>4f</a:t>
                  </a:r>
                  <a:r>
                    <a:rPr lang="en-US" altLang="ja-JP" sz="2000" baseline="30000" dirty="0">
                      <a:solidFill>
                        <a:prstClr val="black"/>
                      </a:solidFill>
                      <a:latin typeface="Times New Roman" pitchFamily="18" charset="0"/>
                      <a:cs typeface="Times New Roman" panose="02020603050405020304" pitchFamily="18" charset="0"/>
                    </a:rPr>
                    <a:t>14</a:t>
                  </a:r>
                  <a:r>
                    <a:rPr lang="en-US" altLang="ja-JP" sz="2000" dirty="0">
                      <a:solidFill>
                        <a:prstClr val="black"/>
                      </a:solidFill>
                      <a:latin typeface="Times New Roman" pitchFamily="18" charset="0"/>
                      <a:cs typeface="Times New Roman" panose="02020603050405020304" pitchFamily="18" charset="0"/>
                    </a:rPr>
                    <a:t>6s</a:t>
                  </a:r>
                  <a:r>
                    <a:rPr lang="en-US" altLang="ja-JP" sz="2000" baseline="30000" dirty="0">
                      <a:solidFill>
                        <a:prstClr val="black"/>
                      </a:solidFill>
                      <a:latin typeface="Times New Roman" pitchFamily="18" charset="0"/>
                      <a:cs typeface="Times New Roman" panose="02020603050405020304" pitchFamily="18" charset="0"/>
                    </a:rPr>
                    <a:t>2</a:t>
                  </a:r>
                  <a:endParaRPr lang="ja-JP" altLang="en-US" sz="2000" baseline="30000" dirty="0">
                    <a:solidFill>
                      <a:prstClr val="black"/>
                    </a:solidFill>
                    <a:latin typeface="Times New Roman" pitchFamily="18" charset="0"/>
                    <a:cs typeface="Times New Roman" panose="02020603050405020304" pitchFamily="18" charset="0"/>
                  </a:endParaRPr>
                </a:p>
              </p:txBody>
            </p:sp>
            <p:cxnSp>
              <p:nvCxnSpPr>
                <p:cNvPr id="31" name="直線コネクタ 30">
                  <a:extLst>
                    <a:ext uri="{FF2B5EF4-FFF2-40B4-BE49-F238E27FC236}">
                      <a16:creationId xmlns:a16="http://schemas.microsoft.com/office/drawing/2014/main" id="{2EE2EB39-BAB2-70B7-2942-7EF93E9EC6FC}"/>
                    </a:ext>
                  </a:extLst>
                </p:cNvPr>
                <p:cNvCxnSpPr>
                  <a:cxnSpLocks/>
                </p:cNvCxnSpPr>
                <p:nvPr/>
              </p:nvCxnSpPr>
              <p:spPr>
                <a:xfrm>
                  <a:off x="6066160" y="6730303"/>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C9600045-20F5-C1BC-0917-238092DE4145}"/>
                    </a:ext>
                  </a:extLst>
                </p:cNvPr>
                <p:cNvCxnSpPr>
                  <a:cxnSpLocks/>
                </p:cNvCxnSpPr>
                <p:nvPr/>
              </p:nvCxnSpPr>
              <p:spPr>
                <a:xfrm>
                  <a:off x="6349272" y="6730303"/>
                  <a:ext cx="0" cy="1430847"/>
                </a:xfrm>
                <a:prstGeom prst="straightConnector1">
                  <a:avLst/>
                </a:prstGeom>
                <a:grpFill/>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DF246A9-1DD4-D65E-43DB-1A4E3DC4E12F}"/>
                    </a:ext>
                  </a:extLst>
                </p:cNvPr>
                <p:cNvSpPr txBox="1"/>
                <p:nvPr/>
              </p:nvSpPr>
              <p:spPr>
                <a:xfrm>
                  <a:off x="5938346" y="6269076"/>
                  <a:ext cx="1136850" cy="400110"/>
                </a:xfrm>
                <a:prstGeom prst="rect">
                  <a:avLst/>
                </a:prstGeom>
                <a:grpFill/>
              </p:spPr>
              <p:txBody>
                <a:bodyPr wrap="none" rtlCol="0">
                  <a:spAutoFit/>
                </a:bodyPr>
                <a:lstStyle/>
                <a:p>
                  <a:pPr>
                    <a:defRPr/>
                  </a:pPr>
                  <a:r>
                    <a:rPr lang="en-US" altLang="ja-JP" sz="2000" dirty="0">
                      <a:solidFill>
                        <a:prstClr val="black"/>
                      </a:solidFill>
                      <a:latin typeface="Times New Roman" pitchFamily="18" charset="0"/>
                      <a:cs typeface="Times New Roman" panose="02020603050405020304" pitchFamily="18" charset="0"/>
                    </a:rPr>
                    <a:t>4f</a:t>
                  </a:r>
                  <a:r>
                    <a:rPr lang="en-US" altLang="ja-JP" sz="2000" baseline="30000" dirty="0">
                      <a:solidFill>
                        <a:prstClr val="black"/>
                      </a:solidFill>
                      <a:latin typeface="Times New Roman" pitchFamily="18" charset="0"/>
                      <a:cs typeface="Times New Roman" panose="02020603050405020304" pitchFamily="18" charset="0"/>
                    </a:rPr>
                    <a:t>13</a:t>
                  </a:r>
                  <a:r>
                    <a:rPr lang="en-US" altLang="ja-JP" sz="2000" dirty="0">
                      <a:solidFill>
                        <a:prstClr val="black"/>
                      </a:solidFill>
                      <a:latin typeface="Times New Roman" pitchFamily="18" charset="0"/>
                      <a:cs typeface="Times New Roman" panose="02020603050405020304" pitchFamily="18" charset="0"/>
                    </a:rPr>
                    <a:t>5d6s</a:t>
                  </a:r>
                  <a:r>
                    <a:rPr lang="en-US" altLang="ja-JP" sz="2000" baseline="30000" dirty="0">
                      <a:solidFill>
                        <a:prstClr val="black"/>
                      </a:solidFill>
                      <a:latin typeface="Times New Roman" pitchFamily="18" charset="0"/>
                      <a:cs typeface="Times New Roman" panose="02020603050405020304" pitchFamily="18" charset="0"/>
                    </a:rPr>
                    <a:t>2</a:t>
                  </a:r>
                  <a:endParaRPr lang="ja-JP" altLang="en-US" sz="2000" baseline="30000" dirty="0">
                    <a:solidFill>
                      <a:prstClr val="black"/>
                    </a:solidFill>
                    <a:latin typeface="Times New Roman"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11482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7517"/>
            <a:ext cx="7772400" cy="762000"/>
          </a:xfrm>
        </p:spPr>
        <p:txBody>
          <a:bodyPr/>
          <a:lstStyle/>
          <a:p>
            <a:r>
              <a:rPr lang="ja-JP" altLang="en-US" dirty="0"/>
              <a:t>予定</a:t>
            </a:r>
          </a:p>
        </p:txBody>
      </p:sp>
      <p:sp>
        <p:nvSpPr>
          <p:cNvPr id="3076" name="Text Box 4"/>
          <p:cNvSpPr txBox="1">
            <a:spLocks noChangeArrowheads="1"/>
          </p:cNvSpPr>
          <p:nvPr/>
        </p:nvSpPr>
        <p:spPr bwMode="auto">
          <a:xfrm>
            <a:off x="457200" y="914404"/>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u="sng" dirty="0"/>
              <a:t>前期：量子計算に関するレビュ</a:t>
            </a:r>
            <a:r>
              <a:rPr lang="en-US" altLang="ja-JP" b="1" u="sng" dirty="0"/>
              <a:t>―</a:t>
            </a:r>
            <a:r>
              <a:rPr lang="ja-JP" altLang="en-US" b="1" u="sng" dirty="0"/>
              <a:t>論文・教科書の輪講</a:t>
            </a:r>
            <a:endParaRPr lang="en-US" altLang="ja-JP" b="1" u="sng" dirty="0"/>
          </a:p>
        </p:txBody>
      </p:sp>
      <p:sp>
        <p:nvSpPr>
          <p:cNvPr id="3083" name="Text Box 11"/>
          <p:cNvSpPr txBox="1">
            <a:spLocks noChangeArrowheads="1"/>
          </p:cNvSpPr>
          <p:nvPr/>
        </p:nvSpPr>
        <p:spPr bwMode="auto">
          <a:xfrm>
            <a:off x="457200" y="1407492"/>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u="sng" dirty="0"/>
              <a:t>A. G. Fowler, M. </a:t>
            </a:r>
            <a:r>
              <a:rPr lang="en-US" altLang="ja-JP" u="sng" dirty="0" err="1"/>
              <a:t>Mariantoni</a:t>
            </a:r>
            <a:r>
              <a:rPr lang="en-US" altLang="ja-JP" u="sng" dirty="0"/>
              <a:t>, </a:t>
            </a:r>
            <a:r>
              <a:rPr lang="en-US" altLang="ja-JP" u="sng" dirty="0">
                <a:solidFill>
                  <a:srgbClr val="FF0000"/>
                </a:solidFill>
              </a:rPr>
              <a:t>J. M. Martinis</a:t>
            </a:r>
            <a:r>
              <a:rPr lang="en-US" altLang="ja-JP" u="sng" dirty="0"/>
              <a:t>, and A. N. Cleland,</a:t>
            </a:r>
          </a:p>
          <a:p>
            <a:r>
              <a:rPr lang="ja-JP" altLang="en-US" dirty="0"/>
              <a:t>“</a:t>
            </a:r>
            <a:r>
              <a:rPr lang="fr-FR" altLang="ja-JP" dirty="0"/>
              <a:t>Surface codes: Towards practical large-scale quantum computation</a:t>
            </a:r>
            <a:r>
              <a:rPr lang="en-US" altLang="ja-JP" dirty="0"/>
              <a:t>” </a:t>
            </a:r>
          </a:p>
        </p:txBody>
      </p:sp>
      <p:sp>
        <p:nvSpPr>
          <p:cNvPr id="3084" name="Oval 12"/>
          <p:cNvSpPr>
            <a:spLocks noChangeArrowheads="1"/>
          </p:cNvSpPr>
          <p:nvPr/>
        </p:nvSpPr>
        <p:spPr bwMode="auto">
          <a:xfrm>
            <a:off x="228600" y="99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1" name="Group 12"/>
          <p:cNvGrpSpPr>
            <a:grpSpLocks/>
          </p:cNvGrpSpPr>
          <p:nvPr/>
        </p:nvGrpSpPr>
        <p:grpSpPr bwMode="auto">
          <a:xfrm>
            <a:off x="228600" y="4424601"/>
            <a:ext cx="5562600" cy="608013"/>
            <a:chOff x="144" y="1200"/>
            <a:chExt cx="3504" cy="383"/>
          </a:xfrm>
        </p:grpSpPr>
        <p:sp>
          <p:nvSpPr>
            <p:cNvPr id="12" name="Oval 6"/>
            <p:cNvSpPr>
              <a:spLocks noChangeArrowheads="1"/>
            </p:cNvSpPr>
            <p:nvPr/>
          </p:nvSpPr>
          <p:spPr bwMode="auto">
            <a:xfrm>
              <a:off x="144" y="1304"/>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Text Box 9"/>
            <p:cNvSpPr txBox="1">
              <a:spLocks noChangeArrowheads="1"/>
            </p:cNvSpPr>
            <p:nvPr/>
          </p:nvSpPr>
          <p:spPr bwMode="auto">
            <a:xfrm>
              <a:off x="816" y="1200"/>
              <a:ext cx="2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ja-JP"/>
            </a:p>
          </p:txBody>
        </p:sp>
        <p:sp>
          <p:nvSpPr>
            <p:cNvPr id="14" name="Rectangle 10"/>
            <p:cNvSpPr>
              <a:spLocks noChangeArrowheads="1"/>
            </p:cNvSpPr>
            <p:nvPr/>
          </p:nvSpPr>
          <p:spPr bwMode="auto">
            <a:xfrm>
              <a:off x="295" y="1253"/>
              <a:ext cx="250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u="sng" dirty="0"/>
                <a:t>後期：最先端の実験研究</a:t>
              </a:r>
            </a:p>
          </p:txBody>
        </p:sp>
      </p:grpSp>
      <p:sp>
        <p:nvSpPr>
          <p:cNvPr id="15" name="Rectangle 20"/>
          <p:cNvSpPr>
            <a:spLocks noChangeArrowheads="1"/>
          </p:cNvSpPr>
          <p:nvPr/>
        </p:nvSpPr>
        <p:spPr bwMode="auto">
          <a:xfrm>
            <a:off x="899592" y="5589240"/>
            <a:ext cx="5205271" cy="5232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dirty="0"/>
              <a:t>光格子量子シミュレーターの実験</a:t>
            </a:r>
          </a:p>
        </p:txBody>
      </p:sp>
      <p:sp>
        <p:nvSpPr>
          <p:cNvPr id="17" name="Rectangle 22"/>
          <p:cNvSpPr>
            <a:spLocks noChangeArrowheads="1"/>
          </p:cNvSpPr>
          <p:nvPr/>
        </p:nvSpPr>
        <p:spPr bwMode="auto">
          <a:xfrm>
            <a:off x="899592" y="5013176"/>
            <a:ext cx="5616624" cy="52322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a:t>冷却原子量子コンピューターの開発　</a:t>
            </a:r>
            <a:endParaRPr lang="en-US" altLang="ja-JP" sz="2800" b="1" dirty="0"/>
          </a:p>
        </p:txBody>
      </p:sp>
      <p:sp>
        <p:nvSpPr>
          <p:cNvPr id="19" name="Rectangle 22">
            <a:extLst>
              <a:ext uri="{FF2B5EF4-FFF2-40B4-BE49-F238E27FC236}">
                <a16:creationId xmlns:a16="http://schemas.microsoft.com/office/drawing/2014/main" id="{24A8BB2D-267D-407D-87B1-B40594C700C2}"/>
              </a:ext>
            </a:extLst>
          </p:cNvPr>
          <p:cNvSpPr>
            <a:spLocks noChangeArrowheads="1"/>
          </p:cNvSpPr>
          <p:nvPr/>
        </p:nvSpPr>
        <p:spPr bwMode="auto">
          <a:xfrm>
            <a:off x="899592" y="6165304"/>
            <a:ext cx="6696744" cy="523220"/>
          </a:xfrm>
          <a:prstGeom prst="rect">
            <a:avLst/>
          </a:prstGeom>
          <a:solidFill>
            <a:srgbClr val="FFFF99"/>
          </a:solidFill>
          <a:ln>
            <a:noFill/>
          </a:ln>
          <a:effectLst/>
        </p:spPr>
        <p:txBody>
          <a:bodyPr wrap="square">
            <a:spAutoFit/>
          </a:bodyPr>
          <a:lstStyle/>
          <a:p>
            <a:r>
              <a:rPr lang="ja-JP" altLang="en-US" sz="2800" b="1" dirty="0"/>
              <a:t>冷却原子の精密測定・基礎物理への応用</a:t>
            </a:r>
            <a:endParaRPr lang="en-US" altLang="ja-JP" sz="2800" b="1" dirty="0"/>
          </a:p>
        </p:txBody>
      </p:sp>
      <p:sp>
        <p:nvSpPr>
          <p:cNvPr id="7" name="テキスト ボックス 6">
            <a:extLst>
              <a:ext uri="{FF2B5EF4-FFF2-40B4-BE49-F238E27FC236}">
                <a16:creationId xmlns:a16="http://schemas.microsoft.com/office/drawing/2014/main" id="{53A55DCF-8913-19C2-1808-5C2109C754C3}"/>
              </a:ext>
            </a:extLst>
          </p:cNvPr>
          <p:cNvSpPr txBox="1"/>
          <p:nvPr/>
        </p:nvSpPr>
        <p:spPr>
          <a:xfrm>
            <a:off x="487326" y="2156669"/>
            <a:ext cx="6696744" cy="461665"/>
          </a:xfrm>
          <a:prstGeom prst="rect">
            <a:avLst/>
          </a:prstGeom>
          <a:noFill/>
        </p:spPr>
        <p:txBody>
          <a:bodyPr wrap="square">
            <a:spAutoFit/>
          </a:bodyPr>
          <a:lstStyle/>
          <a:p>
            <a:r>
              <a:rPr lang="en-US" altLang="ja-JP" dirty="0"/>
              <a:t>PHYSICAL REVIEW A </a:t>
            </a:r>
            <a:r>
              <a:rPr lang="en-US" altLang="ja-JP" b="1" dirty="0"/>
              <a:t>86</a:t>
            </a:r>
            <a:r>
              <a:rPr lang="en-US" altLang="ja-JP" dirty="0"/>
              <a:t>, 032324 (2012)</a:t>
            </a:r>
            <a:endParaRPr lang="ja-JP" altLang="en-US" dirty="0"/>
          </a:p>
        </p:txBody>
      </p:sp>
      <p:sp>
        <p:nvSpPr>
          <p:cNvPr id="8" name="正方形/長方形 7">
            <a:extLst>
              <a:ext uri="{FF2B5EF4-FFF2-40B4-BE49-F238E27FC236}">
                <a16:creationId xmlns:a16="http://schemas.microsoft.com/office/drawing/2014/main" id="{72EB3EFE-C5D3-11E6-CA24-8CEDEB59E743}"/>
              </a:ext>
            </a:extLst>
          </p:cNvPr>
          <p:cNvSpPr/>
          <p:nvPr/>
        </p:nvSpPr>
        <p:spPr>
          <a:xfrm>
            <a:off x="468313" y="2804735"/>
            <a:ext cx="7153944" cy="1200329"/>
          </a:xfrm>
          <a:prstGeom prst="rect">
            <a:avLst/>
          </a:prstGeom>
        </p:spPr>
        <p:txBody>
          <a:bodyPr wrap="square">
            <a:spAutoFit/>
          </a:bodyPr>
          <a:lstStyle/>
          <a:p>
            <a:r>
              <a:rPr lang="en-US" altLang="ja-JP" u="sng" dirty="0"/>
              <a:t>M. A. Nielsen and I. L. Chuang,</a:t>
            </a:r>
          </a:p>
          <a:p>
            <a:r>
              <a:rPr lang="ja-JP" altLang="en-US" dirty="0"/>
              <a:t> </a:t>
            </a:r>
            <a:r>
              <a:rPr lang="en-US" altLang="ja-JP" dirty="0"/>
              <a:t>“Quantum Computation and Quantum Information”,</a:t>
            </a:r>
          </a:p>
          <a:p>
            <a:r>
              <a:rPr lang="en-US" altLang="ja-JP" dirty="0"/>
              <a:t>Chap10. Quantum Error Correction(Oxford Univ. Press)</a:t>
            </a:r>
            <a:r>
              <a:rPr lang="ja-JP" altLang="en-US" dirty="0"/>
              <a:t>　　　　　　　　　　　　　　　　　　　　　　　　　　　　　　　　</a:t>
            </a:r>
          </a:p>
        </p:txBody>
      </p:sp>
      <p:pic>
        <p:nvPicPr>
          <p:cNvPr id="9" name="図 8" descr="コンパクトディスク, 食品, 記号 が含まれている画像&#10;&#10;自動的に生成された説明">
            <a:extLst>
              <a:ext uri="{FF2B5EF4-FFF2-40B4-BE49-F238E27FC236}">
                <a16:creationId xmlns:a16="http://schemas.microsoft.com/office/drawing/2014/main" id="{225A9639-25C3-C832-0A4D-D2945B592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112" y="2684456"/>
            <a:ext cx="1359253" cy="1905245"/>
          </a:xfrm>
          <a:prstGeom prst="rect">
            <a:avLst/>
          </a:prstGeom>
        </p:spPr>
      </p:pic>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3267</TotalTime>
  <Words>975</Words>
  <Application>Microsoft Office PowerPoint</Application>
  <PresentationFormat>画面に合わせる (4:3)</PresentationFormat>
  <Paragraphs>88</Paragraphs>
  <Slides>7</Slides>
  <Notes>7</Notes>
  <HiddenSlides>0</HiddenSlides>
  <MMClips>0</MMClips>
  <ScaleCrop>false</ScaleCrop>
  <HeadingPairs>
    <vt:vector size="8" baseType="variant">
      <vt:variant>
        <vt:lpstr>使用されているフォント</vt:lpstr>
      </vt:variant>
      <vt:variant>
        <vt:i4>5</vt:i4>
      </vt:variant>
      <vt:variant>
        <vt:lpstr>テーマ</vt:lpstr>
      </vt:variant>
      <vt:variant>
        <vt:i4>2</vt:i4>
      </vt:variant>
      <vt:variant>
        <vt:lpstr>埋め込まれた OLE サーバー</vt:lpstr>
      </vt:variant>
      <vt:variant>
        <vt:i4>1</vt:i4>
      </vt:variant>
      <vt:variant>
        <vt:lpstr>スライド タイトル</vt:lpstr>
      </vt:variant>
      <vt:variant>
        <vt:i4>7</vt:i4>
      </vt:variant>
    </vt:vector>
  </HeadingPairs>
  <TitlesOfParts>
    <vt:vector size="15" baseType="lpstr">
      <vt:lpstr>AR P丸ゴシック体M</vt:lpstr>
      <vt:lpstr>游ゴシック Medium</vt:lpstr>
      <vt:lpstr>Arial</vt:lpstr>
      <vt:lpstr>Calibri</vt:lpstr>
      <vt:lpstr>Times New Roman</vt:lpstr>
      <vt:lpstr>標準デザイン</vt:lpstr>
      <vt:lpstr>3_標準デザイン</vt:lpstr>
      <vt:lpstr>数式</vt:lpstr>
      <vt:lpstr>課題研究Q6：量子光学研究室</vt:lpstr>
      <vt:lpstr>量子物理の研究</vt:lpstr>
      <vt:lpstr>量子コンピューターの開発</vt:lpstr>
      <vt:lpstr>量子コンピューターの開発</vt:lpstr>
      <vt:lpstr>凝縮系物理の研究（量子シミュレーター）</vt:lpstr>
      <vt:lpstr>基礎物理の研究</vt:lpstr>
      <vt:lpstr>予定</vt:lpstr>
    </vt:vector>
  </TitlesOfParts>
  <Company>Kyoto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課題研究Q6</dc:title>
  <dc:creator>Yoshiro Takahashi</dc:creator>
  <cp:lastModifiedBy>yoshiro takahashi</cp:lastModifiedBy>
  <cp:revision>153</cp:revision>
  <cp:lastPrinted>2023-11-20T08:59:38Z</cp:lastPrinted>
  <dcterms:created xsi:type="dcterms:W3CDTF">2003-12-02T04:54:01Z</dcterms:created>
  <dcterms:modified xsi:type="dcterms:W3CDTF">2025-11-25T13:50:34Z</dcterms:modified>
</cp:coreProperties>
</file>