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7" r:id="rId2"/>
    <p:sldId id="286" r:id="rId3"/>
    <p:sldId id="273" r:id="rId4"/>
    <p:sldId id="285" r:id="rId5"/>
    <p:sldId id="282" r:id="rId6"/>
    <p:sldId id="279" r:id="rId7"/>
    <p:sldId id="287" r:id="rId8"/>
    <p:sldId id="280" r:id="rId9"/>
    <p:sldId id="281" r:id="rId10"/>
  </p:sldIdLst>
  <p:sldSz cx="9144000" cy="6858000" type="screen4x3"/>
  <p:notesSz cx="10234613" cy="70993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7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33" autoAdjust="0"/>
    <p:restoredTop sz="85185" autoAdjust="0"/>
  </p:normalViewPr>
  <p:slideViewPr>
    <p:cSldViewPr showGuides="1">
      <p:cViewPr varScale="1">
        <p:scale>
          <a:sx n="131" d="100"/>
          <a:sy n="131" d="100"/>
        </p:scale>
        <p:origin x="2250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4E746292-DBD6-824E-8E0C-AC8D3F4D38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l" eaLnBrk="1" hangingPunct="1">
              <a:defRPr sz="13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682CD6CB-7DEF-2E41-AA23-2C01C47650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wrap="square" lIns="95555" tIns="47777" rIns="95555" bIns="4777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0C1201E-6FBE-AD48-8CC5-822363D88609}" type="datetimeFigureOut">
              <a:rPr lang="ja-JP" altLang="en-US"/>
              <a:pPr>
                <a:defRPr/>
              </a:pPr>
              <a:t>2025/11/25</a:t>
            </a:fld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9BB1FA72-1E4E-034C-AC3C-E3013425D6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l" eaLnBrk="1" hangingPunct="1">
              <a:defRPr sz="13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202A8F03-6537-B34D-9A84-37F3FB64EB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550" y="6743700"/>
            <a:ext cx="4435475" cy="354013"/>
          </a:xfrm>
          <a:prstGeom prst="rect">
            <a:avLst/>
          </a:prstGeom>
        </p:spPr>
        <p:txBody>
          <a:bodyPr vert="horz" wrap="square" lIns="95555" tIns="47777" rIns="95555" bIns="4777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09AC1DD-680C-3347-853A-CAB5A6DDC87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B0D37EA6-A9F7-5943-BF37-9D8FF1602B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649E776-E0F3-174B-818F-B1E8FEE531D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545767D-1E49-1A46-8926-38F814DADA9A}" type="datetimeFigureOut">
              <a:rPr lang="ja-JP" altLang="en-US"/>
              <a:pPr>
                <a:defRPr/>
              </a:pPr>
              <a:t>2025/11/25</a:t>
            </a:fld>
            <a:endParaRPr lang="ja-JP" altLang="en-US"/>
          </a:p>
        </p:txBody>
      </p:sp>
      <p:sp>
        <p:nvSpPr>
          <p:cNvPr id="4" name="スライド イメージ プレースホルダー 3">
            <a:extLst>
              <a:ext uri="{FF2B5EF4-FFF2-40B4-BE49-F238E27FC236}">
                <a16:creationId xmlns:a16="http://schemas.microsoft.com/office/drawing/2014/main" id="{F646A50F-037C-264D-BD1D-279D0035C2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519488" y="887413"/>
            <a:ext cx="319563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41EAAB11-CA72-0147-9DDA-09E0615BA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23938" y="3416300"/>
            <a:ext cx="8186737" cy="2795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
第 </a:t>
            </a:r>
            <a:r>
              <a:rPr lang="en-US" altLang="ja-JP" noProof="0"/>
              <a:t>2 </a:t>
            </a:r>
            <a:r>
              <a:rPr lang="ja-JP" altLang="en-US" noProof="0"/>
              <a:t>レベル
第 </a:t>
            </a:r>
            <a:r>
              <a:rPr lang="en-US" altLang="ja-JP" noProof="0"/>
              <a:t>3 </a:t>
            </a:r>
            <a:r>
              <a:rPr lang="ja-JP" altLang="en-US" noProof="0"/>
              <a:t>レベル
第 </a:t>
            </a:r>
            <a:r>
              <a:rPr lang="en-US" altLang="ja-JP" noProof="0"/>
              <a:t>4 </a:t>
            </a:r>
            <a:r>
              <a:rPr lang="ja-JP" altLang="en-US" noProof="0"/>
              <a:t>レベル
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C8DAB8D-AC62-2B4F-B986-88289B00A5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74370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72B113D-FA3D-AD41-A0D0-BA85DA24A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797550" y="6743700"/>
            <a:ext cx="4435475" cy="3556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FB48AE48-AA04-884C-893D-BD0C3E0F4D3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スライド イメージ プレースホルダー 1">
            <a:extLst>
              <a:ext uri="{FF2B5EF4-FFF2-40B4-BE49-F238E27FC236}">
                <a16:creationId xmlns:a16="http://schemas.microsoft.com/office/drawing/2014/main" id="{0D8A5984-55A1-5C4E-854E-98A60118E8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9488" y="887413"/>
            <a:ext cx="3195637" cy="2395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ノート プレースホルダー 2">
            <a:extLst>
              <a:ext uri="{FF2B5EF4-FFF2-40B4-BE49-F238E27FC236}">
                <a16:creationId xmlns:a16="http://schemas.microsoft.com/office/drawing/2014/main" id="{49923816-F576-D641-93A4-7223D8228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16387" name="スライド番号プレースホルダー 3">
            <a:extLst>
              <a:ext uri="{FF2B5EF4-FFF2-40B4-BE49-F238E27FC236}">
                <a16:creationId xmlns:a16="http://schemas.microsoft.com/office/drawing/2014/main" id="{99275876-1384-AF4F-9DEE-DC49CC104A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ADA343-D3C0-8348-90AF-2794376F893C}" type="slidenum"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279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E17E9-49FE-3BDD-7AA4-9650FAADF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スライド イメージ プレースホルダー 1">
            <a:extLst>
              <a:ext uri="{FF2B5EF4-FFF2-40B4-BE49-F238E27FC236}">
                <a16:creationId xmlns:a16="http://schemas.microsoft.com/office/drawing/2014/main" id="{ECC20F44-CE62-DBB8-54F8-84E54DEB3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9488" y="887413"/>
            <a:ext cx="3195637" cy="2395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ノート プレースホルダー 2">
            <a:extLst>
              <a:ext uri="{FF2B5EF4-FFF2-40B4-BE49-F238E27FC236}">
                <a16:creationId xmlns:a16="http://schemas.microsoft.com/office/drawing/2014/main" id="{56E44A6A-2B11-6E1F-8EDC-D18CDED77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8435" name="スライド番号プレースホルダー 3">
            <a:extLst>
              <a:ext uri="{FF2B5EF4-FFF2-40B4-BE49-F238E27FC236}">
                <a16:creationId xmlns:a16="http://schemas.microsoft.com/office/drawing/2014/main" id="{8DB234D4-60F1-1D29-A29E-75B5CFD06B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B6C39-9BCC-3149-A034-0A7B027D6B82}" type="slidenum"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2</a:t>
            </a:fld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4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スライド イメージ プレースホルダー 1">
            <a:extLst>
              <a:ext uri="{FF2B5EF4-FFF2-40B4-BE49-F238E27FC236}">
                <a16:creationId xmlns:a16="http://schemas.microsoft.com/office/drawing/2014/main" id="{2FC3A42B-44D5-3542-A646-62A743F1E5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9488" y="887413"/>
            <a:ext cx="3195637" cy="2395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ノート プレースホルダー 2">
            <a:extLst>
              <a:ext uri="{FF2B5EF4-FFF2-40B4-BE49-F238E27FC236}">
                <a16:creationId xmlns:a16="http://schemas.microsoft.com/office/drawing/2014/main" id="{6FD43011-3527-8D4B-B5D1-FD1E078E6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8435" name="スライド番号プレースホルダー 3">
            <a:extLst>
              <a:ext uri="{FF2B5EF4-FFF2-40B4-BE49-F238E27FC236}">
                <a16:creationId xmlns:a16="http://schemas.microsoft.com/office/drawing/2014/main" id="{A8BFDDF3-5D79-E140-B179-3AC4E1DA1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B6C39-9BCC-3149-A034-0A7B027D6B82}" type="slidenum"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3</a:t>
            </a:fld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5783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スライド イメージ プレースホルダー 1">
            <a:extLst>
              <a:ext uri="{FF2B5EF4-FFF2-40B4-BE49-F238E27FC236}">
                <a16:creationId xmlns:a16="http://schemas.microsoft.com/office/drawing/2014/main" id="{2FC3A42B-44D5-3542-A646-62A743F1E5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9488" y="887413"/>
            <a:ext cx="3195637" cy="2395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ノート プレースホルダー 2">
            <a:extLst>
              <a:ext uri="{FF2B5EF4-FFF2-40B4-BE49-F238E27FC236}">
                <a16:creationId xmlns:a16="http://schemas.microsoft.com/office/drawing/2014/main" id="{6FD43011-3527-8D4B-B5D1-FD1E078E6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8435" name="スライド番号プレースホルダー 3">
            <a:extLst>
              <a:ext uri="{FF2B5EF4-FFF2-40B4-BE49-F238E27FC236}">
                <a16:creationId xmlns:a16="http://schemas.microsoft.com/office/drawing/2014/main" id="{A8BFDDF3-5D79-E140-B179-3AC4E1DA1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B6C39-9BCC-3149-A034-0A7B027D6B82}" type="slidenum"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4</a:t>
            </a:fld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900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スライド イメージ プレースホルダー 1">
            <a:extLst>
              <a:ext uri="{FF2B5EF4-FFF2-40B4-BE49-F238E27FC236}">
                <a16:creationId xmlns:a16="http://schemas.microsoft.com/office/drawing/2014/main" id="{2FC3A42B-44D5-3542-A646-62A743F1E5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9488" y="887413"/>
            <a:ext cx="3195637" cy="2395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ノート プレースホルダー 2">
            <a:extLst>
              <a:ext uri="{FF2B5EF4-FFF2-40B4-BE49-F238E27FC236}">
                <a16:creationId xmlns:a16="http://schemas.microsoft.com/office/drawing/2014/main" id="{6FD43011-3527-8D4B-B5D1-FD1E078E6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8435" name="スライド番号プレースホルダー 3">
            <a:extLst>
              <a:ext uri="{FF2B5EF4-FFF2-40B4-BE49-F238E27FC236}">
                <a16:creationId xmlns:a16="http://schemas.microsoft.com/office/drawing/2014/main" id="{A8BFDDF3-5D79-E140-B179-3AC4E1DA1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B6C39-9BCC-3149-A034-0A7B027D6B82}" type="slidenum"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5</a:t>
            </a:fld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745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スライド イメージ プレースホルダー 1">
            <a:extLst>
              <a:ext uri="{FF2B5EF4-FFF2-40B4-BE49-F238E27FC236}">
                <a16:creationId xmlns:a16="http://schemas.microsoft.com/office/drawing/2014/main" id="{8C66FCF8-8F61-884D-A553-659D62828B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ノート プレースホルダー 2">
            <a:extLst>
              <a:ext uri="{FF2B5EF4-FFF2-40B4-BE49-F238E27FC236}">
                <a16:creationId xmlns:a16="http://schemas.microsoft.com/office/drawing/2014/main" id="{C27B5CF0-AA08-2F48-B125-7C97CB8F0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2531" name="スライド番号プレースホルダー 3">
            <a:extLst>
              <a:ext uri="{FF2B5EF4-FFF2-40B4-BE49-F238E27FC236}">
                <a16:creationId xmlns:a16="http://schemas.microsoft.com/office/drawing/2014/main" id="{EDF19F23-A0F5-8841-8B19-E555DCCD7D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32688E-C6E2-564C-B89A-AE59255F1997}" type="slidenum"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6</a:t>
            </a:fld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192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263B3-BEA1-2405-4823-8DC6A02B9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スライド イメージ プレースホルダー 1">
            <a:extLst>
              <a:ext uri="{FF2B5EF4-FFF2-40B4-BE49-F238E27FC236}">
                <a16:creationId xmlns:a16="http://schemas.microsoft.com/office/drawing/2014/main" id="{BE393618-C298-63D8-4627-2F7659A6E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9488" y="887413"/>
            <a:ext cx="3195637" cy="2395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ノート プレースホルダー 2">
            <a:extLst>
              <a:ext uri="{FF2B5EF4-FFF2-40B4-BE49-F238E27FC236}">
                <a16:creationId xmlns:a16="http://schemas.microsoft.com/office/drawing/2014/main" id="{59FCCAB9-259E-1E8D-95A8-6EB26F128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8435" name="スライド番号プレースホルダー 3">
            <a:extLst>
              <a:ext uri="{FF2B5EF4-FFF2-40B4-BE49-F238E27FC236}">
                <a16:creationId xmlns:a16="http://schemas.microsoft.com/office/drawing/2014/main" id="{3969B258-B866-1D40-2EA2-AB3BF64CF1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B6C39-9BCC-3149-A034-0A7B027D6B82}" type="slidenum"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7</a:t>
            </a:fld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5807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スライド イメージ プレースホルダー 1">
            <a:extLst>
              <a:ext uri="{FF2B5EF4-FFF2-40B4-BE49-F238E27FC236}">
                <a16:creationId xmlns:a16="http://schemas.microsoft.com/office/drawing/2014/main" id="{8C66FCF8-8F61-884D-A553-659D62828B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9488" y="887413"/>
            <a:ext cx="3195637" cy="2395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ノート プレースホルダー 2">
            <a:extLst>
              <a:ext uri="{FF2B5EF4-FFF2-40B4-BE49-F238E27FC236}">
                <a16:creationId xmlns:a16="http://schemas.microsoft.com/office/drawing/2014/main" id="{C27B5CF0-AA08-2F48-B125-7C97CB8F0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2531" name="スライド番号プレースホルダー 3">
            <a:extLst>
              <a:ext uri="{FF2B5EF4-FFF2-40B4-BE49-F238E27FC236}">
                <a16:creationId xmlns:a16="http://schemas.microsoft.com/office/drawing/2014/main" id="{EDF19F23-A0F5-8841-8B19-E555DCCD7D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32688E-C6E2-564C-B89A-AE59255F1997}" type="slidenum"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8</a:t>
            </a:fld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7200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スライド イメージ プレースホルダー 1">
            <a:extLst>
              <a:ext uri="{FF2B5EF4-FFF2-40B4-BE49-F238E27FC236}">
                <a16:creationId xmlns:a16="http://schemas.microsoft.com/office/drawing/2014/main" id="{8C66FCF8-8F61-884D-A553-659D62828B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9488" y="887413"/>
            <a:ext cx="3195637" cy="2395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ノート プレースホルダー 2">
            <a:extLst>
              <a:ext uri="{FF2B5EF4-FFF2-40B4-BE49-F238E27FC236}">
                <a16:creationId xmlns:a16="http://schemas.microsoft.com/office/drawing/2014/main" id="{C27B5CF0-AA08-2F48-B125-7C97CB8F0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2531" name="スライド番号プレースホルダー 3">
            <a:extLst>
              <a:ext uri="{FF2B5EF4-FFF2-40B4-BE49-F238E27FC236}">
                <a16:creationId xmlns:a16="http://schemas.microsoft.com/office/drawing/2014/main" id="{EDF19F23-A0F5-8841-8B19-E555DCCD7D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32688E-C6E2-564C-B89A-AE59255F1997}" type="slidenum">
              <a:rPr lang="ja-JP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9</a:t>
            </a:fld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16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B296AA-315C-A344-B98B-7A2C9C05A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F2A70-04EB-BE42-9A46-8F6E8AAC9139}" type="datetimeFigureOut">
              <a:rPr lang="ja-JP" altLang="en-US"/>
              <a:pPr>
                <a:defRPr/>
              </a:pPr>
              <a:t>2025/11/25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B57B6E-CB9F-1C4B-8B03-200861E0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F9FB19-BA23-9542-8AF4-8C3E9633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5FD2E-1D6E-6641-8A15-237ED4DC82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593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"/>
            <a:ext cx="7886700" cy="548679"/>
          </a:xfrm>
        </p:spPr>
        <p:txBody>
          <a:bodyPr/>
          <a:lstStyle>
            <a:lvl1pPr algn="ctr">
              <a:defRPr sz="3200" b="1"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DF6D22E7-AA3E-AC4A-8D5B-51B290861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E3FFB-0C2E-184E-8AD1-5AF8F4DB107B}" type="datetimeFigureOut">
              <a:rPr lang="ja-JP" altLang="en-US"/>
              <a:pPr>
                <a:defRPr/>
              </a:pPr>
              <a:t>2025/11/25</a:t>
            </a:fld>
            <a:endParaRPr lang="ja-JP" altLang="en-US"/>
          </a:p>
        </p:txBody>
      </p:sp>
      <p:sp>
        <p:nvSpPr>
          <p:cNvPr id="4" name="フッター プレースホルダー 4">
            <a:extLst>
              <a:ext uri="{FF2B5EF4-FFF2-40B4-BE49-F238E27FC236}">
                <a16:creationId xmlns:a16="http://schemas.microsoft.com/office/drawing/2014/main" id="{78ECAC62-9D1E-E745-B44A-406C9D5D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3E710BE5-0461-024A-9039-FD376BFE3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81E80-0D59-4045-A869-FEE9DACE630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9843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>
            <a:extLst>
              <a:ext uri="{FF2B5EF4-FFF2-40B4-BE49-F238E27FC236}">
                <a16:creationId xmlns:a16="http://schemas.microsoft.com/office/drawing/2014/main" id="{A63B8659-C31F-B648-991B-45E3B1D7B1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>
            <a:extLst>
              <a:ext uri="{FF2B5EF4-FFF2-40B4-BE49-F238E27FC236}">
                <a16:creationId xmlns:a16="http://schemas.microsoft.com/office/drawing/2014/main" id="{33467F87-95CB-514F-9D13-DB21BA11FC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9D09C0-EBF8-2747-A810-805E2297E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CDE7DA0-DF3D-9840-B1B9-ED689FBCAAC0}" type="datetimeFigureOut">
              <a:rPr lang="ja-JP" altLang="en-US"/>
              <a:pPr>
                <a:defRPr/>
              </a:pPr>
              <a:t>2025/11/25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1BB778-43D4-4348-AA72-4D40682DD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E9C62D-C563-BB40-8FFB-587FEE64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1B34D5B-61DD-C04F-85A5-C036F67B4C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itchFamily="34" charset="0"/>
          <a:ea typeface="ＭＳ Ｐゴシック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itchFamily="34" charset="0"/>
          <a:ea typeface="ＭＳ Ｐゴシック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itchFamily="34" charset="0"/>
          <a:ea typeface="ＭＳ Ｐゴシック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itchFamily="34" charset="0"/>
          <a:ea typeface="ＭＳ Ｐゴシック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itchFamily="34" charset="0"/>
          <a:ea typeface="ＭＳ Ｐゴシック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itchFamily="34" charset="0"/>
          <a:ea typeface="ＭＳ Ｐゴシック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itchFamily="34" charset="0"/>
          <a:ea typeface="ＭＳ Ｐゴシック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itchFamily="34" charset="0"/>
          <a:ea typeface="ＭＳ Ｐゴシック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3/PhysRevX.14.04102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5">
            <a:extLst>
              <a:ext uri="{FF2B5EF4-FFF2-40B4-BE49-F238E27FC236}">
                <a16:creationId xmlns:a16="http://schemas.microsoft.com/office/drawing/2014/main" id="{88E32FE0-F5B3-864F-B723-EB2980856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019215"/>
            <a:ext cx="4464496" cy="114858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ja-JP" altLang="en-US" sz="2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HGS創英角ﾎﾟｯﾌﾟ体" charset="0"/>
              </a:rPr>
              <a:t>電子波動関数の直接観察による量子凝縮状態の研究</a:t>
            </a:r>
          </a:p>
        </p:txBody>
      </p:sp>
      <p:sp>
        <p:nvSpPr>
          <p:cNvPr id="15364" name="正方形/長方形 25">
            <a:extLst>
              <a:ext uri="{FF2B5EF4-FFF2-40B4-BE49-F238E27FC236}">
                <a16:creationId xmlns:a16="http://schemas.microsoft.com/office/drawing/2014/main" id="{FDAA3F08-EE4D-FF4A-865B-F0ECC686A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5" y="692696"/>
            <a:ext cx="4572000" cy="66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ja-JP" sz="4400" b="1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Q3 </a:t>
            </a:r>
            <a:r>
              <a:rPr lang="ja-JP" altLang="en-US" sz="4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量子</a:t>
            </a:r>
            <a:r>
              <a:rPr lang="ja-JP" altLang="en-US" sz="4400" b="1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凝縮物性</a:t>
            </a: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CB8368F6-9E9D-031D-ED03-437E886AC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6237312"/>
            <a:ext cx="28935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研究室集合写真（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2025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月）</a:t>
            </a:r>
          </a:p>
        </p:txBody>
      </p:sp>
      <p:pic>
        <p:nvPicPr>
          <p:cNvPr id="3" name="図 2" descr="top2025.jpg">
            <a:extLst>
              <a:ext uri="{FF2B5EF4-FFF2-40B4-BE49-F238E27FC236}">
                <a16:creationId xmlns:a16="http://schemas.microsoft.com/office/drawing/2014/main" id="{72F42402-685B-B9A2-79B9-1500200E0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333" y="620688"/>
            <a:ext cx="4188702" cy="5475427"/>
          </a:xfrm>
          <a:prstGeom prst="rect">
            <a:avLst/>
          </a:prstGeom>
        </p:spPr>
      </p:pic>
      <p:sp>
        <p:nvSpPr>
          <p:cNvPr id="4" name="正方形/長方形 15">
            <a:extLst>
              <a:ext uri="{FF2B5EF4-FFF2-40B4-BE49-F238E27FC236}">
                <a16:creationId xmlns:a16="http://schemas.microsoft.com/office/drawing/2014/main" id="{753A852C-DEBD-004E-A302-9A4E9308F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9" y="3645024"/>
            <a:ext cx="2320691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HGS創英角ﾎﾟｯﾌﾟ体" charset="0"/>
              </a:rPr>
              <a:t>教授　幸坂祐生</a:t>
            </a:r>
            <a:endParaRPr lang="en-US" altLang="ja-JP" sz="240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HGS創英角ﾎﾟｯﾌﾟ体" charset="0"/>
            </a:endParaRPr>
          </a:p>
          <a:p>
            <a:pPr>
              <a:defRPr/>
            </a:pPr>
            <a:r>
              <a:rPr lang="ja-JP" altLang="en-US" sz="2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HGS創英角ﾎﾟｯﾌﾟ体" charset="0"/>
              </a:rPr>
              <a:t>助教　影山遥一</a:t>
            </a:r>
            <a:endParaRPr lang="en-US" altLang="ja-JP" sz="240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HGS創英角ﾎﾟｯﾌﾟ体" charset="0"/>
            </a:endParaRPr>
          </a:p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HGS創英角ﾎﾟｯﾌﾟ体" charset="0"/>
              </a:rPr>
              <a:t>M2	3</a:t>
            </a:r>
            <a:r>
              <a:rPr lang="ja-JP" altLang="en-US" sz="2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HGS創英角ﾎﾟｯﾌﾟ体" charset="0"/>
              </a:rPr>
              <a:t>人</a:t>
            </a:r>
            <a:endParaRPr lang="en-US" altLang="ja-JP" sz="240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HGS創英角ﾎﾟｯﾌﾟ体" charset="0"/>
            </a:endParaRPr>
          </a:p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HGS創英角ﾎﾟｯﾌﾟ体" charset="0"/>
              </a:rPr>
              <a:t>M1	1</a:t>
            </a:r>
            <a:r>
              <a:rPr lang="ja-JP" altLang="en-US" sz="2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HGS創英角ﾎﾟｯﾌﾟ体" charset="0"/>
              </a:rPr>
              <a:t>人</a:t>
            </a:r>
            <a:endParaRPr lang="en-US" altLang="ja-JP" sz="240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HGS創英角ﾎﾟｯﾌﾟ体" charset="0"/>
            </a:endParaRPr>
          </a:p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HGS創英角ﾎﾟｯﾌﾟ体" charset="0"/>
              </a:rPr>
              <a:t>B4	5</a:t>
            </a:r>
            <a:r>
              <a:rPr lang="ja-JP" altLang="en-US" sz="24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HGS創英角ﾎﾟｯﾌﾟ体" charset="0"/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37672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ED565-9C98-C26E-D0BF-01128BADE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D0D79A7-A206-8084-381B-5B2812B5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019"/>
            <a:ext cx="7886700" cy="548679"/>
          </a:xfrm>
        </p:spPr>
        <p:txBody>
          <a:bodyPr/>
          <a:lstStyle/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走査型トンネル顕微鏡</a:t>
            </a:r>
          </a:p>
        </p:txBody>
      </p:sp>
      <p:pic>
        <p:nvPicPr>
          <p:cNvPr id="4" name="図 3" descr="背景パターン&#10;&#10;AI 生成コンテンツは誤りを含む可能性があります。">
            <a:extLst>
              <a:ext uri="{FF2B5EF4-FFF2-40B4-BE49-F238E27FC236}">
                <a16:creationId xmlns:a16="http://schemas.microsoft.com/office/drawing/2014/main" id="{30BFCE45-017B-8BB8-281B-93BB47414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64692"/>
            <a:ext cx="5934456" cy="4928616"/>
          </a:xfrm>
          <a:prstGeom prst="rect">
            <a:avLst/>
          </a:prstGeom>
        </p:spPr>
      </p:pic>
      <p:pic>
        <p:nvPicPr>
          <p:cNvPr id="5" name="図 4" descr="屋内, テーブル, 座る, 小さ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BD942D5-BC1A-1D37-7C53-0CC27A00B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4"/>
          <a:stretch>
            <a:fillRect/>
          </a:stretch>
        </p:blipFill>
        <p:spPr>
          <a:xfrm>
            <a:off x="732287" y="1447800"/>
            <a:ext cx="3868960" cy="39728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79518C9-6F82-48D3-452A-C901A2438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47800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5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FF58D3F-358A-4690-8E17-8D663FEE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019"/>
            <a:ext cx="7886700" cy="548679"/>
          </a:xfrm>
        </p:spPr>
        <p:txBody>
          <a:bodyPr/>
          <a:lstStyle/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原子の可視化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0B1AEF6-DC76-6005-C562-20CE762FA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74" y="1201324"/>
            <a:ext cx="3826772" cy="38267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73ECF67-DB46-6CEF-6863-BB882EF35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552" y="1201324"/>
            <a:ext cx="3826772" cy="38222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C5E9310-CF46-B345-A995-9E53D9A53350}"/>
              </a:ext>
            </a:extLst>
          </p:cNvPr>
          <p:cNvSpPr/>
          <p:nvPr/>
        </p:nvSpPr>
        <p:spPr>
          <a:xfrm>
            <a:off x="6166620" y="5364130"/>
            <a:ext cx="1158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ja-JP" sz="20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NbSe</a:t>
            </a:r>
            <a:r>
              <a:rPr kumimoji="0" lang="en-US" altLang="ja-JP" sz="2000" kern="0" baseline="-25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endParaRPr lang="ja-JP" altLang="en-US" sz="2000" baseline="-25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30501D8-14A8-C763-0B4F-33E2681E4EA1}"/>
              </a:ext>
            </a:extLst>
          </p:cNvPr>
          <p:cNvSpPr/>
          <p:nvPr/>
        </p:nvSpPr>
        <p:spPr>
          <a:xfrm>
            <a:off x="1832442" y="5364130"/>
            <a:ext cx="1158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ja-JP" sz="20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Si</a:t>
            </a:r>
            <a:endParaRPr lang="ja-JP" altLang="en-US" sz="2000" baseline="-25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CC0AEB7-E60C-B38A-3CE6-C22745B810B9}"/>
              </a:ext>
            </a:extLst>
          </p:cNvPr>
          <p:cNvSpPr/>
          <p:nvPr/>
        </p:nvSpPr>
        <p:spPr>
          <a:xfrm>
            <a:off x="5103590" y="5800732"/>
            <a:ext cx="328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ja-JP" altLang="en-US" sz="16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原子配列</a:t>
            </a:r>
            <a:r>
              <a:rPr kumimoji="0" lang="en-US" altLang="ja-JP" sz="16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kumimoji="0" lang="ja-JP" altLang="en-US" sz="16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不純物</a:t>
            </a:r>
            <a:r>
              <a:rPr kumimoji="0" lang="en-US" altLang="ja-JP" sz="16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, </a:t>
            </a:r>
            <a:r>
              <a:rPr kumimoji="0" lang="ja-JP" altLang="en-US" sz="16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電荷密度の濃淡</a:t>
            </a:r>
            <a:endParaRPr lang="ja-JP" altLang="en-US" sz="1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07DF4AE-9BDB-B4D1-0CA4-05129AC69048}"/>
              </a:ext>
            </a:extLst>
          </p:cNvPr>
          <p:cNvSpPr/>
          <p:nvPr/>
        </p:nvSpPr>
        <p:spPr>
          <a:xfrm>
            <a:off x="769412" y="5807643"/>
            <a:ext cx="328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ja-JP" altLang="en-US" sz="16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原子配列の再構成</a:t>
            </a:r>
            <a:endParaRPr lang="ja-JP" altLang="en-US" sz="1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A13F954-E295-5774-C53A-1F3DB6A57DDF}"/>
              </a:ext>
            </a:extLst>
          </p:cNvPr>
          <p:cNvCxnSpPr>
            <a:cxnSpLocks/>
          </p:cNvCxnSpPr>
          <p:nvPr/>
        </p:nvCxnSpPr>
        <p:spPr>
          <a:xfrm rot="16200000">
            <a:off x="6982306" y="3110138"/>
            <a:ext cx="3826772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正方形/長方形 17">
            <a:extLst>
              <a:ext uri="{FF2B5EF4-FFF2-40B4-BE49-F238E27FC236}">
                <a16:creationId xmlns:a16="http://schemas.microsoft.com/office/drawing/2014/main" id="{7D886326-CBB8-1833-349B-FCB227D401A1}"/>
              </a:ext>
            </a:extLst>
          </p:cNvPr>
          <p:cNvSpPr/>
          <p:nvPr/>
        </p:nvSpPr>
        <p:spPr>
          <a:xfrm rot="5400000">
            <a:off x="8477342" y="2940861"/>
            <a:ext cx="836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10 nm</a:t>
            </a:r>
            <a:endParaRPr lang="ja-JP" altLang="en-US" sz="1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246DABE-7955-8678-077D-72C27E54149F}"/>
              </a:ext>
            </a:extLst>
          </p:cNvPr>
          <p:cNvGrpSpPr/>
          <p:nvPr/>
        </p:nvGrpSpPr>
        <p:grpSpPr>
          <a:xfrm rot="10800000">
            <a:off x="41636" y="1218496"/>
            <a:ext cx="338554" cy="3826772"/>
            <a:chOff x="8878815" y="1646270"/>
            <a:chExt cx="338554" cy="3826772"/>
          </a:xfrm>
        </p:grpSpPr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A9289CBD-637A-918F-824F-4B28D287824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34706" y="3559656"/>
              <a:ext cx="3826772" cy="0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A77DBBF6-7C2D-DCAC-72ED-C38AEC3A43B1}"/>
                </a:ext>
              </a:extLst>
            </p:cNvPr>
            <p:cNvSpPr/>
            <p:nvPr/>
          </p:nvSpPr>
          <p:spPr>
            <a:xfrm rot="5400000">
              <a:off x="8629742" y="3390379"/>
              <a:ext cx="8367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10 nm</a:t>
              </a:r>
              <a:endParaRPr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19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20D4D77-3566-D582-4040-98629F686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124744"/>
            <a:ext cx="6048672" cy="453650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0FF58D3F-358A-4690-8E17-8D663FEE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019"/>
            <a:ext cx="7886700" cy="548679"/>
          </a:xfrm>
        </p:spPr>
        <p:txBody>
          <a:bodyPr/>
          <a:lstStyle/>
          <a:p>
            <a:r>
              <a:rPr lang="ja-JP" altLang="en-US" dirty="0"/>
              <a:t>電子波の干渉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C5E9310-CF46-B345-A995-9E53D9A53350}"/>
              </a:ext>
            </a:extLst>
          </p:cNvPr>
          <p:cNvSpPr/>
          <p:nvPr/>
        </p:nvSpPr>
        <p:spPr>
          <a:xfrm>
            <a:off x="323528" y="1958377"/>
            <a:ext cx="1158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ja-JP" sz="20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BiTeI</a:t>
            </a:r>
            <a:endParaRPr lang="ja-JP" altLang="en-US" sz="2000" baseline="-25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A13F954-E295-5774-C53A-1F3DB6A57DDF}"/>
              </a:ext>
            </a:extLst>
          </p:cNvPr>
          <p:cNvCxnSpPr>
            <a:cxnSpLocks/>
          </p:cNvCxnSpPr>
          <p:nvPr/>
        </p:nvCxnSpPr>
        <p:spPr>
          <a:xfrm flipH="1" flipV="1">
            <a:off x="179512" y="3445694"/>
            <a:ext cx="3744416" cy="2287562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正方形/長方形 17">
            <a:extLst>
              <a:ext uri="{FF2B5EF4-FFF2-40B4-BE49-F238E27FC236}">
                <a16:creationId xmlns:a16="http://schemas.microsoft.com/office/drawing/2014/main" id="{7D886326-CBB8-1833-349B-FCB227D401A1}"/>
              </a:ext>
            </a:extLst>
          </p:cNvPr>
          <p:cNvSpPr/>
          <p:nvPr/>
        </p:nvSpPr>
        <p:spPr>
          <a:xfrm rot="1784955">
            <a:off x="1655114" y="4464300"/>
            <a:ext cx="793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40 nm</a:t>
            </a:r>
            <a:endParaRPr lang="ja-JP" altLang="en-US" sz="1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235A117D-19FF-778B-2B12-E81199EE852D}"/>
              </a:ext>
            </a:extLst>
          </p:cNvPr>
          <p:cNvSpPr/>
          <p:nvPr/>
        </p:nvSpPr>
        <p:spPr bwMode="auto">
          <a:xfrm>
            <a:off x="7522728" y="3324869"/>
            <a:ext cx="208262" cy="208262"/>
          </a:xfrm>
          <a:prstGeom prst="ellipse">
            <a:avLst/>
          </a:prstGeom>
          <a:solidFill>
            <a:srgbClr val="CC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3" name="Text Box 38">
            <a:extLst>
              <a:ext uri="{FF2B5EF4-FFF2-40B4-BE49-F238E27FC236}">
                <a16:creationId xmlns:a16="http://schemas.microsoft.com/office/drawing/2014/main" id="{2E25F0ED-AB40-8791-E0F2-D5386DE4A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265" y="3257767"/>
            <a:ext cx="13266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i="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小塚ゴシック Pro R" panose="020B0400000000000000" pitchFamily="34" charset="-128"/>
                <a:cs typeface="Calibri" panose="020F0502020204030204" pitchFamily="34" charset="0"/>
              </a:rPr>
              <a:t>不純物</a:t>
            </a:r>
            <a:endParaRPr lang="en-US" altLang="ja-JP" i="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ea typeface="小塚ゴシック Pro R" panose="020B0400000000000000" pitchFamily="34" charset="-128"/>
              <a:cs typeface="Calibri" panose="020F0502020204030204" pitchFamily="34" charset="0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6EB33C9-B5E2-3A88-783A-621D7FB5475C}"/>
              </a:ext>
            </a:extLst>
          </p:cNvPr>
          <p:cNvGrpSpPr/>
          <p:nvPr/>
        </p:nvGrpSpPr>
        <p:grpSpPr>
          <a:xfrm>
            <a:off x="5292080" y="2583463"/>
            <a:ext cx="1459132" cy="485497"/>
            <a:chOff x="261356" y="4392451"/>
            <a:chExt cx="1459132" cy="485497"/>
          </a:xfrm>
        </p:grpSpPr>
        <p:sp>
          <p:nvSpPr>
            <p:cNvPr id="55" name="Line 78">
              <a:extLst>
                <a:ext uri="{FF2B5EF4-FFF2-40B4-BE49-F238E27FC236}">
                  <a16:creationId xmlns:a16="http://schemas.microsoft.com/office/drawing/2014/main" id="{198722AB-7453-521F-3659-F7D8B17C3F8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367408" y="4392451"/>
              <a:ext cx="261938" cy="460375"/>
            </a:xfrm>
            <a:prstGeom prst="line">
              <a:avLst/>
            </a:prstGeom>
            <a:noFill/>
            <a:ln w="38100">
              <a:solidFill>
                <a:schemeClr val="accent4">
                  <a:lumMod val="2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 Box 70">
              <a:extLst>
                <a:ext uri="{FF2B5EF4-FFF2-40B4-BE49-F238E27FC236}">
                  <a16:creationId xmlns:a16="http://schemas.microsoft.com/office/drawing/2014/main" id="{01715A93-DCCD-F939-8D7E-718D3D728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356" y="4477838"/>
              <a:ext cx="14591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ja-JP" altLang="en-US" sz="2000" b="1" i="0" dirty="0">
                  <a:solidFill>
                    <a:schemeClr val="accent4">
                      <a:lumMod val="25000"/>
                    </a:schemeClr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Calibri" panose="020F0502020204030204" pitchFamily="34" charset="0"/>
                </a:rPr>
                <a:t>散乱波</a:t>
              </a:r>
              <a:r>
                <a:rPr lang="ja-JP" altLang="en-US" sz="2000" i="0" dirty="0">
                  <a:solidFill>
                    <a:schemeClr val="accent4">
                      <a:lumMod val="25000"/>
                    </a:schemeClr>
                  </a:solidFill>
                  <a:latin typeface="Calibri" panose="020F0502020204030204" pitchFamily="34" charset="0"/>
                  <a:ea typeface="小塚ゴシック Pro R" panose="020B0400000000000000" pitchFamily="34" charset="-128"/>
                  <a:cs typeface="Calibri" panose="020F0502020204030204" pitchFamily="34" charset="0"/>
                </a:rPr>
                <a:t>  </a:t>
              </a:r>
              <a:r>
                <a:rPr lang="en-US" altLang="ja-JP" sz="2000" b="1" dirty="0">
                  <a:solidFill>
                    <a:schemeClr val="accent4">
                      <a:lumMod val="25000"/>
                    </a:schemeClr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k'</a:t>
              </a:r>
              <a:endParaRPr lang="en-US" altLang="ja-JP" sz="2000" i="0" baseline="-25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EEB2A9C5-1D41-54E6-D9FD-9A18049AB4C5}"/>
              </a:ext>
            </a:extLst>
          </p:cNvPr>
          <p:cNvGrpSpPr/>
          <p:nvPr/>
        </p:nvGrpSpPr>
        <p:grpSpPr>
          <a:xfrm>
            <a:off x="5301597" y="3668942"/>
            <a:ext cx="1519263" cy="534987"/>
            <a:chOff x="270873" y="5477930"/>
            <a:chExt cx="1519263" cy="534987"/>
          </a:xfrm>
        </p:grpSpPr>
        <p:sp>
          <p:nvSpPr>
            <p:cNvPr id="58" name="Line 66">
              <a:extLst>
                <a:ext uri="{FF2B5EF4-FFF2-40B4-BE49-F238E27FC236}">
                  <a16:creationId xmlns:a16="http://schemas.microsoft.com/office/drawing/2014/main" id="{C3574496-EC7B-97A6-3B0D-F9AC260D393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485336" y="5477930"/>
              <a:ext cx="304800" cy="534987"/>
            </a:xfrm>
            <a:prstGeom prst="line">
              <a:avLst/>
            </a:prstGeom>
            <a:noFill/>
            <a:ln w="38100">
              <a:solidFill>
                <a:schemeClr val="accent4">
                  <a:lumMod val="25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Text Box 70">
              <a:extLst>
                <a:ext uri="{FF2B5EF4-FFF2-40B4-BE49-F238E27FC236}">
                  <a16:creationId xmlns:a16="http://schemas.microsoft.com/office/drawing/2014/main" id="{BA30C554-2C23-4FA2-F906-1B041A74A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873" y="5523678"/>
              <a:ext cx="145913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20000"/>
                </a:spcBef>
              </a:pPr>
              <a:r>
                <a:rPr lang="ja-JP" altLang="en-US" sz="2000" b="1" i="0" dirty="0">
                  <a:solidFill>
                    <a:schemeClr val="accent4">
                      <a:lumMod val="25000"/>
                    </a:schemeClr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Calibri" panose="020F0502020204030204" pitchFamily="34" charset="0"/>
                </a:rPr>
                <a:t>入射波</a:t>
              </a:r>
              <a:r>
                <a:rPr lang="ja-JP" altLang="en-US" sz="2000" b="1" i="0" dirty="0">
                  <a:solidFill>
                    <a:schemeClr val="accent4">
                      <a:lumMod val="25000"/>
                    </a:schemeClr>
                  </a:solidFill>
                  <a:latin typeface="Calibri" panose="020F0502020204030204" pitchFamily="34" charset="0"/>
                  <a:ea typeface="小塚ゴシック Pro R" panose="020B0400000000000000" pitchFamily="34" charset="-128"/>
                  <a:cs typeface="Calibri" panose="020F0502020204030204" pitchFamily="34" charset="0"/>
                </a:rPr>
                <a:t>  </a:t>
              </a:r>
              <a:r>
                <a:rPr lang="en-US" altLang="ja-JP" sz="2000" b="1" dirty="0">
                  <a:solidFill>
                    <a:schemeClr val="accent4">
                      <a:lumMod val="25000"/>
                    </a:schemeClr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k</a:t>
              </a:r>
              <a:endParaRPr lang="en-US" altLang="ja-JP" sz="2000" i="0" baseline="-250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 Box 70">
                <a:extLst>
                  <a:ext uri="{FF2B5EF4-FFF2-40B4-BE49-F238E27FC236}">
                    <a16:creationId xmlns:a16="http://schemas.microsoft.com/office/drawing/2014/main" id="{557C337A-806C-C315-F632-D8DB77B7B8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85154" y="1908555"/>
                <a:ext cx="2120382" cy="700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ja-JP" altLang="en-US" sz="2000" b="1" i="0" dirty="0">
                    <a:solidFill>
                      <a:schemeClr val="accent5">
                        <a:lumMod val="50000"/>
                      </a:schemeClr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Calibri" panose="020F0502020204030204" pitchFamily="34" charset="0"/>
                  </a:rPr>
                  <a:t>定在波</a:t>
                </a:r>
                <a:endParaRPr lang="en-US" altLang="ja-JP" sz="2000" b="1" i="0" dirty="0">
                  <a:solidFill>
                    <a:schemeClr val="accent5">
                      <a:lumMod val="50000"/>
                    </a:schemeClr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Calibri" panose="020F0502020204030204" pitchFamily="34" charset="0"/>
                </a:endParaRPr>
              </a:p>
              <a:p>
                <a:pPr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ＭＳ Ｐゴシック" charset="-128"/>
                        </a:rPr>
                        <m:t>𝒒</m:t>
                      </m:r>
                      <m:r>
                        <a:rPr lang="en-US" altLang="ja-JP" sz="20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ＭＳ Ｐゴシック" charset="-128"/>
                        </a:rPr>
                        <m:t>=</m:t>
                      </m:r>
                      <m:sSup>
                        <m:sSupPr>
                          <m:ctrlPr>
                            <a:rPr lang="en-US" altLang="ja-JP" sz="2000" b="1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pPr>
                        <m:e>
                          <m:r>
                            <a:rPr lang="en-US" altLang="ja-JP" sz="2000" b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𝒌</m:t>
                          </m:r>
                          <m:r>
                            <a:rPr lang="en-US" altLang="ja-JP" sz="2000" b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−</m:t>
                          </m:r>
                          <m:r>
                            <a:rPr lang="en-US" altLang="ja-JP" sz="2000" b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𝒌</m:t>
                          </m:r>
                        </m:e>
                        <m:sup>
                          <m:r>
                            <a:rPr lang="en-US" altLang="ja-JP" sz="2000" b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altLang="ja-JP" sz="2000" i="0" baseline="-2500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ea typeface="小塚ゴシック Pro H" panose="020B0800000000000000" pitchFamily="34" charset="-128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0" name="Text Box 70">
                <a:extLst>
                  <a:ext uri="{FF2B5EF4-FFF2-40B4-BE49-F238E27FC236}">
                    <a16:creationId xmlns:a16="http://schemas.microsoft.com/office/drawing/2014/main" id="{557C337A-806C-C315-F632-D8DB77B7B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5154" y="1908555"/>
                <a:ext cx="2120382" cy="700769"/>
              </a:xfrm>
              <a:prstGeom prst="rect">
                <a:avLst/>
              </a:prstGeom>
              <a:blipFill>
                <a:blip r:embed="rId4"/>
                <a:stretch>
                  <a:fillRect l="-2874" t="-4348" b="-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12">
            <a:extLst>
              <a:ext uri="{FF2B5EF4-FFF2-40B4-BE49-F238E27FC236}">
                <a16:creationId xmlns:a16="http://schemas.microsoft.com/office/drawing/2014/main" id="{73C82C97-B190-CF03-6571-5656235FB9A4}"/>
              </a:ext>
            </a:extLst>
          </p:cNvPr>
          <p:cNvGrpSpPr>
            <a:grpSpLocks noChangeAspect="1"/>
          </p:cNvGrpSpPr>
          <p:nvPr/>
        </p:nvGrpSpPr>
        <p:grpSpPr bwMode="auto">
          <a:xfrm rot="17834873">
            <a:off x="6754050" y="3240299"/>
            <a:ext cx="1649651" cy="1036282"/>
            <a:chOff x="1488" y="1680"/>
            <a:chExt cx="1536" cy="2064"/>
          </a:xfrm>
        </p:grpSpPr>
        <p:sp>
          <p:nvSpPr>
            <p:cNvPr id="62" name="Line 21">
              <a:extLst>
                <a:ext uri="{FF2B5EF4-FFF2-40B4-BE49-F238E27FC236}">
                  <a16:creationId xmlns:a16="http://schemas.microsoft.com/office/drawing/2014/main" id="{EF99EE84-29F9-A22C-7C27-722DD701915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88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C200FB9A-0BCE-3351-7EED-7F06E231AAF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80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Line 25">
              <a:extLst>
                <a:ext uri="{FF2B5EF4-FFF2-40B4-BE49-F238E27FC236}">
                  <a16:creationId xmlns:a16="http://schemas.microsoft.com/office/drawing/2014/main" id="{9BE0EB3B-1358-A950-0497-D9266AB2D0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72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" name="Line 27">
              <a:extLst>
                <a:ext uri="{FF2B5EF4-FFF2-40B4-BE49-F238E27FC236}">
                  <a16:creationId xmlns:a16="http://schemas.microsoft.com/office/drawing/2014/main" id="{CF094DB0-E664-6578-9286-F49C92F2E4A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64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Line 29">
              <a:extLst>
                <a:ext uri="{FF2B5EF4-FFF2-40B4-BE49-F238E27FC236}">
                  <a16:creationId xmlns:a16="http://schemas.microsoft.com/office/drawing/2014/main" id="{D2D54D0B-7502-E9DC-4402-C68324984CB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56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Line 31">
              <a:extLst>
                <a:ext uri="{FF2B5EF4-FFF2-40B4-BE49-F238E27FC236}">
                  <a16:creationId xmlns:a16="http://schemas.microsoft.com/office/drawing/2014/main" id="{586EF542-6381-EB12-C5BC-CD6CDBCF676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48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" name="Line 33">
              <a:extLst>
                <a:ext uri="{FF2B5EF4-FFF2-40B4-BE49-F238E27FC236}">
                  <a16:creationId xmlns:a16="http://schemas.microsoft.com/office/drawing/2014/main" id="{68191403-1637-B214-858D-B1B0C1E1F20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640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Line 35">
              <a:extLst>
                <a:ext uri="{FF2B5EF4-FFF2-40B4-BE49-F238E27FC236}">
                  <a16:creationId xmlns:a16="http://schemas.microsoft.com/office/drawing/2014/main" id="{DED0A40D-7973-6FE6-9A2A-6EB42C3273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832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Line 37">
              <a:extLst>
                <a:ext uri="{FF2B5EF4-FFF2-40B4-BE49-F238E27FC236}">
                  <a16:creationId xmlns:a16="http://schemas.microsoft.com/office/drawing/2014/main" id="{375A76A1-34DF-89E4-7046-6E992031000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024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71" name="Group 39">
            <a:extLst>
              <a:ext uri="{FF2B5EF4-FFF2-40B4-BE49-F238E27FC236}">
                <a16:creationId xmlns:a16="http://schemas.microsoft.com/office/drawing/2014/main" id="{7A4339E1-888A-3944-0860-CD9F4F83F327}"/>
              </a:ext>
            </a:extLst>
          </p:cNvPr>
          <p:cNvGrpSpPr>
            <a:grpSpLocks noChangeAspect="1"/>
          </p:cNvGrpSpPr>
          <p:nvPr/>
        </p:nvGrpSpPr>
        <p:grpSpPr bwMode="auto">
          <a:xfrm rot="14525515">
            <a:off x="6548992" y="2520883"/>
            <a:ext cx="1855857" cy="1036282"/>
            <a:chOff x="720" y="1680"/>
            <a:chExt cx="1728" cy="2064"/>
          </a:xfrm>
        </p:grpSpPr>
        <p:sp>
          <p:nvSpPr>
            <p:cNvPr id="72" name="Line 40">
              <a:extLst>
                <a:ext uri="{FF2B5EF4-FFF2-40B4-BE49-F238E27FC236}">
                  <a16:creationId xmlns:a16="http://schemas.microsoft.com/office/drawing/2014/main" id="{31FA9F78-F305-04E0-8E0D-E602001D8D7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20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Line 42">
              <a:extLst>
                <a:ext uri="{FF2B5EF4-FFF2-40B4-BE49-F238E27FC236}">
                  <a16:creationId xmlns:a16="http://schemas.microsoft.com/office/drawing/2014/main" id="{B5A28AB9-3CC4-FB72-235D-FC20569BF91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12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Line 44">
              <a:extLst>
                <a:ext uri="{FF2B5EF4-FFF2-40B4-BE49-F238E27FC236}">
                  <a16:creationId xmlns:a16="http://schemas.microsoft.com/office/drawing/2014/main" id="{49DC49FE-7644-A601-6004-A2C6F7C62A0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104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" name="Line 46">
              <a:extLst>
                <a:ext uri="{FF2B5EF4-FFF2-40B4-BE49-F238E27FC236}">
                  <a16:creationId xmlns:a16="http://schemas.microsoft.com/office/drawing/2014/main" id="{DC3A6612-FA08-521C-45F9-84F411C9DA9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296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Line 48">
              <a:extLst>
                <a:ext uri="{FF2B5EF4-FFF2-40B4-BE49-F238E27FC236}">
                  <a16:creationId xmlns:a16="http://schemas.microsoft.com/office/drawing/2014/main" id="{3CE91341-8C4D-46FD-0376-83B383F22CE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88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" name="Line 50">
              <a:extLst>
                <a:ext uri="{FF2B5EF4-FFF2-40B4-BE49-F238E27FC236}">
                  <a16:creationId xmlns:a16="http://schemas.microsoft.com/office/drawing/2014/main" id="{A5685193-1650-673B-1CA8-E43E7712A08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80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8" name="Line 52">
              <a:extLst>
                <a:ext uri="{FF2B5EF4-FFF2-40B4-BE49-F238E27FC236}">
                  <a16:creationId xmlns:a16="http://schemas.microsoft.com/office/drawing/2014/main" id="{79CB1CEA-879E-44FF-89CF-D15D5D30A1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72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Line 54">
              <a:extLst>
                <a:ext uri="{FF2B5EF4-FFF2-40B4-BE49-F238E27FC236}">
                  <a16:creationId xmlns:a16="http://schemas.microsoft.com/office/drawing/2014/main" id="{5ABBB406-2227-42F5-A183-0558F10C36A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64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0" name="Line 56">
              <a:extLst>
                <a:ext uri="{FF2B5EF4-FFF2-40B4-BE49-F238E27FC236}">
                  <a16:creationId xmlns:a16="http://schemas.microsoft.com/office/drawing/2014/main" id="{75EEBA3E-42A4-E247-360A-A776BFC1101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56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1" name="Line 58">
              <a:extLst>
                <a:ext uri="{FF2B5EF4-FFF2-40B4-BE49-F238E27FC236}">
                  <a16:creationId xmlns:a16="http://schemas.microsoft.com/office/drawing/2014/main" id="{1BAE90AB-0BE9-C2B0-0F6E-4E2DB5D38E6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48" y="1680"/>
              <a:ext cx="0" cy="2064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2" name="Group 78">
            <a:extLst>
              <a:ext uri="{FF2B5EF4-FFF2-40B4-BE49-F238E27FC236}">
                <a16:creationId xmlns:a16="http://schemas.microsoft.com/office/drawing/2014/main" id="{5FF18695-C4A6-5926-F0ED-9776C1ADAAAD}"/>
              </a:ext>
            </a:extLst>
          </p:cNvPr>
          <p:cNvGrpSpPr>
            <a:grpSpLocks/>
          </p:cNvGrpSpPr>
          <p:nvPr/>
        </p:nvGrpSpPr>
        <p:grpSpPr bwMode="auto">
          <a:xfrm>
            <a:off x="7196049" y="2681543"/>
            <a:ext cx="867243" cy="1524527"/>
            <a:chOff x="2467" y="864"/>
            <a:chExt cx="826" cy="1675"/>
          </a:xfrm>
        </p:grpSpPr>
        <p:sp>
          <p:nvSpPr>
            <p:cNvPr id="83" name="Line 69">
              <a:extLst>
                <a:ext uri="{FF2B5EF4-FFF2-40B4-BE49-F238E27FC236}">
                  <a16:creationId xmlns:a16="http://schemas.microsoft.com/office/drawing/2014/main" id="{D9EFE032-7427-F9FF-74DD-3247F44430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67" y="864"/>
              <a:ext cx="0" cy="1675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4" name="Line 71">
              <a:extLst>
                <a:ext uri="{FF2B5EF4-FFF2-40B4-BE49-F238E27FC236}">
                  <a16:creationId xmlns:a16="http://schemas.microsoft.com/office/drawing/2014/main" id="{13C50414-AF28-7296-6B52-8631A2D1785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674" y="864"/>
              <a:ext cx="0" cy="1675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Line 73">
              <a:extLst>
                <a:ext uri="{FF2B5EF4-FFF2-40B4-BE49-F238E27FC236}">
                  <a16:creationId xmlns:a16="http://schemas.microsoft.com/office/drawing/2014/main" id="{47845F26-D959-D622-E185-9FA440CAF21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880" y="864"/>
              <a:ext cx="0" cy="1675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" name="Line 75">
              <a:extLst>
                <a:ext uri="{FF2B5EF4-FFF2-40B4-BE49-F238E27FC236}">
                  <a16:creationId xmlns:a16="http://schemas.microsoft.com/office/drawing/2014/main" id="{A7E5C1EF-1ADC-D2A6-CC5E-5CAF00C350F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087" y="864"/>
              <a:ext cx="0" cy="1675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7" name="Line 77">
              <a:extLst>
                <a:ext uri="{FF2B5EF4-FFF2-40B4-BE49-F238E27FC236}">
                  <a16:creationId xmlns:a16="http://schemas.microsoft.com/office/drawing/2014/main" id="{0986B869-61B6-30AD-2179-E9F2C55B086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293" y="864"/>
              <a:ext cx="0" cy="1675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92" name="Text Box 70">
            <a:extLst>
              <a:ext uri="{FF2B5EF4-FFF2-40B4-BE49-F238E27FC236}">
                <a16:creationId xmlns:a16="http://schemas.microsoft.com/office/drawing/2014/main" id="{9EC5E8EB-2EFA-EC1D-4C53-1E72E87A7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002" y="5227024"/>
            <a:ext cx="2770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ja-JP" altLang="en-US" sz="2000" b="1" i="0" dirty="0">
                <a:solidFill>
                  <a:schemeClr val="accent4">
                    <a:lumMod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libri" panose="020F0502020204030204" pitchFamily="34" charset="0"/>
              </a:rPr>
              <a:t>「波動関数の干渉計」</a:t>
            </a:r>
            <a:endParaRPr lang="en-US" altLang="ja-JP" sz="2000" i="0" baseline="-25000" dirty="0">
              <a:solidFill>
                <a:schemeClr val="accent4">
                  <a:lumMod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  <p:bldP spid="53" grpId="1"/>
      <p:bldP spid="60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FF58D3F-358A-4690-8E17-8D663FEE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019"/>
            <a:ext cx="7886700" cy="548679"/>
          </a:xfrm>
        </p:spPr>
        <p:txBody>
          <a:bodyPr/>
          <a:lstStyle/>
          <a:p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超伝導秩序変数の空間変化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7A6A6AB-A4BC-777C-C358-E6333AF9D538}"/>
              </a:ext>
            </a:extLst>
          </p:cNvPr>
          <p:cNvSpPr/>
          <p:nvPr/>
        </p:nvSpPr>
        <p:spPr>
          <a:xfrm>
            <a:off x="2411760" y="868650"/>
            <a:ext cx="429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ja-JP" altLang="en-US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量子化磁束格子</a:t>
            </a:r>
            <a:endParaRPr lang="ja-JP" altLang="en-US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C5E9310-CF46-B345-A995-9E53D9A53350}"/>
              </a:ext>
            </a:extLst>
          </p:cNvPr>
          <p:cNvSpPr/>
          <p:nvPr/>
        </p:nvSpPr>
        <p:spPr>
          <a:xfrm>
            <a:off x="4000791" y="5661248"/>
            <a:ext cx="1158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ja-JP" sz="20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NbSe</a:t>
            </a:r>
            <a:r>
              <a:rPr kumimoji="0" lang="en-US" altLang="ja-JP" sz="2000" kern="0" baseline="-25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endParaRPr lang="ja-JP" altLang="en-US" sz="2000" baseline="-25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D2D92D3-7103-DBD9-4066-2B459AAAF78F}"/>
              </a:ext>
            </a:extLst>
          </p:cNvPr>
          <p:cNvGrpSpPr/>
          <p:nvPr/>
        </p:nvGrpSpPr>
        <p:grpSpPr>
          <a:xfrm>
            <a:off x="6537702" y="1493870"/>
            <a:ext cx="338554" cy="3826772"/>
            <a:chOff x="8726415" y="1493870"/>
            <a:chExt cx="338554" cy="3826772"/>
          </a:xfrm>
        </p:grpSpPr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6A13F954-E295-5774-C53A-1F3DB6A57DD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982306" y="3407256"/>
              <a:ext cx="3826772" cy="0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7D886326-CBB8-1833-349B-FCB227D401A1}"/>
                </a:ext>
              </a:extLst>
            </p:cNvPr>
            <p:cNvSpPr/>
            <p:nvPr/>
          </p:nvSpPr>
          <p:spPr>
            <a:xfrm rot="5400000">
              <a:off x="8499086" y="3237979"/>
              <a:ext cx="793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1</a:t>
              </a:r>
              <a:r>
                <a:rPr lang="el-GR" altLang="ja-JP" sz="160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μ</a:t>
              </a:r>
              <a:r>
                <a:rPr lang="en-US" altLang="ja-JP" sz="160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m</a:t>
              </a:r>
              <a:endParaRPr lang="ja-JP" altLang="en-US" sz="16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C9586B78-B65C-BD35-6749-6048BE9E4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587" y="1515614"/>
            <a:ext cx="3826772" cy="38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1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0B4F1132-51DC-2E40-B6AB-594225AFFD88}"/>
              </a:ext>
            </a:extLst>
          </p:cNvPr>
          <p:cNvSpPr/>
          <p:nvPr/>
        </p:nvSpPr>
        <p:spPr bwMode="auto">
          <a:xfrm>
            <a:off x="1631950" y="2385645"/>
            <a:ext cx="517525" cy="312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EE811AC-1842-1042-AA07-9C05789D994E}"/>
              </a:ext>
            </a:extLst>
          </p:cNvPr>
          <p:cNvSpPr/>
          <p:nvPr/>
        </p:nvSpPr>
        <p:spPr bwMode="auto">
          <a:xfrm>
            <a:off x="1631950" y="2698383"/>
            <a:ext cx="322263" cy="312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143A9E-F008-DB2F-DAFD-2D9A0E12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44017"/>
            <a:ext cx="8064896" cy="548679"/>
          </a:xfrm>
        </p:spPr>
        <p:txBody>
          <a:bodyPr/>
          <a:lstStyle/>
          <a:p>
            <a:r>
              <a:rPr lang="ja-JP" altLang="en-US" dirty="0"/>
              <a:t>分数粒子の干渉効果？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D8267A-E4D8-C5B5-4239-A651B913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842412"/>
            <a:ext cx="3312368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6282B8-869E-2C6A-6943-4C4BE94C6B9E}"/>
              </a:ext>
            </a:extLst>
          </p:cNvPr>
          <p:cNvSpPr/>
          <p:nvPr/>
        </p:nvSpPr>
        <p:spPr>
          <a:xfrm>
            <a:off x="1954213" y="1016478"/>
            <a:ext cx="5235574" cy="51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ja-JP" altLang="en-US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量子スピン液体の新しい研究アプローチ</a:t>
            </a:r>
            <a:endParaRPr kumimoji="0" lang="en-US" altLang="ja-JP" sz="2000" b="1" kern="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A908DA48-AF0F-F4FC-005E-A720151F2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901" y="5445611"/>
            <a:ext cx="29301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  <a:hlinkClick r:id="rId4"/>
              </a:rPr>
              <a:t>Phys. Rev. X 14, 041026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  <a:hlinkClick r:id="rId4"/>
              </a:rPr>
              <a:t> 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  <a:hlinkClick r:id="rId4"/>
              </a:rPr>
              <a:t>(2024)</a:t>
            </a:r>
            <a:endParaRPr lang="ja-JP" altLang="en-US" sz="1400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6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DE914-A45B-B980-2399-48BA43157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7FB958B-DD74-66F0-91D1-80F83F3F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019"/>
            <a:ext cx="7886700" cy="548679"/>
          </a:xfrm>
        </p:spPr>
        <p:txBody>
          <a:bodyPr/>
          <a:lstStyle/>
          <a:p>
            <a:r>
              <a:rPr lang="ja-JP" altLang="en-US" dirty="0"/>
              <a:t>研究テーマ例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DFDF295-999F-8973-61C9-73E0F9B4AFBA}"/>
              </a:ext>
            </a:extLst>
          </p:cNvPr>
          <p:cNvSpPr/>
          <p:nvPr/>
        </p:nvSpPr>
        <p:spPr>
          <a:xfrm>
            <a:off x="485800" y="1556792"/>
            <a:ext cx="5094312" cy="3280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測定と技術開発を両輪として進めています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高温超伝導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トポロジカル超伝導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量子スピン液体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二次元積層物質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機械学習による解析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・・・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DA95B1C-4F5F-C779-0DC6-A912BB4EF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219" y="1268760"/>
            <a:ext cx="1440000" cy="144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EF74BC7-AD36-30C2-4ECA-FE1DD3A59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307" y="1268760"/>
            <a:ext cx="1441723" cy="144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20C725C-133E-00E2-8ACD-C5F14ACBC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219" y="2924944"/>
            <a:ext cx="1440000" cy="144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3FFF152-C422-C87D-36D9-A945D2C68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4581128"/>
            <a:ext cx="144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ADE7E61-00E3-C591-9257-17631CFE7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970" y="2918539"/>
            <a:ext cx="1944216" cy="14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0B4F1132-51DC-2E40-B6AB-594225AFFD88}"/>
              </a:ext>
            </a:extLst>
          </p:cNvPr>
          <p:cNvSpPr/>
          <p:nvPr/>
        </p:nvSpPr>
        <p:spPr bwMode="auto">
          <a:xfrm>
            <a:off x="1631952" y="2385645"/>
            <a:ext cx="517525" cy="312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EE811AC-1842-1042-AA07-9C05789D994E}"/>
              </a:ext>
            </a:extLst>
          </p:cNvPr>
          <p:cNvSpPr/>
          <p:nvPr/>
        </p:nvSpPr>
        <p:spPr bwMode="auto">
          <a:xfrm>
            <a:off x="1631952" y="2698385"/>
            <a:ext cx="322263" cy="312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143A9E-F008-DB2F-DAFD-2D9A0E12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019"/>
            <a:ext cx="7886700" cy="548679"/>
          </a:xfrm>
        </p:spPr>
        <p:txBody>
          <a:bodyPr/>
          <a:lstStyle/>
          <a:p>
            <a:r>
              <a:rPr lang="ja-JP" altLang="en-US" dirty="0"/>
              <a:t>年間スケジュール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50DD1BD-1A50-8A71-FC96-E766D7505D0B}"/>
              </a:ext>
            </a:extLst>
          </p:cNvPr>
          <p:cNvSpPr/>
          <p:nvPr/>
        </p:nvSpPr>
        <p:spPr>
          <a:xfrm>
            <a:off x="1708873" y="1196752"/>
            <a:ext cx="5726257" cy="189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ja-JP" altLang="en-US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前期 </a:t>
            </a:r>
            <a:r>
              <a:rPr kumimoji="0" lang="en-US" altLang="ja-JP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(4</a:t>
            </a:r>
            <a:r>
              <a:rPr kumimoji="0" lang="ja-JP" altLang="en-US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kumimoji="0" lang="en-US" altLang="ja-JP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-7</a:t>
            </a:r>
            <a:r>
              <a:rPr kumimoji="0" lang="ja-JP" altLang="en-US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kumimoji="0" lang="en-US" altLang="ja-JP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後期からの実験に向けた基礎知識の習得</a:t>
            </a:r>
            <a:endParaRPr kumimoji="0" lang="en-US" altLang="ja-JP" sz="2000" kern="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180975" indent="-180975">
              <a:lnSpc>
                <a:spcPct val="150000"/>
              </a:lnSpc>
              <a:buSzPct val="60000"/>
              <a:buFont typeface="Wingdings" panose="05000000000000000000" pitchFamily="2" charset="2"/>
              <a:buChar char="l"/>
              <a:defRPr/>
            </a:pPr>
            <a:r>
              <a:rPr kumimoji="0" lang="ja-JP" altLang="en-US" sz="20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ゼミ </a:t>
            </a:r>
            <a:r>
              <a:rPr kumimoji="0" lang="en-US" altLang="ja-JP" sz="20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(</a:t>
            </a:r>
            <a:r>
              <a:rPr kumimoji="0" lang="ja-JP" altLang="en-US" sz="20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輪読</a:t>
            </a:r>
            <a:r>
              <a:rPr kumimoji="0" lang="en-US" altLang="ja-JP" sz="20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</a:p>
          <a:p>
            <a:pPr marL="180975" indent="-180975">
              <a:lnSpc>
                <a:spcPct val="150000"/>
              </a:lnSpc>
              <a:buSzPct val="60000"/>
              <a:buFont typeface="Wingdings" panose="05000000000000000000" pitchFamily="2" charset="2"/>
              <a:buChar char="l"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研究室ミーティング 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週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1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回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69B1AD5-D114-B1DD-989F-FF881EA01745}"/>
              </a:ext>
            </a:extLst>
          </p:cNvPr>
          <p:cNvSpPr/>
          <p:nvPr/>
        </p:nvSpPr>
        <p:spPr>
          <a:xfrm>
            <a:off x="1708873" y="3580926"/>
            <a:ext cx="5726257" cy="235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ja-JP" altLang="en-US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後期 </a:t>
            </a:r>
            <a:r>
              <a:rPr kumimoji="0" lang="en-US" altLang="ja-JP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(10</a:t>
            </a:r>
            <a:r>
              <a:rPr kumimoji="0" lang="ja-JP" altLang="en-US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kumimoji="0" lang="en-US" altLang="ja-JP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kumimoji="0" lang="ja-JP" altLang="en-US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kumimoji="0" lang="en-US" altLang="ja-JP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実験開始</a:t>
            </a:r>
            <a:endParaRPr kumimoji="0" lang="en-US" altLang="ja-JP" sz="2000" kern="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180975" indent="-180975">
              <a:lnSpc>
                <a:spcPct val="150000"/>
              </a:lnSpc>
              <a:buSzPct val="60000"/>
              <a:buFont typeface="Wingdings" panose="05000000000000000000" pitchFamily="2" charset="2"/>
              <a:buChar char="l"/>
              <a:defRPr/>
            </a:pPr>
            <a:r>
              <a:rPr kumimoji="0" lang="ja-JP" altLang="en-US" sz="2000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テーマ決め</a:t>
            </a:r>
            <a:endParaRPr kumimoji="0" lang="en-US" altLang="ja-JP" sz="2000" kern="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180975" indent="-180975">
              <a:lnSpc>
                <a:spcPct val="150000"/>
              </a:lnSpc>
              <a:buSzPct val="60000"/>
              <a:buFont typeface="Wingdings" panose="05000000000000000000" pitchFamily="2" charset="2"/>
              <a:buChar char="l"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研究室ミーティング 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週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1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回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 </a:t>
            </a:r>
          </a:p>
          <a:p>
            <a:pPr marL="180975" indent="-180975">
              <a:lnSpc>
                <a:spcPct val="150000"/>
              </a:lnSpc>
              <a:buSzPct val="60000"/>
              <a:buFont typeface="Wingdings" panose="05000000000000000000" pitchFamily="2" charset="2"/>
              <a:buChar char="l"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セミナー発表</a:t>
            </a:r>
          </a:p>
        </p:txBody>
      </p:sp>
    </p:spTree>
    <p:extLst>
      <p:ext uri="{BB962C8B-B14F-4D97-AF65-F5344CB8AC3E}">
        <p14:creationId xmlns:p14="http://schemas.microsoft.com/office/powerpoint/2010/main" val="321521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0B4F1132-51DC-2E40-B6AB-594225AFFD88}"/>
              </a:ext>
            </a:extLst>
          </p:cNvPr>
          <p:cNvSpPr/>
          <p:nvPr/>
        </p:nvSpPr>
        <p:spPr bwMode="auto">
          <a:xfrm>
            <a:off x="1631952" y="2385645"/>
            <a:ext cx="517525" cy="312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EE811AC-1842-1042-AA07-9C05789D994E}"/>
              </a:ext>
            </a:extLst>
          </p:cNvPr>
          <p:cNvSpPr/>
          <p:nvPr/>
        </p:nvSpPr>
        <p:spPr bwMode="auto">
          <a:xfrm>
            <a:off x="1631952" y="2698385"/>
            <a:ext cx="322263" cy="312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143A9E-F008-DB2F-DAFD-2D9A0E12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019"/>
            <a:ext cx="7886700" cy="548679"/>
          </a:xfrm>
        </p:spPr>
        <p:txBody>
          <a:bodyPr/>
          <a:lstStyle/>
          <a:p>
            <a:r>
              <a:rPr lang="ja-JP" altLang="en-US" dirty="0"/>
              <a:t>連絡先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50DD1BD-1A50-8A71-FC96-E766D7505D0B}"/>
              </a:ext>
            </a:extLst>
          </p:cNvPr>
          <p:cNvSpPr/>
          <p:nvPr/>
        </p:nvSpPr>
        <p:spPr>
          <a:xfrm>
            <a:off x="2483768" y="2098375"/>
            <a:ext cx="4176464" cy="970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幸坂祐生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kohsaka.yuhki.3j@kyoto-u.ac.jp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078227-1531-3D3F-B7FC-5B53E3697B87}"/>
              </a:ext>
            </a:extLst>
          </p:cNvPr>
          <p:cNvSpPr txBox="1"/>
          <p:nvPr/>
        </p:nvSpPr>
        <p:spPr>
          <a:xfrm>
            <a:off x="1973265" y="1196752"/>
            <a:ext cx="5199062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ja-JP" altLang="en-US" sz="2000" b="1" kern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質問・研究室見学は随時受け付けています</a:t>
            </a:r>
            <a:endParaRPr kumimoji="0" lang="en-US" altLang="ja-JP" sz="2000" b="1" kern="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6" name="図 5" descr="QR コード&#10;&#10;自動的に生成された説明">
            <a:extLst>
              <a:ext uri="{FF2B5EF4-FFF2-40B4-BE49-F238E27FC236}">
                <a16:creationId xmlns:a16="http://schemas.microsoft.com/office/drawing/2014/main" id="{A370497C-FAD0-6682-E1A7-7927589A3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43" y="3460958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69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16181</TotalTime>
  <Words>241</Words>
  <Application>Microsoft Office PowerPoint</Application>
  <PresentationFormat>画面に合わせる (4:3)</PresentationFormat>
  <Paragraphs>63</Paragraphs>
  <Slides>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7" baseType="lpstr">
      <vt:lpstr>小塚ゴシック Pro R</vt:lpstr>
      <vt:lpstr>游ゴシック</vt:lpstr>
      <vt:lpstr>Arial</vt:lpstr>
      <vt:lpstr>Calibri</vt:lpstr>
      <vt:lpstr>Calibri Light</vt:lpstr>
      <vt:lpstr>Cambria Math</vt:lpstr>
      <vt:lpstr>Wingdings</vt:lpstr>
      <vt:lpstr>Office テーマ</vt:lpstr>
      <vt:lpstr>PowerPoint プレゼンテーション</vt:lpstr>
      <vt:lpstr>走査型トンネル顕微鏡</vt:lpstr>
      <vt:lpstr>原子の可視化</vt:lpstr>
      <vt:lpstr>電子波の干渉</vt:lpstr>
      <vt:lpstr>超伝導秩序変数の空間変化</vt:lpstr>
      <vt:lpstr>分数粒子の干渉効果？</vt:lpstr>
      <vt:lpstr>研究テーマ例</vt:lpstr>
      <vt:lpstr>年間スケジュール</vt:lpstr>
      <vt:lpstr>連絡先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yamashita</dc:creator>
  <cp:lastModifiedBy>Yuhki Kohsaka</cp:lastModifiedBy>
  <cp:revision>448</cp:revision>
  <dcterms:created xsi:type="dcterms:W3CDTF">2008-11-26T06:54:16Z</dcterms:created>
  <dcterms:modified xsi:type="dcterms:W3CDTF">2025-11-25T01:23:57Z</dcterms:modified>
</cp:coreProperties>
</file>