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8" r:id="rId2"/>
    <p:sldId id="285" r:id="rId3"/>
    <p:sldId id="303" r:id="rId4"/>
    <p:sldId id="304" r:id="rId5"/>
    <p:sldId id="292" r:id="rId6"/>
    <p:sldId id="300" r:id="rId7"/>
    <p:sldId id="305" r:id="rId8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28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FF6600"/>
    <a:srgbClr val="FF9933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06"/>
    <p:restoredTop sz="94301"/>
  </p:normalViewPr>
  <p:slideViewPr>
    <p:cSldViewPr snapToGrid="0">
      <p:cViewPr varScale="1">
        <p:scale>
          <a:sx n="107" d="100"/>
          <a:sy n="107" d="100"/>
        </p:scale>
        <p:origin x="1328" y="168"/>
      </p:cViewPr>
      <p:guideLst>
        <p:guide orient="horz" pos="2179"/>
        <p:guide pos="289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>
            <a:lvl1pPr defTabSz="946150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>
            <a:lvl1pPr algn="r" defTabSz="946150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defTabSz="946150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algn="r" defTabSz="946150">
              <a:defRPr sz="1200"/>
            </a:lvl1pPr>
          </a:lstStyle>
          <a:p>
            <a:pPr>
              <a:defRPr/>
            </a:pPr>
            <a:fld id="{BA8F7669-9815-DF42-B808-6B006BFF29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075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318" tIns="47159" rIns="94318" bIns="47159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fld id="{B77FF271-81C9-0A45-A923-BF168CC1E8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2294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506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JP" sz="1800" kern="100">
              <a:effectLst/>
              <a:latin typeface="Aptos" panose="020B0004020202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507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90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90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90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90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90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499358F-7E4C-A547-9EAC-4365FCA07517}" type="slidenum">
              <a:rPr lang="en-US" altLang="ja-JP" sz="1300">
                <a:latin typeface="Arial" charset="0"/>
              </a:rPr>
              <a:pPr/>
              <a:t>4</a:t>
            </a:fld>
            <a:endParaRPr lang="en-US" altLang="ja-JP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92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FF271-81C9-0A45-A923-BF168CC1E801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0249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FF271-81C9-0A45-A923-BF168CC1E801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7896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FF271-81C9-0A45-A923-BF168CC1E801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627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B06D4-33BE-7B47-9479-C853665763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7875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29273-AF27-094C-A38B-BD1C55701CD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690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9AEB3-89A5-7343-9EA6-59F0305A8A3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132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ea typeface="ＭＳ Ｐゴシック" charset="0"/>
              </a:defRPr>
            </a:lvl1pPr>
          </a:lstStyle>
          <a:p>
            <a:pPr>
              <a:defRPr/>
            </a:pPr>
            <a:fld id="{696896BF-9264-6E43-85C3-5E3DAEB0DD0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9690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50D07-7B4E-BC47-891D-17CC7407C7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364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BD084-FEEF-7E46-9732-49309177D3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608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8AB1-99BF-FC41-95F7-03C7AD7056C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832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85645-980B-334B-B339-79F6E02C3A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564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BF1CF-E818-B844-9928-BA2A5BEC34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266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68FA6-C4ED-C641-894D-7981C8F463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290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5707F-210E-B24D-A207-82196EE220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536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97140-7096-EC48-AC75-FF328879D9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400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561FEA7-571D-8746-B127-27F455C73A5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hyperlink" Target="http://www.hikari.scphys.kyoto-u.ac.jp/jp/index.ph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11" Type="http://schemas.openxmlformats.org/officeDocument/2006/relationships/image" Target="../media/image15.png"/><Relationship Id="rId5" Type="http://schemas.openxmlformats.org/officeDocument/2006/relationships/image" Target="../media/image10.emf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3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.gif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0" y="3860800"/>
            <a:ext cx="9144000" cy="2997200"/>
            <a:chOff x="0" y="2144"/>
            <a:chExt cx="5760" cy="2176"/>
          </a:xfrm>
        </p:grpSpPr>
        <p:sp>
          <p:nvSpPr>
            <p:cNvPr id="16400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7694 w 4312"/>
                <a:gd name="T1" fmla="*/ 522 h 1232"/>
                <a:gd name="T2" fmla="*/ 7694 w 4312"/>
                <a:gd name="T3" fmla="*/ 1044 h 1232"/>
                <a:gd name="T4" fmla="*/ 0 w 4312"/>
                <a:gd name="T5" fmla="*/ 1044 h 1232"/>
                <a:gd name="T6" fmla="*/ 0 w 4312"/>
                <a:gd name="T7" fmla="*/ 0 h 1232"/>
                <a:gd name="T8" fmla="*/ 262 w 4312"/>
                <a:gd name="T9" fmla="*/ 41 h 1232"/>
                <a:gd name="T10" fmla="*/ 357 w 4312"/>
                <a:gd name="T11" fmla="*/ 95 h 1232"/>
                <a:gd name="T12" fmla="*/ 464 w 4312"/>
                <a:gd name="T13" fmla="*/ 135 h 1232"/>
                <a:gd name="T14" fmla="*/ 759 w 4312"/>
                <a:gd name="T15" fmla="*/ 101 h 1232"/>
                <a:gd name="T16" fmla="*/ 898 w 4312"/>
                <a:gd name="T17" fmla="*/ 75 h 1232"/>
                <a:gd name="T18" fmla="*/ 1099 w 4312"/>
                <a:gd name="T19" fmla="*/ 95 h 1232"/>
                <a:gd name="T20" fmla="*/ 1208 w 4312"/>
                <a:gd name="T21" fmla="*/ 169 h 1232"/>
                <a:gd name="T22" fmla="*/ 1254 w 4312"/>
                <a:gd name="T23" fmla="*/ 183 h 1232"/>
                <a:gd name="T24" fmla="*/ 1348 w 4312"/>
                <a:gd name="T25" fmla="*/ 224 h 1232"/>
                <a:gd name="T26" fmla="*/ 1548 w 4312"/>
                <a:gd name="T27" fmla="*/ 244 h 1232"/>
                <a:gd name="T28" fmla="*/ 1503 w 4312"/>
                <a:gd name="T29" fmla="*/ 258 h 1232"/>
                <a:gd name="T30" fmla="*/ 1516 w 4312"/>
                <a:gd name="T31" fmla="*/ 278 h 1232"/>
                <a:gd name="T32" fmla="*/ 1471 w 4312"/>
                <a:gd name="T33" fmla="*/ 292 h 1232"/>
                <a:gd name="T34" fmla="*/ 1656 w 4312"/>
                <a:gd name="T35" fmla="*/ 359 h 1232"/>
                <a:gd name="T36" fmla="*/ 1811 w 4312"/>
                <a:gd name="T37" fmla="*/ 332 h 1232"/>
                <a:gd name="T38" fmla="*/ 2076 w 4312"/>
                <a:gd name="T39" fmla="*/ 366 h 1232"/>
                <a:gd name="T40" fmla="*/ 2260 w 4312"/>
                <a:gd name="T41" fmla="*/ 421 h 1232"/>
                <a:gd name="T42" fmla="*/ 2446 w 4312"/>
                <a:gd name="T43" fmla="*/ 474 h 1232"/>
                <a:gd name="T44" fmla="*/ 2586 w 4312"/>
                <a:gd name="T45" fmla="*/ 481 h 1232"/>
                <a:gd name="T46" fmla="*/ 2956 w 4312"/>
                <a:gd name="T47" fmla="*/ 468 h 1232"/>
                <a:gd name="T48" fmla="*/ 3050 w 4312"/>
                <a:gd name="T49" fmla="*/ 474 h 1232"/>
                <a:gd name="T50" fmla="*/ 3066 w 4312"/>
                <a:gd name="T51" fmla="*/ 495 h 1232"/>
                <a:gd name="T52" fmla="*/ 3174 w 4312"/>
                <a:gd name="T53" fmla="*/ 515 h 1232"/>
                <a:gd name="T54" fmla="*/ 3267 w 4312"/>
                <a:gd name="T55" fmla="*/ 549 h 1232"/>
                <a:gd name="T56" fmla="*/ 3298 w 4312"/>
                <a:gd name="T57" fmla="*/ 610 h 1232"/>
                <a:gd name="T58" fmla="*/ 3390 w 4312"/>
                <a:gd name="T59" fmla="*/ 631 h 1232"/>
                <a:gd name="T60" fmla="*/ 3639 w 4312"/>
                <a:gd name="T61" fmla="*/ 671 h 1232"/>
                <a:gd name="T62" fmla="*/ 3854 w 4312"/>
                <a:gd name="T63" fmla="*/ 637 h 1232"/>
                <a:gd name="T64" fmla="*/ 4288 w 4312"/>
                <a:gd name="T65" fmla="*/ 712 h 1232"/>
                <a:gd name="T66" fmla="*/ 4675 w 4312"/>
                <a:gd name="T67" fmla="*/ 665 h 1232"/>
                <a:gd name="T68" fmla="*/ 4814 w 4312"/>
                <a:gd name="T69" fmla="*/ 617 h 1232"/>
                <a:gd name="T70" fmla="*/ 5092 w 4312"/>
                <a:gd name="T71" fmla="*/ 590 h 1232"/>
                <a:gd name="T72" fmla="*/ 5466 w 4312"/>
                <a:gd name="T73" fmla="*/ 542 h 1232"/>
                <a:gd name="T74" fmla="*/ 5573 w 4312"/>
                <a:gd name="T75" fmla="*/ 549 h 1232"/>
                <a:gd name="T76" fmla="*/ 5618 w 4312"/>
                <a:gd name="T77" fmla="*/ 570 h 1232"/>
                <a:gd name="T78" fmla="*/ 5665 w 4312"/>
                <a:gd name="T79" fmla="*/ 576 h 1232"/>
                <a:gd name="T80" fmla="*/ 5899 w 4312"/>
                <a:gd name="T81" fmla="*/ 549 h 1232"/>
                <a:gd name="T82" fmla="*/ 6503 w 4312"/>
                <a:gd name="T83" fmla="*/ 603 h 1232"/>
                <a:gd name="T84" fmla="*/ 6579 w 4312"/>
                <a:gd name="T85" fmla="*/ 685 h 1232"/>
                <a:gd name="T86" fmla="*/ 6595 w 4312"/>
                <a:gd name="T87" fmla="*/ 705 h 1232"/>
                <a:gd name="T88" fmla="*/ 6688 w 4312"/>
                <a:gd name="T89" fmla="*/ 719 h 1232"/>
                <a:gd name="T90" fmla="*/ 6811 w 4312"/>
                <a:gd name="T91" fmla="*/ 698 h 1232"/>
                <a:gd name="T92" fmla="*/ 6858 w 4312"/>
                <a:gd name="T93" fmla="*/ 617 h 1232"/>
                <a:gd name="T94" fmla="*/ 6874 w 4312"/>
                <a:gd name="T95" fmla="*/ 583 h 1232"/>
                <a:gd name="T96" fmla="*/ 6966 w 4312"/>
                <a:gd name="T97" fmla="*/ 570 h 1232"/>
                <a:gd name="T98" fmla="*/ 7105 w 4312"/>
                <a:gd name="T99" fmla="*/ 603 h 1232"/>
                <a:gd name="T100" fmla="*/ 7137 w 4312"/>
                <a:gd name="T101" fmla="*/ 644 h 1232"/>
                <a:gd name="T102" fmla="*/ 7152 w 4312"/>
                <a:gd name="T103" fmla="*/ 677 h 1232"/>
                <a:gd name="T104" fmla="*/ 7199 w 4312"/>
                <a:gd name="T105" fmla="*/ 691 h 1232"/>
                <a:gd name="T106" fmla="*/ 7384 w 4312"/>
                <a:gd name="T107" fmla="*/ 657 h 1232"/>
                <a:gd name="T108" fmla="*/ 7539 w 4312"/>
                <a:gd name="T109" fmla="*/ 596 h 1232"/>
                <a:gd name="T110" fmla="*/ 7647 w 4312"/>
                <a:gd name="T111" fmla="*/ 549 h 1232"/>
                <a:gd name="T112" fmla="*/ 7694 w 4312"/>
                <a:gd name="T113" fmla="*/ 522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12"/>
                <a:gd name="T172" fmla="*/ 0 h 1232"/>
                <a:gd name="T173" fmla="*/ 4312 w 4312"/>
                <a:gd name="T174" fmla="*/ 1232 h 1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6401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16402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16418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19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5"/>
                    <a:gd name="T34" fmla="*/ 0 h 1215"/>
                    <a:gd name="T35" fmla="*/ 225 w 225"/>
                    <a:gd name="T36" fmla="*/ 1215 h 12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0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1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2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3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4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5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6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7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8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29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30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3"/>
                    <a:gd name="T40" fmla="*/ 0 h 93"/>
                    <a:gd name="T41" fmla="*/ 153 w 153"/>
                    <a:gd name="T42" fmla="*/ 93 h 9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31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40"/>
                    <a:gd name="T136" fmla="*/ 0 h 720"/>
                    <a:gd name="T137" fmla="*/ 1740 w 1740"/>
                    <a:gd name="T138" fmla="*/ 720 h 7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6403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4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5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570"/>
                  <a:gd name="T128" fmla="*/ 1028 w 102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6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90"/>
                  <a:gd name="T71" fmla="*/ 142 w 142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7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0"/>
                  <a:gd name="T163" fmla="*/ 0 h 588"/>
                  <a:gd name="T164" fmla="*/ 990 w 990"/>
                  <a:gd name="T165" fmla="*/ 588 h 5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08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132"/>
                  <a:gd name="T53" fmla="*/ 129 w 129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16409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16414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6"/>
                    <a:gd name="T160" fmla="*/ 0 h 604"/>
                    <a:gd name="T161" fmla="*/ 1056 w 1056"/>
                    <a:gd name="T162" fmla="*/ 604 h 60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15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4"/>
                    <a:gd name="T76" fmla="*/ 0 h 110"/>
                    <a:gd name="T77" fmla="*/ 204 w 204"/>
                    <a:gd name="T78" fmla="*/ 110 h 11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16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"/>
                    <a:gd name="T124" fmla="*/ 0 h 584"/>
                    <a:gd name="T125" fmla="*/ 914 w 914"/>
                    <a:gd name="T126" fmla="*/ 584 h 5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6417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8"/>
                    <a:gd name="T58" fmla="*/ 0 h 92"/>
                    <a:gd name="T59" fmla="*/ 148 w 148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6410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6"/>
                  <a:gd name="T160" fmla="*/ 0 h 604"/>
                  <a:gd name="T161" fmla="*/ 1156 w 1156"/>
                  <a:gd name="T162" fmla="*/ 604 h 6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11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>
                  <a:gd name="T0" fmla="*/ 225 w 204"/>
                  <a:gd name="T1" fmla="*/ 0 h 110"/>
                  <a:gd name="T2" fmla="*/ 131 w 204"/>
                  <a:gd name="T3" fmla="*/ 16 h 110"/>
                  <a:gd name="T4" fmla="*/ 133 w 204"/>
                  <a:gd name="T5" fmla="*/ 22 h 110"/>
                  <a:gd name="T6" fmla="*/ 203 w 204"/>
                  <a:gd name="T7" fmla="*/ 14 h 110"/>
                  <a:gd name="T8" fmla="*/ 201 w 204"/>
                  <a:gd name="T9" fmla="*/ 26 h 110"/>
                  <a:gd name="T10" fmla="*/ 131 w 204"/>
                  <a:gd name="T11" fmla="*/ 38 h 110"/>
                  <a:gd name="T12" fmla="*/ 133 w 204"/>
                  <a:gd name="T13" fmla="*/ 50 h 110"/>
                  <a:gd name="T14" fmla="*/ 206 w 204"/>
                  <a:gd name="T15" fmla="*/ 34 h 110"/>
                  <a:gd name="T16" fmla="*/ 211 w 204"/>
                  <a:gd name="T17" fmla="*/ 80 h 110"/>
                  <a:gd name="T18" fmla="*/ 143 w 204"/>
                  <a:gd name="T19" fmla="*/ 84 h 110"/>
                  <a:gd name="T20" fmla="*/ 88 w 204"/>
                  <a:gd name="T21" fmla="*/ 44 h 110"/>
                  <a:gd name="T22" fmla="*/ 88 w 204"/>
                  <a:gd name="T23" fmla="*/ 56 h 110"/>
                  <a:gd name="T24" fmla="*/ 131 w 204"/>
                  <a:gd name="T25" fmla="*/ 86 h 110"/>
                  <a:gd name="T26" fmla="*/ 54 w 204"/>
                  <a:gd name="T27" fmla="*/ 94 h 110"/>
                  <a:gd name="T28" fmla="*/ 54 w 204"/>
                  <a:gd name="T29" fmla="*/ 30 h 110"/>
                  <a:gd name="T30" fmla="*/ 36 w 204"/>
                  <a:gd name="T31" fmla="*/ 34 h 110"/>
                  <a:gd name="T32" fmla="*/ 40 w 204"/>
                  <a:gd name="T33" fmla="*/ 94 h 110"/>
                  <a:gd name="T34" fmla="*/ 14 w 204"/>
                  <a:gd name="T35" fmla="*/ 88 h 110"/>
                  <a:gd name="T36" fmla="*/ 14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83 w 204"/>
                  <a:gd name="T43" fmla="*/ 110 h 110"/>
                  <a:gd name="T44" fmla="*/ 215 w 204"/>
                  <a:gd name="T45" fmla="*/ 98 h 110"/>
                  <a:gd name="T46" fmla="*/ 242 w 204"/>
                  <a:gd name="T47" fmla="*/ 72 h 110"/>
                  <a:gd name="T48" fmla="*/ 225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4"/>
                  <a:gd name="T76" fmla="*/ 0 h 110"/>
                  <a:gd name="T77" fmla="*/ 204 w 204"/>
                  <a:gd name="T78" fmla="*/ 110 h 1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12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04"/>
                  <a:gd name="T124" fmla="*/ 0 h 606"/>
                  <a:gd name="T125" fmla="*/ 1004 w 1004"/>
                  <a:gd name="T126" fmla="*/ 606 h 60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13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2 w 148"/>
                  <a:gd name="T5" fmla="*/ 0 h 92"/>
                  <a:gd name="T6" fmla="*/ 14 w 148"/>
                  <a:gd name="T7" fmla="*/ 74 h 92"/>
                  <a:gd name="T8" fmla="*/ 52 w 148"/>
                  <a:gd name="T9" fmla="*/ 78 h 92"/>
                  <a:gd name="T10" fmla="*/ 54 w 148"/>
                  <a:gd name="T11" fmla="*/ 2 h 92"/>
                  <a:gd name="T12" fmla="*/ 69 w 148"/>
                  <a:gd name="T13" fmla="*/ 2 h 92"/>
                  <a:gd name="T14" fmla="*/ 66 w 148"/>
                  <a:gd name="T15" fmla="*/ 72 h 92"/>
                  <a:gd name="T16" fmla="*/ 111 w 148"/>
                  <a:gd name="T17" fmla="*/ 70 h 92"/>
                  <a:gd name="T18" fmla="*/ 109 w 148"/>
                  <a:gd name="T19" fmla="*/ 2 h 92"/>
                  <a:gd name="T20" fmla="*/ 125 w 148"/>
                  <a:gd name="T21" fmla="*/ 4 h 92"/>
                  <a:gd name="T22" fmla="*/ 123 w 148"/>
                  <a:gd name="T23" fmla="*/ 68 h 92"/>
                  <a:gd name="T24" fmla="*/ 161 w 148"/>
                  <a:gd name="T25" fmla="*/ 64 h 92"/>
                  <a:gd name="T26" fmla="*/ 151 w 148"/>
                  <a:gd name="T27" fmla="*/ 0 h 92"/>
                  <a:gd name="T28" fmla="*/ 168 w 148"/>
                  <a:gd name="T29" fmla="*/ 2 h 92"/>
                  <a:gd name="T30" fmla="*/ 175 w 148"/>
                  <a:gd name="T31" fmla="*/ 70 h 92"/>
                  <a:gd name="T32" fmla="*/ 71 w 148"/>
                  <a:gd name="T33" fmla="*/ 88 h 92"/>
                  <a:gd name="T34" fmla="*/ 10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8"/>
                  <a:gd name="T58" fmla="*/ 0 h 92"/>
                  <a:gd name="T59" fmla="*/ 148 w 148"/>
                  <a:gd name="T60" fmla="*/ 92 h 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16386" name="Rectangle 3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12875"/>
            <a:ext cx="8915400" cy="1143000"/>
          </a:xfrm>
          <a:noFill/>
        </p:spPr>
        <p:txBody>
          <a:bodyPr/>
          <a:lstStyle/>
          <a:p>
            <a:pPr eaLnBrk="1" hangingPunct="1"/>
            <a:r>
              <a:rPr lang="ja-JP" altLang="en-US" b="1" i="1">
                <a:latin typeface="Arial Black" charset="0"/>
                <a:ea typeface="ＭＳ Ｐゴシック" charset="0"/>
              </a:rPr>
              <a:t>「光物性」の研究紹介　</a:t>
            </a:r>
          </a:p>
        </p:txBody>
      </p:sp>
      <p:sp>
        <p:nvSpPr>
          <p:cNvPr id="16387" name="Rectangle 36"/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sp>
        <p:nvSpPr>
          <p:cNvPr id="16388" name="Rectangle 37"/>
          <p:cNvSpPr>
            <a:spLocks noChangeArrowheads="1"/>
          </p:cNvSpPr>
          <p:nvPr/>
        </p:nvSpPr>
        <p:spPr bwMode="auto">
          <a:xfrm>
            <a:off x="3600450" y="64643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 altLang="ja-JP" sz="1400"/>
          </a:p>
        </p:txBody>
      </p:sp>
      <p:sp>
        <p:nvSpPr>
          <p:cNvPr id="16389" name="Rectangle 38"/>
          <p:cNvSpPr>
            <a:spLocks noChangeArrowheads="1"/>
          </p:cNvSpPr>
          <p:nvPr/>
        </p:nvSpPr>
        <p:spPr bwMode="auto">
          <a:xfrm>
            <a:off x="731520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3BD41731-BF37-0743-8C58-BB535AA7C77D}" type="slidenum">
              <a:rPr kumimoji="0" lang="en-US" altLang="ja-JP" sz="1400"/>
              <a:pPr algn="r"/>
              <a:t>1</a:t>
            </a:fld>
            <a:endParaRPr kumimoji="0" lang="en-US" altLang="ja-JP" sz="1400"/>
          </a:p>
        </p:txBody>
      </p:sp>
      <p:pic>
        <p:nvPicPr>
          <p:cNvPr id="16390" name="Picture 39" descr="rul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0" descr="ku-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75"/>
            <a:ext cx="911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41"/>
          <p:cNvSpPr txBox="1">
            <a:spLocks noChangeArrowheads="1"/>
          </p:cNvSpPr>
          <p:nvPr/>
        </p:nvSpPr>
        <p:spPr bwMode="auto">
          <a:xfrm>
            <a:off x="1166813" y="542925"/>
            <a:ext cx="77283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3200" b="1" dirty="0"/>
              <a:t>課題研究</a:t>
            </a:r>
            <a:r>
              <a:rPr lang="en-US" altLang="ja-JP" sz="3200" b="1" dirty="0"/>
              <a:t>Q2</a:t>
            </a:r>
            <a:r>
              <a:rPr lang="ja-JP" altLang="en-US" sz="3200" b="1"/>
              <a:t>　　　　　　　　　　　　</a:t>
            </a:r>
            <a:r>
              <a:rPr lang="en-US" altLang="ja-JP" sz="3200" b="1" dirty="0"/>
              <a:t>2026</a:t>
            </a:r>
            <a:r>
              <a:rPr lang="ja-JP" altLang="en-US" sz="3200" b="1"/>
              <a:t>年度用</a:t>
            </a:r>
            <a:endParaRPr lang="ja-JP" altLang="en-US" sz="3200" b="1" dirty="0"/>
          </a:p>
        </p:txBody>
      </p:sp>
      <p:sp>
        <p:nvSpPr>
          <p:cNvPr id="16393" name="Rectangle 42"/>
          <p:cNvSpPr>
            <a:spLocks noChangeArrowheads="1"/>
          </p:cNvSpPr>
          <p:nvPr/>
        </p:nvSpPr>
        <p:spPr bwMode="auto">
          <a:xfrm>
            <a:off x="1281113" y="3760788"/>
            <a:ext cx="65532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800" dirty="0">
                <a:latin typeface="ＭＳ ゴシック" charset="0"/>
                <a:ea typeface="ＭＳ ゴシック" charset="0"/>
                <a:cs typeface="ＭＳ ゴシック" charset="0"/>
              </a:rPr>
              <a:t>京都大学大学院理学研究科　</a:t>
            </a:r>
            <a:endParaRPr lang="en-US" altLang="ja-JP" sz="2800" dirty="0">
              <a:latin typeface="ＭＳ ゴシック" charset="0"/>
              <a:ea typeface="ＭＳ ゴシック" charset="0"/>
              <a:cs typeface="ＭＳ ゴシック" charset="0"/>
            </a:endParaRPr>
          </a:p>
          <a:p>
            <a:pPr algn="ctr"/>
            <a:r>
              <a:rPr lang="ja-JP" altLang="en-US" sz="2800" dirty="0">
                <a:latin typeface="ＭＳ ゴシック" charset="0"/>
                <a:ea typeface="ＭＳ ゴシック" charset="0"/>
                <a:cs typeface="ＭＳ ゴシック" charset="0"/>
              </a:rPr>
              <a:t>物理学第一教室</a:t>
            </a:r>
          </a:p>
          <a:p>
            <a:pPr algn="ctr"/>
            <a:r>
              <a:rPr lang="ja-JP" altLang="en-US" sz="2800" dirty="0">
                <a:latin typeface="ＭＳ ゴシック" charset="0"/>
                <a:ea typeface="ＭＳ ゴシック" charset="0"/>
                <a:cs typeface="ＭＳ ゴシック" charset="0"/>
              </a:rPr>
              <a:t>光物性研究室</a:t>
            </a:r>
          </a:p>
        </p:txBody>
      </p:sp>
      <p:pic>
        <p:nvPicPr>
          <p:cNvPr id="16394" name="Picture 47" descr="pegi3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5313" y="4500563"/>
            <a:ext cx="64293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20" name="Group 48"/>
          <p:cNvGrpSpPr>
            <a:grpSpLocks/>
          </p:cNvGrpSpPr>
          <p:nvPr/>
        </p:nvGrpSpPr>
        <p:grpSpPr bwMode="auto">
          <a:xfrm>
            <a:off x="8286750" y="4206875"/>
            <a:ext cx="446088" cy="263525"/>
            <a:chOff x="5220" y="2650"/>
            <a:chExt cx="281" cy="166"/>
          </a:xfrm>
        </p:grpSpPr>
        <p:sp>
          <p:nvSpPr>
            <p:cNvPr id="3117" name="Line 45"/>
            <p:cNvSpPr>
              <a:spLocks noChangeShapeType="1"/>
            </p:cNvSpPr>
            <p:nvPr/>
          </p:nvSpPr>
          <p:spPr bwMode="auto">
            <a:xfrm>
              <a:off x="5220" y="2716"/>
              <a:ext cx="55" cy="1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118" name="Line 46"/>
            <p:cNvSpPr>
              <a:spLocks noChangeShapeType="1"/>
            </p:cNvSpPr>
            <p:nvPr/>
          </p:nvSpPr>
          <p:spPr bwMode="auto">
            <a:xfrm>
              <a:off x="5338" y="2650"/>
              <a:ext cx="27" cy="1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119" name="Line 47"/>
            <p:cNvSpPr>
              <a:spLocks noChangeShapeType="1"/>
            </p:cNvSpPr>
            <p:nvPr/>
          </p:nvSpPr>
          <p:spPr bwMode="auto">
            <a:xfrm flipH="1">
              <a:off x="5455" y="2668"/>
              <a:ext cx="46" cy="1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2"/>
          <p:cNvGrpSpPr>
            <a:grpSpLocks/>
          </p:cNvGrpSpPr>
          <p:nvPr/>
        </p:nvGrpSpPr>
        <p:grpSpPr bwMode="auto">
          <a:xfrm>
            <a:off x="0" y="3860800"/>
            <a:ext cx="9144000" cy="2997200"/>
            <a:chOff x="0" y="2144"/>
            <a:chExt cx="5760" cy="2176"/>
          </a:xfrm>
        </p:grpSpPr>
        <p:sp>
          <p:nvSpPr>
            <p:cNvPr id="17420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7694 w 4312"/>
                <a:gd name="T1" fmla="*/ 522 h 1232"/>
                <a:gd name="T2" fmla="*/ 7694 w 4312"/>
                <a:gd name="T3" fmla="*/ 1044 h 1232"/>
                <a:gd name="T4" fmla="*/ 0 w 4312"/>
                <a:gd name="T5" fmla="*/ 1044 h 1232"/>
                <a:gd name="T6" fmla="*/ 0 w 4312"/>
                <a:gd name="T7" fmla="*/ 0 h 1232"/>
                <a:gd name="T8" fmla="*/ 262 w 4312"/>
                <a:gd name="T9" fmla="*/ 41 h 1232"/>
                <a:gd name="T10" fmla="*/ 357 w 4312"/>
                <a:gd name="T11" fmla="*/ 95 h 1232"/>
                <a:gd name="T12" fmla="*/ 464 w 4312"/>
                <a:gd name="T13" fmla="*/ 135 h 1232"/>
                <a:gd name="T14" fmla="*/ 759 w 4312"/>
                <a:gd name="T15" fmla="*/ 101 h 1232"/>
                <a:gd name="T16" fmla="*/ 898 w 4312"/>
                <a:gd name="T17" fmla="*/ 75 h 1232"/>
                <a:gd name="T18" fmla="*/ 1099 w 4312"/>
                <a:gd name="T19" fmla="*/ 95 h 1232"/>
                <a:gd name="T20" fmla="*/ 1208 w 4312"/>
                <a:gd name="T21" fmla="*/ 169 h 1232"/>
                <a:gd name="T22" fmla="*/ 1254 w 4312"/>
                <a:gd name="T23" fmla="*/ 183 h 1232"/>
                <a:gd name="T24" fmla="*/ 1348 w 4312"/>
                <a:gd name="T25" fmla="*/ 224 h 1232"/>
                <a:gd name="T26" fmla="*/ 1548 w 4312"/>
                <a:gd name="T27" fmla="*/ 244 h 1232"/>
                <a:gd name="T28" fmla="*/ 1503 w 4312"/>
                <a:gd name="T29" fmla="*/ 258 h 1232"/>
                <a:gd name="T30" fmla="*/ 1516 w 4312"/>
                <a:gd name="T31" fmla="*/ 278 h 1232"/>
                <a:gd name="T32" fmla="*/ 1471 w 4312"/>
                <a:gd name="T33" fmla="*/ 292 h 1232"/>
                <a:gd name="T34" fmla="*/ 1656 w 4312"/>
                <a:gd name="T35" fmla="*/ 359 h 1232"/>
                <a:gd name="T36" fmla="*/ 1811 w 4312"/>
                <a:gd name="T37" fmla="*/ 332 h 1232"/>
                <a:gd name="T38" fmla="*/ 2076 w 4312"/>
                <a:gd name="T39" fmla="*/ 366 h 1232"/>
                <a:gd name="T40" fmla="*/ 2260 w 4312"/>
                <a:gd name="T41" fmla="*/ 421 h 1232"/>
                <a:gd name="T42" fmla="*/ 2446 w 4312"/>
                <a:gd name="T43" fmla="*/ 474 h 1232"/>
                <a:gd name="T44" fmla="*/ 2586 w 4312"/>
                <a:gd name="T45" fmla="*/ 481 h 1232"/>
                <a:gd name="T46" fmla="*/ 2956 w 4312"/>
                <a:gd name="T47" fmla="*/ 468 h 1232"/>
                <a:gd name="T48" fmla="*/ 3050 w 4312"/>
                <a:gd name="T49" fmla="*/ 474 h 1232"/>
                <a:gd name="T50" fmla="*/ 3066 w 4312"/>
                <a:gd name="T51" fmla="*/ 495 h 1232"/>
                <a:gd name="T52" fmla="*/ 3174 w 4312"/>
                <a:gd name="T53" fmla="*/ 515 h 1232"/>
                <a:gd name="T54" fmla="*/ 3267 w 4312"/>
                <a:gd name="T55" fmla="*/ 549 h 1232"/>
                <a:gd name="T56" fmla="*/ 3298 w 4312"/>
                <a:gd name="T57" fmla="*/ 610 h 1232"/>
                <a:gd name="T58" fmla="*/ 3390 w 4312"/>
                <a:gd name="T59" fmla="*/ 631 h 1232"/>
                <a:gd name="T60" fmla="*/ 3639 w 4312"/>
                <a:gd name="T61" fmla="*/ 671 h 1232"/>
                <a:gd name="T62" fmla="*/ 3854 w 4312"/>
                <a:gd name="T63" fmla="*/ 637 h 1232"/>
                <a:gd name="T64" fmla="*/ 4288 w 4312"/>
                <a:gd name="T65" fmla="*/ 712 h 1232"/>
                <a:gd name="T66" fmla="*/ 4675 w 4312"/>
                <a:gd name="T67" fmla="*/ 665 h 1232"/>
                <a:gd name="T68" fmla="*/ 4814 w 4312"/>
                <a:gd name="T69" fmla="*/ 617 h 1232"/>
                <a:gd name="T70" fmla="*/ 5092 w 4312"/>
                <a:gd name="T71" fmla="*/ 590 h 1232"/>
                <a:gd name="T72" fmla="*/ 5466 w 4312"/>
                <a:gd name="T73" fmla="*/ 542 h 1232"/>
                <a:gd name="T74" fmla="*/ 5573 w 4312"/>
                <a:gd name="T75" fmla="*/ 549 h 1232"/>
                <a:gd name="T76" fmla="*/ 5618 w 4312"/>
                <a:gd name="T77" fmla="*/ 570 h 1232"/>
                <a:gd name="T78" fmla="*/ 5665 w 4312"/>
                <a:gd name="T79" fmla="*/ 576 h 1232"/>
                <a:gd name="T80" fmla="*/ 5899 w 4312"/>
                <a:gd name="T81" fmla="*/ 549 h 1232"/>
                <a:gd name="T82" fmla="*/ 6503 w 4312"/>
                <a:gd name="T83" fmla="*/ 603 h 1232"/>
                <a:gd name="T84" fmla="*/ 6579 w 4312"/>
                <a:gd name="T85" fmla="*/ 685 h 1232"/>
                <a:gd name="T86" fmla="*/ 6595 w 4312"/>
                <a:gd name="T87" fmla="*/ 705 h 1232"/>
                <a:gd name="T88" fmla="*/ 6688 w 4312"/>
                <a:gd name="T89" fmla="*/ 719 h 1232"/>
                <a:gd name="T90" fmla="*/ 6811 w 4312"/>
                <a:gd name="T91" fmla="*/ 698 h 1232"/>
                <a:gd name="T92" fmla="*/ 6858 w 4312"/>
                <a:gd name="T93" fmla="*/ 617 h 1232"/>
                <a:gd name="T94" fmla="*/ 6874 w 4312"/>
                <a:gd name="T95" fmla="*/ 583 h 1232"/>
                <a:gd name="T96" fmla="*/ 6966 w 4312"/>
                <a:gd name="T97" fmla="*/ 570 h 1232"/>
                <a:gd name="T98" fmla="*/ 7105 w 4312"/>
                <a:gd name="T99" fmla="*/ 603 h 1232"/>
                <a:gd name="T100" fmla="*/ 7137 w 4312"/>
                <a:gd name="T101" fmla="*/ 644 h 1232"/>
                <a:gd name="T102" fmla="*/ 7152 w 4312"/>
                <a:gd name="T103" fmla="*/ 677 h 1232"/>
                <a:gd name="T104" fmla="*/ 7199 w 4312"/>
                <a:gd name="T105" fmla="*/ 691 h 1232"/>
                <a:gd name="T106" fmla="*/ 7384 w 4312"/>
                <a:gd name="T107" fmla="*/ 657 h 1232"/>
                <a:gd name="T108" fmla="*/ 7539 w 4312"/>
                <a:gd name="T109" fmla="*/ 596 h 1232"/>
                <a:gd name="T110" fmla="*/ 7647 w 4312"/>
                <a:gd name="T111" fmla="*/ 549 h 1232"/>
                <a:gd name="T112" fmla="*/ 7694 w 4312"/>
                <a:gd name="T113" fmla="*/ 522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12"/>
                <a:gd name="T172" fmla="*/ 0 h 1232"/>
                <a:gd name="T173" fmla="*/ 4312 w 4312"/>
                <a:gd name="T174" fmla="*/ 1232 h 1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7421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17422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17438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39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5"/>
                    <a:gd name="T34" fmla="*/ 0 h 1215"/>
                    <a:gd name="T35" fmla="*/ 225 w 225"/>
                    <a:gd name="T36" fmla="*/ 1215 h 12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0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1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2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3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4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5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6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7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8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49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50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3"/>
                    <a:gd name="T40" fmla="*/ 0 h 93"/>
                    <a:gd name="T41" fmla="*/ 153 w 153"/>
                    <a:gd name="T42" fmla="*/ 93 h 9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51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40"/>
                    <a:gd name="T136" fmla="*/ 0 h 720"/>
                    <a:gd name="T137" fmla="*/ 1740 w 1740"/>
                    <a:gd name="T138" fmla="*/ 720 h 7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7423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4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5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570"/>
                  <a:gd name="T128" fmla="*/ 1028 w 102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6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90"/>
                  <a:gd name="T71" fmla="*/ 142 w 142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7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0"/>
                  <a:gd name="T163" fmla="*/ 0 h 588"/>
                  <a:gd name="T164" fmla="*/ 990 w 990"/>
                  <a:gd name="T165" fmla="*/ 588 h 5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28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132"/>
                  <a:gd name="T53" fmla="*/ 129 w 129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17429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17434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6"/>
                    <a:gd name="T160" fmla="*/ 0 h 604"/>
                    <a:gd name="T161" fmla="*/ 1056 w 1056"/>
                    <a:gd name="T162" fmla="*/ 604 h 60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35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4"/>
                    <a:gd name="T76" fmla="*/ 0 h 110"/>
                    <a:gd name="T77" fmla="*/ 204 w 204"/>
                    <a:gd name="T78" fmla="*/ 110 h 11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36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"/>
                    <a:gd name="T124" fmla="*/ 0 h 584"/>
                    <a:gd name="T125" fmla="*/ 914 w 914"/>
                    <a:gd name="T126" fmla="*/ 584 h 5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7437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8"/>
                    <a:gd name="T58" fmla="*/ 0 h 92"/>
                    <a:gd name="T59" fmla="*/ 148 w 148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7430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6"/>
                  <a:gd name="T160" fmla="*/ 0 h 604"/>
                  <a:gd name="T161" fmla="*/ 1156 w 1156"/>
                  <a:gd name="T162" fmla="*/ 604 h 6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31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>
                  <a:gd name="T0" fmla="*/ 225 w 204"/>
                  <a:gd name="T1" fmla="*/ 0 h 110"/>
                  <a:gd name="T2" fmla="*/ 131 w 204"/>
                  <a:gd name="T3" fmla="*/ 16 h 110"/>
                  <a:gd name="T4" fmla="*/ 133 w 204"/>
                  <a:gd name="T5" fmla="*/ 22 h 110"/>
                  <a:gd name="T6" fmla="*/ 203 w 204"/>
                  <a:gd name="T7" fmla="*/ 14 h 110"/>
                  <a:gd name="T8" fmla="*/ 201 w 204"/>
                  <a:gd name="T9" fmla="*/ 26 h 110"/>
                  <a:gd name="T10" fmla="*/ 131 w 204"/>
                  <a:gd name="T11" fmla="*/ 38 h 110"/>
                  <a:gd name="T12" fmla="*/ 133 w 204"/>
                  <a:gd name="T13" fmla="*/ 50 h 110"/>
                  <a:gd name="T14" fmla="*/ 206 w 204"/>
                  <a:gd name="T15" fmla="*/ 34 h 110"/>
                  <a:gd name="T16" fmla="*/ 211 w 204"/>
                  <a:gd name="T17" fmla="*/ 80 h 110"/>
                  <a:gd name="T18" fmla="*/ 143 w 204"/>
                  <a:gd name="T19" fmla="*/ 84 h 110"/>
                  <a:gd name="T20" fmla="*/ 88 w 204"/>
                  <a:gd name="T21" fmla="*/ 44 h 110"/>
                  <a:gd name="T22" fmla="*/ 88 w 204"/>
                  <a:gd name="T23" fmla="*/ 56 h 110"/>
                  <a:gd name="T24" fmla="*/ 131 w 204"/>
                  <a:gd name="T25" fmla="*/ 86 h 110"/>
                  <a:gd name="T26" fmla="*/ 54 w 204"/>
                  <a:gd name="T27" fmla="*/ 94 h 110"/>
                  <a:gd name="T28" fmla="*/ 54 w 204"/>
                  <a:gd name="T29" fmla="*/ 30 h 110"/>
                  <a:gd name="T30" fmla="*/ 36 w 204"/>
                  <a:gd name="T31" fmla="*/ 34 h 110"/>
                  <a:gd name="T32" fmla="*/ 40 w 204"/>
                  <a:gd name="T33" fmla="*/ 94 h 110"/>
                  <a:gd name="T34" fmla="*/ 14 w 204"/>
                  <a:gd name="T35" fmla="*/ 88 h 110"/>
                  <a:gd name="T36" fmla="*/ 14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83 w 204"/>
                  <a:gd name="T43" fmla="*/ 110 h 110"/>
                  <a:gd name="T44" fmla="*/ 215 w 204"/>
                  <a:gd name="T45" fmla="*/ 98 h 110"/>
                  <a:gd name="T46" fmla="*/ 242 w 204"/>
                  <a:gd name="T47" fmla="*/ 72 h 110"/>
                  <a:gd name="T48" fmla="*/ 225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4"/>
                  <a:gd name="T76" fmla="*/ 0 h 110"/>
                  <a:gd name="T77" fmla="*/ 204 w 204"/>
                  <a:gd name="T78" fmla="*/ 110 h 1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32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04"/>
                  <a:gd name="T124" fmla="*/ 0 h 606"/>
                  <a:gd name="T125" fmla="*/ 1004 w 1004"/>
                  <a:gd name="T126" fmla="*/ 606 h 60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33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2 w 148"/>
                  <a:gd name="T5" fmla="*/ 0 h 92"/>
                  <a:gd name="T6" fmla="*/ 14 w 148"/>
                  <a:gd name="T7" fmla="*/ 74 h 92"/>
                  <a:gd name="T8" fmla="*/ 52 w 148"/>
                  <a:gd name="T9" fmla="*/ 78 h 92"/>
                  <a:gd name="T10" fmla="*/ 54 w 148"/>
                  <a:gd name="T11" fmla="*/ 2 h 92"/>
                  <a:gd name="T12" fmla="*/ 69 w 148"/>
                  <a:gd name="T13" fmla="*/ 2 h 92"/>
                  <a:gd name="T14" fmla="*/ 66 w 148"/>
                  <a:gd name="T15" fmla="*/ 72 h 92"/>
                  <a:gd name="T16" fmla="*/ 111 w 148"/>
                  <a:gd name="T17" fmla="*/ 70 h 92"/>
                  <a:gd name="T18" fmla="*/ 109 w 148"/>
                  <a:gd name="T19" fmla="*/ 2 h 92"/>
                  <a:gd name="T20" fmla="*/ 125 w 148"/>
                  <a:gd name="T21" fmla="*/ 4 h 92"/>
                  <a:gd name="T22" fmla="*/ 123 w 148"/>
                  <a:gd name="T23" fmla="*/ 68 h 92"/>
                  <a:gd name="T24" fmla="*/ 161 w 148"/>
                  <a:gd name="T25" fmla="*/ 64 h 92"/>
                  <a:gd name="T26" fmla="*/ 151 w 148"/>
                  <a:gd name="T27" fmla="*/ 0 h 92"/>
                  <a:gd name="T28" fmla="*/ 168 w 148"/>
                  <a:gd name="T29" fmla="*/ 2 h 92"/>
                  <a:gd name="T30" fmla="*/ 175 w 148"/>
                  <a:gd name="T31" fmla="*/ 70 h 92"/>
                  <a:gd name="T32" fmla="*/ 71 w 148"/>
                  <a:gd name="T33" fmla="*/ 88 h 92"/>
                  <a:gd name="T34" fmla="*/ 10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8"/>
                  <a:gd name="T58" fmla="*/ 0 h 92"/>
                  <a:gd name="T59" fmla="*/ 148 w 148"/>
                  <a:gd name="T60" fmla="*/ 92 h 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17410" name="Rectangle 35"/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sp>
        <p:nvSpPr>
          <p:cNvPr id="17411" name="Rectangle 36"/>
          <p:cNvSpPr>
            <a:spLocks noChangeArrowheads="1"/>
          </p:cNvSpPr>
          <p:nvPr/>
        </p:nvSpPr>
        <p:spPr bwMode="auto">
          <a:xfrm>
            <a:off x="3600450" y="64643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 altLang="ja-JP" sz="1400"/>
          </a:p>
        </p:txBody>
      </p:sp>
      <p:sp>
        <p:nvSpPr>
          <p:cNvPr id="17412" name="Rectangle 37"/>
          <p:cNvSpPr>
            <a:spLocks noChangeArrowheads="1"/>
          </p:cNvSpPr>
          <p:nvPr/>
        </p:nvSpPr>
        <p:spPr bwMode="auto">
          <a:xfrm>
            <a:off x="731520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B258C1E4-316A-8C40-97C6-098CBD5A9413}" type="slidenum">
              <a:rPr kumimoji="0" lang="en-US" altLang="ja-JP" sz="1400"/>
              <a:pPr algn="r"/>
              <a:t>2</a:t>
            </a:fld>
            <a:endParaRPr kumimoji="0" lang="en-US" altLang="ja-JP" sz="1400"/>
          </a:p>
        </p:txBody>
      </p:sp>
      <p:pic>
        <p:nvPicPr>
          <p:cNvPr id="17413" name="Picture 38" descr="rul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9" descr="ku-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75"/>
            <a:ext cx="911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40"/>
          <p:cNvSpPr txBox="1">
            <a:spLocks noChangeArrowheads="1"/>
          </p:cNvSpPr>
          <p:nvPr/>
        </p:nvSpPr>
        <p:spPr bwMode="auto">
          <a:xfrm>
            <a:off x="0" y="0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1800" b="1"/>
              <a:t>課題研究</a:t>
            </a:r>
            <a:r>
              <a:rPr lang="en-US" altLang="ja-JP" sz="1800" b="1"/>
              <a:t>Q2</a:t>
            </a:r>
          </a:p>
        </p:txBody>
      </p:sp>
      <p:sp>
        <p:nvSpPr>
          <p:cNvPr id="17416" name="Rectangle 43"/>
          <p:cNvSpPr>
            <a:spLocks noChangeArrowheads="1"/>
          </p:cNvSpPr>
          <p:nvPr/>
        </p:nvSpPr>
        <p:spPr bwMode="auto">
          <a:xfrm>
            <a:off x="0" y="8366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+mj-ea"/>
                <a:ea typeface="+mj-ea"/>
                <a:cs typeface="ＤＦ平成明朝体W7" charset="0"/>
              </a:rPr>
              <a:t>極端非平衡物理・先端光学・新物質秩序</a:t>
            </a:r>
          </a:p>
        </p:txBody>
      </p:sp>
      <p:sp>
        <p:nvSpPr>
          <p:cNvPr id="17417" name="Rectangle 44"/>
          <p:cNvSpPr>
            <a:spLocks noChangeArrowheads="1"/>
          </p:cNvSpPr>
          <p:nvPr/>
        </p:nvSpPr>
        <p:spPr bwMode="auto">
          <a:xfrm>
            <a:off x="186514" y="1983512"/>
            <a:ext cx="7537665" cy="394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ja-JP" altLang="en-US" sz="28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光照射によって生じる非日常的な非平衡状態の物性、非線形現象を明らかにする。</a:t>
            </a:r>
            <a:endParaRPr lang="en-US" altLang="ja-JP" sz="2800" b="1" dirty="0">
              <a:solidFill>
                <a:schemeClr val="accent2"/>
              </a:solidFill>
              <a:latin typeface="+mj-ea"/>
              <a:ea typeface="+mj-ea"/>
              <a:cs typeface="ＤＦ平成明朝体W7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ja-JP" altLang="en-US" sz="28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先端的な「新しい光」の発生とそれをもちいた物理計測をおこなう。</a:t>
            </a:r>
            <a:endParaRPr lang="en-US" altLang="ja-JP" sz="2800" b="1" dirty="0">
              <a:solidFill>
                <a:schemeClr val="accent2"/>
              </a:solidFill>
              <a:latin typeface="+mj-ea"/>
              <a:ea typeface="+mj-ea"/>
              <a:cs typeface="ＤＦ平成明朝体W7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ja-JP" altLang="en-US" sz="28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光</a:t>
            </a:r>
            <a:r>
              <a:rPr lang="ja-JP" altLang="en-US" sz="2800" b="1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をもちいて、「</a:t>
            </a:r>
            <a:r>
              <a:rPr lang="ja-JP" altLang="en-US" sz="28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物質を支配する物理法則」を解明</a:t>
            </a:r>
            <a:r>
              <a:rPr lang="ja-JP" altLang="en-US" sz="2800" b="1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する。</a:t>
            </a:r>
            <a:endParaRPr lang="en-US" altLang="ja-JP" sz="2800" b="1" dirty="0">
              <a:solidFill>
                <a:schemeClr val="accent2"/>
              </a:solidFill>
              <a:latin typeface="+mj-ea"/>
              <a:ea typeface="+mj-ea"/>
              <a:cs typeface="ＤＦ平成明朝体W7" charset="0"/>
            </a:endParaRPr>
          </a:p>
          <a:p>
            <a:pPr>
              <a:spcBef>
                <a:spcPct val="20000"/>
              </a:spcBef>
            </a:pPr>
            <a:endParaRPr lang="en-US" altLang="ja-JP" sz="1200" dirty="0">
              <a:solidFill>
                <a:schemeClr val="accent2"/>
              </a:solidFill>
              <a:latin typeface="+mj-ea"/>
              <a:ea typeface="+mj-ea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Bef>
                <a:spcPct val="20000"/>
              </a:spcBef>
            </a:pPr>
            <a:r>
              <a:rPr lang="en" altLang="ja-JP" sz="1600" b="0" i="0" u="sng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NotoSansJP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http://www.hikari.scphys.kyoto-u.ac.jp/jp/index.php</a:t>
            </a:r>
            <a:endParaRPr kumimoji="1" lang="ja-JP" altLang="en-US" sz="160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ja-JP" sz="2800" b="1" dirty="0">
              <a:solidFill>
                <a:schemeClr val="accent2"/>
              </a:solidFill>
              <a:latin typeface="+mj-ea"/>
              <a:ea typeface="+mj-ea"/>
              <a:cs typeface="ＤＦ平成明朝体W7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ja-JP" altLang="en-US" sz="2800" b="1" dirty="0">
              <a:solidFill>
                <a:schemeClr val="accent2"/>
              </a:solidFill>
              <a:latin typeface="+mj-ea"/>
              <a:ea typeface="+mj-ea"/>
              <a:cs typeface="ＤＦ平成明朝体W7" charset="0"/>
            </a:endParaRPr>
          </a:p>
          <a:p>
            <a:pPr>
              <a:spcBef>
                <a:spcPct val="20000"/>
              </a:spcBef>
            </a:pPr>
            <a:endParaRPr lang="ja-JP" altLang="en-US" sz="2800" b="1" dirty="0">
              <a:solidFill>
                <a:schemeClr val="accent2"/>
              </a:solidFill>
              <a:ea typeface="ＤＦ平成明朝体W7" charset="0"/>
              <a:cs typeface="ＤＦ平成明朝体W7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ja-JP" altLang="en-US" sz="2800" b="1" dirty="0">
              <a:solidFill>
                <a:schemeClr val="accent2"/>
              </a:solidFill>
              <a:ea typeface="ＤＦ平成明朝体W7" charset="0"/>
              <a:cs typeface="ＤＦ平成明朝体W7" charset="0"/>
            </a:endParaRPr>
          </a:p>
        </p:txBody>
      </p:sp>
      <p:sp>
        <p:nvSpPr>
          <p:cNvPr id="17418" name="Text Box 45"/>
          <p:cNvSpPr txBox="1">
            <a:spLocks noChangeArrowheads="1"/>
          </p:cNvSpPr>
          <p:nvPr/>
        </p:nvSpPr>
        <p:spPr bwMode="auto">
          <a:xfrm>
            <a:off x="1258888" y="260350"/>
            <a:ext cx="71453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2800" b="1"/>
              <a:t>京大　光物性研究グループが目指していること</a:t>
            </a:r>
          </a:p>
        </p:txBody>
      </p:sp>
      <p:pic>
        <p:nvPicPr>
          <p:cNvPr id="17419" name="Picture 47" descr="pegi3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3653" y="4765661"/>
            <a:ext cx="64293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478DBB7D-6A64-666F-F128-D5EC9CE86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848" y="4468173"/>
            <a:ext cx="1986824" cy="19868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43BB0-F2D1-1A09-4673-2A587C5A6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38" descr="rule11">
            <a:extLst>
              <a:ext uri="{FF2B5EF4-FFF2-40B4-BE49-F238E27FC236}">
                <a16:creationId xmlns:a16="http://schemas.microsoft.com/office/drawing/2014/main" id="{B787632B-E1C7-FC67-A472-C745BDCF9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40">
            <a:extLst>
              <a:ext uri="{FF2B5EF4-FFF2-40B4-BE49-F238E27FC236}">
                <a16:creationId xmlns:a16="http://schemas.microsoft.com/office/drawing/2014/main" id="{B51CE539-F9B0-42EA-7410-673867AE9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442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1800" b="1" dirty="0"/>
              <a:t>課題研究</a:t>
            </a:r>
            <a:r>
              <a:rPr lang="en-US" altLang="ja-JP" sz="1800" b="1" dirty="0"/>
              <a:t>Q2</a:t>
            </a:r>
          </a:p>
        </p:txBody>
      </p:sp>
      <p:sp>
        <p:nvSpPr>
          <p:cNvPr id="18441" name="Text Box 42">
            <a:extLst>
              <a:ext uri="{FF2B5EF4-FFF2-40B4-BE49-F238E27FC236}">
                <a16:creationId xmlns:a16="http://schemas.microsoft.com/office/drawing/2014/main" id="{78A10359-9A09-0D52-002D-422C0E345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88913"/>
            <a:ext cx="72628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3200" b="1">
                <a:solidFill>
                  <a:schemeClr val="accent2"/>
                </a:solidFill>
              </a:rPr>
              <a:t>光による物質を支配する物理法則の解明</a:t>
            </a:r>
            <a:endParaRPr lang="ja-JP" altLang="en-US" sz="2800" b="1"/>
          </a:p>
        </p:txBody>
      </p:sp>
      <p:sp>
        <p:nvSpPr>
          <p:cNvPr id="2" name="Text Box 77">
            <a:extLst>
              <a:ext uri="{FF2B5EF4-FFF2-40B4-BE49-F238E27FC236}">
                <a16:creationId xmlns:a16="http://schemas.microsoft.com/office/drawing/2014/main" id="{252FCC1B-CD55-7FA1-68F8-EC6356724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6" y="1138871"/>
            <a:ext cx="6030930" cy="22621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ja-JP" b="1" i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ja-JP" altLang="en-US" b="1" i="0">
                <a:solidFill>
                  <a:srgbClr val="000000"/>
                </a:solidFill>
                <a:latin typeface="Arial" charset="0"/>
              </a:rPr>
              <a:t> 固体の超精密分光</a:t>
            </a:r>
            <a:endParaRPr lang="en-US" altLang="ja-JP" b="1" i="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ja-JP" altLang="en-US" sz="2000" i="0">
                <a:solidFill>
                  <a:srgbClr val="000000"/>
                </a:solidFill>
                <a:latin typeface="Arial" charset="0"/>
              </a:rPr>
              <a:t>　　スピン軌道相互作用などによる微細構造の解明　</a:t>
            </a:r>
            <a:endParaRPr lang="en-US" altLang="ja-JP" sz="2000" i="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ja-JP" altLang="en-US" b="1" i="0">
                <a:solidFill>
                  <a:srgbClr val="000000"/>
                </a:solidFill>
                <a:latin typeface="Arial" charset="0"/>
              </a:rPr>
              <a:t>　半導体中の超低密度光励起キャリア</a:t>
            </a:r>
            <a:endParaRPr lang="en-US" altLang="ja-JP" b="1" i="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Aft>
                <a:spcPts val="600"/>
              </a:spcAft>
              <a:defRPr/>
            </a:pPr>
            <a:r>
              <a:rPr lang="ja-JP" altLang="en-US" sz="2000" i="0">
                <a:solidFill>
                  <a:srgbClr val="000000"/>
                </a:solidFill>
                <a:latin typeface="Arial" charset="0"/>
              </a:rPr>
              <a:t>　　究極的な電子輸送特性の探査　</a:t>
            </a:r>
            <a:endParaRPr lang="en-US" altLang="ja-JP" sz="2000" i="0" dirty="0">
              <a:solidFill>
                <a:srgbClr val="000000"/>
              </a:solidFill>
              <a:latin typeface="Arial" charset="0"/>
            </a:endParaRPr>
          </a:p>
          <a:p>
            <a:pPr marL="342900" indent="-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b="1" i="0">
                <a:solidFill>
                  <a:srgbClr val="000000"/>
                </a:solidFill>
                <a:latin typeface="Arial" charset="0"/>
              </a:rPr>
              <a:t>高密度電子正孔系　</a:t>
            </a:r>
            <a:endParaRPr lang="en-US" altLang="ja-JP" b="1" i="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ja-JP" altLang="en-US" sz="2000" i="0">
                <a:solidFill>
                  <a:srgbClr val="000000"/>
                </a:solidFill>
                <a:latin typeface="Arial" charset="0"/>
              </a:rPr>
              <a:t>　　金属</a:t>
            </a:r>
            <a:r>
              <a:rPr lang="en-US" altLang="ja-JP" sz="2000" i="0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ja-JP" altLang="en-US" sz="2000" i="0">
                <a:solidFill>
                  <a:srgbClr val="000000"/>
                </a:solidFill>
                <a:latin typeface="Arial" charset="0"/>
              </a:rPr>
              <a:t>絶縁体転移の外場制御・量子凝縮相の探索</a:t>
            </a:r>
            <a:endParaRPr lang="en-US" altLang="ja-JP" sz="2000" i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5EC23C7-AA8C-3C97-5A22-6EFFAD26C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19" y="3635770"/>
            <a:ext cx="2355547" cy="2406754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D1D5E6AE-1359-C0F4-C2F4-729217B7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823" y="3677924"/>
            <a:ext cx="5019050" cy="300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0F600E5-70F0-01C2-FB38-2FFAF49671B5}"/>
                  </a:ext>
                </a:extLst>
              </p:cNvPr>
              <p:cNvSpPr txBox="1"/>
              <p:nvPr/>
            </p:nvSpPr>
            <p:spPr>
              <a:xfrm>
                <a:off x="2407941" y="4756188"/>
                <a:ext cx="23112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ja-JP" altLang="en-US" sz="160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移動度</a:t>
                </a:r>
                <a:endParaRPr lang="en-US" altLang="ja-JP" sz="1600" dirty="0">
                  <a:solidFill>
                    <a:srgbClr val="000000"/>
                  </a:solidFill>
                  <a:latin typeface="Times New Roman"/>
                  <a:ea typeface="ＭＳ Ｐゴシック"/>
                </a:endParaRPr>
              </a:p>
              <a:p>
                <a:pPr defTabSz="457200"/>
                <a:r>
                  <a:rPr lang="en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  36</a:t>
                </a:r>
                <a14:m>
                  <m:oMath xmlns:m="http://schemas.openxmlformats.org/officeDocument/2006/math">
                    <m:r>
                      <a:rPr lang="en" altLang="ja-JP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10</a:t>
                </a:r>
                <a:r>
                  <a:rPr lang="en" altLang="ja-JP" sz="1600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6</a:t>
                </a:r>
                <a:r>
                  <a:rPr lang="en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cm</a:t>
                </a:r>
                <a:r>
                  <a:rPr lang="en" altLang="ja-JP" sz="1600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2</a:t>
                </a:r>
                <a:r>
                  <a:rPr lang="en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V</a:t>
                </a:r>
                <a:r>
                  <a:rPr lang="en" altLang="ja-JP" sz="1600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−1</a:t>
                </a:r>
                <a:r>
                  <a:rPr lang="en" altLang="ja-JP" sz="16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 s</a:t>
                </a:r>
                <a:r>
                  <a:rPr lang="en" altLang="ja-JP" sz="1600" baseline="30000" dirty="0">
                    <a:solidFill>
                      <a:srgbClr val="000000"/>
                    </a:solidFill>
                    <a:latin typeface="Times New Roman"/>
                    <a:ea typeface="ＭＳ Ｐゴシック"/>
                  </a:rPr>
                  <a:t>−1</a:t>
                </a: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0F600E5-70F0-01C2-FB38-2FFAF4967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941" y="4756188"/>
                <a:ext cx="2311282" cy="584775"/>
              </a:xfrm>
              <a:prstGeom prst="rect">
                <a:avLst/>
              </a:prstGeom>
              <a:blipFill>
                <a:blip r:embed="rId5"/>
                <a:stretch>
                  <a:fillRect l="-1093" t="-4255" b="-127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0D8EC70-D25D-6965-AF7C-93AB22AFA22A}"/>
              </a:ext>
            </a:extLst>
          </p:cNvPr>
          <p:cNvSpPr txBox="1"/>
          <p:nvPr/>
        </p:nvSpPr>
        <p:spPr>
          <a:xfrm>
            <a:off x="2407941" y="5366281"/>
            <a:ext cx="159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ja-JP" altLang="en-US" sz="1600">
                <a:solidFill>
                  <a:srgbClr val="000000"/>
                </a:solidFill>
                <a:latin typeface="Times New Roman"/>
                <a:ea typeface="ＭＳ Ｐゴシック"/>
              </a:rPr>
              <a:t>移動度寿命積</a:t>
            </a: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defTabSz="457200"/>
            <a:r>
              <a:rPr lang="en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  0.2 cm</a:t>
            </a:r>
            <a:r>
              <a:rPr lang="en" altLang="ja-JP" sz="1600" baseline="30000" dirty="0">
                <a:solidFill>
                  <a:srgbClr val="000000"/>
                </a:solidFill>
                <a:latin typeface="Times New Roman"/>
                <a:ea typeface="ＭＳ Ｐゴシック"/>
              </a:rPr>
              <a:t>2</a:t>
            </a:r>
            <a:r>
              <a:rPr lang="ja-JP" altLang="en-US" sz="1600" baseline="3000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V</a:t>
            </a:r>
            <a:r>
              <a:rPr lang="en" altLang="ja-JP" sz="1600" baseline="30000" dirty="0">
                <a:solidFill>
                  <a:srgbClr val="000000"/>
                </a:solidFill>
                <a:latin typeface="Times New Roman"/>
                <a:ea typeface="ＭＳ Ｐゴシック"/>
              </a:rPr>
              <a:t> −1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A98C5E2-86C1-F22F-808E-7ABB021C1163}"/>
              </a:ext>
            </a:extLst>
          </p:cNvPr>
          <p:cNvSpPr txBox="1"/>
          <p:nvPr/>
        </p:nvSpPr>
        <p:spPr>
          <a:xfrm>
            <a:off x="91437" y="6134689"/>
            <a:ext cx="2399630" cy="584775"/>
          </a:xfrm>
          <a:prstGeom prst="rect">
            <a:avLst/>
          </a:prstGeom>
          <a:solidFill>
            <a:srgbClr val="97005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600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Physical Review Applied (2022) LETTER</a:t>
            </a:r>
            <a:endParaRPr lang="ja-JP" altLang="en-US" sz="160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5B2BFFD-D291-150B-EBBF-EB5FDB0BB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512" y="1138871"/>
            <a:ext cx="3056488" cy="226406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628614A-FBC8-22BC-ECBA-23AFF014E9BB}"/>
              </a:ext>
            </a:extLst>
          </p:cNvPr>
          <p:cNvSpPr txBox="1"/>
          <p:nvPr/>
        </p:nvSpPr>
        <p:spPr>
          <a:xfrm>
            <a:off x="7478521" y="1116905"/>
            <a:ext cx="1665479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600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Physical Review Letters (2024)</a:t>
            </a:r>
            <a:endParaRPr lang="ja-JP" altLang="en-US" sz="1600">
              <a:solidFill>
                <a:srgbClr val="FFFF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193C0C-B095-D09E-1CC6-AE3F33BD7E20}"/>
              </a:ext>
            </a:extLst>
          </p:cNvPr>
          <p:cNvSpPr txBox="1"/>
          <p:nvPr/>
        </p:nvSpPr>
        <p:spPr>
          <a:xfrm>
            <a:off x="6285680" y="3330727"/>
            <a:ext cx="2858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" altLang="ja-JP" sz="1000" dirty="0">
                <a:solidFill>
                  <a:srgbClr val="000000"/>
                </a:solidFill>
                <a:latin typeface="Times New Roman"/>
                <a:ea typeface="ＭＳ Ｐゴシック"/>
              </a:rPr>
              <a:t>https://</a:t>
            </a:r>
            <a:r>
              <a:rPr lang="en" altLang="ja-JP" sz="10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www.eurekalert.org</a:t>
            </a:r>
            <a:r>
              <a:rPr lang="en" altLang="ja-JP" sz="1000" dirty="0">
                <a:solidFill>
                  <a:srgbClr val="000000"/>
                </a:solidFill>
                <a:latin typeface="Times New Roman"/>
                <a:ea typeface="ＭＳ Ｐゴシック"/>
              </a:rPr>
              <a:t>/news-releases/1035725</a:t>
            </a:r>
            <a:endParaRPr lang="ja-JP" altLang="en-US" sz="100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3587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D3EC472B-B55A-F0FA-5EEF-967D2A92F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963" y="4859634"/>
            <a:ext cx="2053722" cy="1930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EA04AE2-B4C2-CCBD-3ECB-7B21B26D41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55" t="19749" r="10911" b="20046"/>
          <a:stretch/>
        </p:blipFill>
        <p:spPr>
          <a:xfrm>
            <a:off x="5290824" y="4177682"/>
            <a:ext cx="2173639" cy="17512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B811A4C-27E7-81BC-AF1E-6EC020E0B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930" y="2453562"/>
            <a:ext cx="2542603" cy="19083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D0D075C-528A-C6A9-304E-3030E9F459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084" y="5053311"/>
            <a:ext cx="2043888" cy="1615776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487" name="Picture 38" descr="rule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2">
            <a:extLst>
              <a:ext uri="{FF2B5EF4-FFF2-40B4-BE49-F238E27FC236}">
                <a16:creationId xmlns:a16="http://schemas.microsoft.com/office/drawing/2014/main" id="{6A119306-3A56-62C3-E03A-C8FEF181F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350" y="188913"/>
            <a:ext cx="6668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ja-JP" altLang="en-US" sz="3200" b="1">
                <a:solidFill>
                  <a:schemeClr val="accent2"/>
                </a:solidFill>
              </a:rPr>
              <a:t>光と微粒子を用いた量子物理の開拓</a:t>
            </a:r>
            <a:endParaRPr lang="ja-JP" altLang="en-US" sz="3200" b="1" dirty="0">
              <a:solidFill>
                <a:schemeClr val="accent2"/>
              </a:solidFill>
            </a:endParaRPr>
          </a:p>
        </p:txBody>
      </p:sp>
      <p:sp>
        <p:nvSpPr>
          <p:cNvPr id="4" name="Text Box 40">
            <a:extLst>
              <a:ext uri="{FF2B5EF4-FFF2-40B4-BE49-F238E27FC236}">
                <a16:creationId xmlns:a16="http://schemas.microsoft.com/office/drawing/2014/main" id="{BE0DEC0F-787F-BF6B-3CE3-D67661270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442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1800" b="1" dirty="0"/>
              <a:t>課題研究</a:t>
            </a:r>
            <a:r>
              <a:rPr lang="en-US" altLang="ja-JP" sz="1800" b="1" dirty="0"/>
              <a:t>Q2</a:t>
            </a:r>
          </a:p>
        </p:txBody>
      </p:sp>
      <p:sp>
        <p:nvSpPr>
          <p:cNvPr id="31" name="Rectangle 43">
            <a:extLst>
              <a:ext uri="{FF2B5EF4-FFF2-40B4-BE49-F238E27FC236}">
                <a16:creationId xmlns:a16="http://schemas.microsoft.com/office/drawing/2014/main" id="{FE7D44DC-98B3-0016-4281-AF96F7693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5572"/>
            <a:ext cx="67906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b="1"/>
              <a:t>マクロな世界とミクロな世界をつなぐ微粒子</a:t>
            </a:r>
            <a:endParaRPr lang="ja-JP" altLang="en-US" sz="28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688A8F-EC65-B237-191C-53C13183A0E3}"/>
              </a:ext>
            </a:extLst>
          </p:cNvPr>
          <p:cNvSpPr txBox="1"/>
          <p:nvPr/>
        </p:nvSpPr>
        <p:spPr>
          <a:xfrm>
            <a:off x="0" y="1707721"/>
            <a:ext cx="32897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ct val="50000"/>
              </a:spcBef>
            </a:pPr>
            <a:r>
              <a:rPr lang="en-US" altLang="ja-JP" b="1" u="sng" dirty="0">
                <a:latin typeface="Arial" charset="0"/>
              </a:rPr>
              <a:t>Si</a:t>
            </a:r>
            <a:r>
              <a:rPr lang="ja-JP" altLang="en-US" b="1" u="sng">
                <a:latin typeface="Arial" charset="0"/>
              </a:rPr>
              <a:t>ナノ微粒子を用いた</a:t>
            </a:r>
            <a:br>
              <a:rPr lang="en-US" altLang="ja-JP" b="1" u="sng" dirty="0">
                <a:latin typeface="Arial" charset="0"/>
              </a:rPr>
            </a:br>
            <a:r>
              <a:rPr lang="ja-JP" altLang="en-US" b="1" u="sng">
                <a:latin typeface="Arial" charset="0"/>
              </a:rPr>
              <a:t>量子渦の可視化と操作</a:t>
            </a:r>
            <a:endParaRPr lang="en-US" altLang="ja-JP" b="1" u="sng" dirty="0">
              <a:latin typeface="Arial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6819AE4-C646-FB50-8ED4-9EA42975B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5956" y="4500166"/>
            <a:ext cx="2357834" cy="2357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E6E8B98-8FF0-90B1-891C-CAF17AA21837}"/>
              </a:ext>
            </a:extLst>
          </p:cNvPr>
          <p:cNvSpPr txBox="1"/>
          <p:nvPr/>
        </p:nvSpPr>
        <p:spPr>
          <a:xfrm>
            <a:off x="6666744" y="1702163"/>
            <a:ext cx="24770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  <a:spcBef>
                <a:spcPct val="50000"/>
              </a:spcBef>
            </a:pPr>
            <a:r>
              <a:rPr lang="ja-JP" altLang="en-US" b="1" u="sng">
                <a:latin typeface="Arial" charset="0"/>
              </a:rPr>
              <a:t>浮遊微粒子の</a:t>
            </a:r>
            <a:br>
              <a:rPr lang="en-US" altLang="ja-JP" b="1" u="sng" dirty="0">
                <a:latin typeface="Arial" charset="0"/>
              </a:rPr>
            </a:br>
            <a:r>
              <a:rPr lang="ja-JP" altLang="en-US" b="1" u="sng">
                <a:latin typeface="Arial" charset="0"/>
              </a:rPr>
              <a:t>量子ダイナミクス</a:t>
            </a:r>
            <a:endParaRPr lang="en-US" altLang="ja-JP" b="1" u="sng" dirty="0">
              <a:latin typeface="Arial" charset="0"/>
            </a:endParaRPr>
          </a:p>
        </p:txBody>
      </p:sp>
      <p:pic>
        <p:nvPicPr>
          <p:cNvPr id="52" name="Picture 51" descr="A black kite in the sky&#10;&#10;Description automatically generated">
            <a:extLst>
              <a:ext uri="{FF2B5EF4-FFF2-40B4-BE49-F238E27FC236}">
                <a16:creationId xmlns:a16="http://schemas.microsoft.com/office/drawing/2014/main" id="{F14E95ED-EEA4-8228-3EE7-8B363FB5B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651" y="4364870"/>
            <a:ext cx="1920041" cy="1414767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C6E0A3C-3950-D024-2A75-D538F2218C8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5618"/>
          <a:stretch/>
        </p:blipFill>
        <p:spPr>
          <a:xfrm>
            <a:off x="25715" y="2498974"/>
            <a:ext cx="2791058" cy="227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54" descr="A screenshot of a graph&#10;&#10;Description automatically generated">
            <a:extLst>
              <a:ext uri="{FF2B5EF4-FFF2-40B4-BE49-F238E27FC236}">
                <a16:creationId xmlns:a16="http://schemas.microsoft.com/office/drawing/2014/main" id="{DC92DFF7-421F-CC25-4E4C-EA381FBFDD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922" t="17270" r="29718" b="23237"/>
          <a:stretch/>
        </p:blipFill>
        <p:spPr>
          <a:xfrm>
            <a:off x="3129202" y="2570554"/>
            <a:ext cx="1937313" cy="17512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8" name="テキスト ボックス 7">
            <a:extLst>
              <a:ext uri="{FF2B5EF4-FFF2-40B4-BE49-F238E27FC236}">
                <a16:creationId xmlns:a16="http://schemas.microsoft.com/office/drawing/2014/main" id="{FDB8B21F-945B-449D-FA1F-1DCB0844DB50}"/>
              </a:ext>
            </a:extLst>
          </p:cNvPr>
          <p:cNvSpPr txBox="1"/>
          <p:nvPr/>
        </p:nvSpPr>
        <p:spPr>
          <a:xfrm>
            <a:off x="2629437" y="4018229"/>
            <a:ext cx="12237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b="1">
                <a:solidFill>
                  <a:schemeClr val="accent2">
                    <a:lumMod val="75000"/>
                  </a:schemeClr>
                </a:solidFill>
              </a:rPr>
              <a:t>量子渦の</a:t>
            </a:r>
            <a:br>
              <a:rPr lang="en-US" altLang="ja-JP" sz="1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kumimoji="1" lang="ja-JP" altLang="en-US" sz="1800" b="1">
                <a:solidFill>
                  <a:schemeClr val="accent2">
                    <a:lumMod val="75000"/>
                  </a:schemeClr>
                </a:solidFill>
              </a:rPr>
              <a:t>螺旋励起</a:t>
            </a:r>
            <a:endParaRPr kumimoji="1" lang="ja-JP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7" name="テキスト ボックス 7">
            <a:extLst>
              <a:ext uri="{FF2B5EF4-FFF2-40B4-BE49-F238E27FC236}">
                <a16:creationId xmlns:a16="http://schemas.microsoft.com/office/drawing/2014/main" id="{B52350F0-666B-225C-8A18-B949BCC6AAFF}"/>
              </a:ext>
            </a:extLst>
          </p:cNvPr>
          <p:cNvSpPr txBox="1"/>
          <p:nvPr/>
        </p:nvSpPr>
        <p:spPr>
          <a:xfrm>
            <a:off x="103064" y="4653952"/>
            <a:ext cx="18276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b="1">
                <a:solidFill>
                  <a:schemeClr val="accent2">
                    <a:lumMod val="75000"/>
                  </a:schemeClr>
                </a:solidFill>
              </a:rPr>
              <a:t>量子渦の</a:t>
            </a:r>
            <a:r>
              <a:rPr kumimoji="1" lang="ja-JP" altLang="en-US" sz="1800" b="1">
                <a:solidFill>
                  <a:schemeClr val="accent2">
                    <a:lumMod val="75000"/>
                  </a:schemeClr>
                </a:solidFill>
              </a:rPr>
              <a:t>再結合</a:t>
            </a:r>
            <a:endParaRPr kumimoji="1" lang="ja-JP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テキスト ボックス 7">
            <a:extLst>
              <a:ext uri="{FF2B5EF4-FFF2-40B4-BE49-F238E27FC236}">
                <a16:creationId xmlns:a16="http://schemas.microsoft.com/office/drawing/2014/main" id="{A54C3DED-FBF2-E0FD-A8C2-3947BDC17BEE}"/>
              </a:ext>
            </a:extLst>
          </p:cNvPr>
          <p:cNvSpPr txBox="1"/>
          <p:nvPr/>
        </p:nvSpPr>
        <p:spPr>
          <a:xfrm>
            <a:off x="6529091" y="4072369"/>
            <a:ext cx="25426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b="1">
                <a:solidFill>
                  <a:schemeClr val="accent2">
                    <a:lumMod val="75000"/>
                  </a:schemeClr>
                </a:solidFill>
              </a:rPr>
              <a:t>微粒子の重心運動冷却</a:t>
            </a:r>
            <a:endParaRPr kumimoji="1" lang="ja-JP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0" name="テキスト ボックス 7">
            <a:extLst>
              <a:ext uri="{FF2B5EF4-FFF2-40B4-BE49-F238E27FC236}">
                <a16:creationId xmlns:a16="http://schemas.microsoft.com/office/drawing/2014/main" id="{9D28EB87-D02F-F07F-8E68-52C57599305B}"/>
              </a:ext>
            </a:extLst>
          </p:cNvPr>
          <p:cNvSpPr txBox="1"/>
          <p:nvPr/>
        </p:nvSpPr>
        <p:spPr>
          <a:xfrm>
            <a:off x="5217028" y="6353796"/>
            <a:ext cx="11606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b="1">
                <a:solidFill>
                  <a:schemeClr val="accent2">
                    <a:lumMod val="75000"/>
                  </a:schemeClr>
                </a:solidFill>
              </a:rPr>
              <a:t>光トラップ</a:t>
            </a:r>
            <a:endParaRPr kumimoji="1" lang="ja-JP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1" name="テキスト ボックス 7">
            <a:extLst>
              <a:ext uri="{FF2B5EF4-FFF2-40B4-BE49-F238E27FC236}">
                <a16:creationId xmlns:a16="http://schemas.microsoft.com/office/drawing/2014/main" id="{E33623AB-9D79-774A-ABA9-93D334E0716E}"/>
              </a:ext>
            </a:extLst>
          </p:cNvPr>
          <p:cNvSpPr txBox="1"/>
          <p:nvPr/>
        </p:nvSpPr>
        <p:spPr>
          <a:xfrm>
            <a:off x="5340197" y="5345896"/>
            <a:ext cx="13963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75000"/>
                  </a:schemeClr>
                </a:solidFill>
              </a:rPr>
              <a:t>Paul</a:t>
            </a:r>
            <a:r>
              <a:rPr lang="ja-JP" altLang="en-US" sz="1800" b="1">
                <a:solidFill>
                  <a:schemeClr val="accent2">
                    <a:lumMod val="75000"/>
                  </a:schemeClr>
                </a:solidFill>
              </a:rPr>
              <a:t>トラップ</a:t>
            </a:r>
            <a:endParaRPr kumimoji="1" lang="ja-JP" alt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4FAD19-4A1C-3CCB-E7A8-A9B92DDFF1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4304" y="5840570"/>
            <a:ext cx="1742734" cy="795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0A6D3-1EE6-D227-8CA4-D15745214C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5403452" y="2679504"/>
            <a:ext cx="1052616" cy="102887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8" descr="rul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43"/>
          <p:cNvSpPr>
            <a:spLocks noChangeArrowheads="1"/>
          </p:cNvSpPr>
          <p:nvPr/>
        </p:nvSpPr>
        <p:spPr bwMode="auto">
          <a:xfrm>
            <a:off x="1587005" y="174599"/>
            <a:ext cx="7092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b="1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非平衡</a:t>
            </a:r>
            <a:r>
              <a:rPr lang="ja-JP" altLang="en-US" sz="32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状態</a:t>
            </a:r>
            <a:r>
              <a:rPr lang="ja-JP" altLang="en-US" sz="3200" b="1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の物性・非線形</a:t>
            </a:r>
            <a:r>
              <a:rPr lang="ja-JP" altLang="en-US" sz="3200" b="1" dirty="0">
                <a:solidFill>
                  <a:schemeClr val="accent2"/>
                </a:solidFill>
                <a:latin typeface="+mj-ea"/>
                <a:ea typeface="+mj-ea"/>
                <a:cs typeface="ＤＦ平成明朝体W7" charset="0"/>
              </a:rPr>
              <a:t>現象の研究</a:t>
            </a:r>
            <a:endParaRPr lang="ja-JP" altLang="en-US" sz="3200" b="1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" name="Text Box 77">
            <a:extLst>
              <a:ext uri="{FF2B5EF4-FFF2-40B4-BE49-F238E27FC236}">
                <a16:creationId xmlns:a16="http://schemas.microsoft.com/office/drawing/2014/main" id="{863FBBCE-B469-2C01-7391-76E9155A2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34" y="1037715"/>
            <a:ext cx="483325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000" i="0" dirty="0">
                <a:solidFill>
                  <a:srgbClr val="000000"/>
                </a:solidFill>
                <a:latin typeface="Arial" charset="0"/>
              </a:rPr>
              <a:t>極端な非線形光学現象　</a:t>
            </a:r>
            <a:r>
              <a:rPr lang="en-US" altLang="ja-JP" sz="2000" i="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ja-JP" altLang="en-US" sz="2000" i="0" dirty="0">
                <a:solidFill>
                  <a:srgbClr val="000000"/>
                </a:solidFill>
                <a:latin typeface="Arial" charset="0"/>
              </a:rPr>
              <a:t>高強度場物理</a:t>
            </a:r>
            <a:r>
              <a:rPr lang="en-US" altLang="ja-JP" sz="2000" i="0" dirty="0">
                <a:solidFill>
                  <a:srgbClr val="000000"/>
                </a:solidFill>
                <a:latin typeface="Arial" charset="0"/>
              </a:rPr>
              <a:t>)</a:t>
            </a:r>
            <a:endParaRPr lang="ja-JP" altLang="en-US" sz="20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 Box 77">
            <a:extLst>
              <a:ext uri="{FF2B5EF4-FFF2-40B4-BE49-F238E27FC236}">
                <a16:creationId xmlns:a16="http://schemas.microsoft.com/office/drawing/2014/main" id="{E2F7A2AC-0582-F817-D3A8-737B2E704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339" y="4895647"/>
            <a:ext cx="5386007" cy="1646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fontAlgn="base">
              <a:spcAft>
                <a:spcPts val="600"/>
              </a:spcAft>
              <a:defRPr/>
            </a:pPr>
            <a:r>
              <a:rPr lang="en-US" altLang="ja-JP" sz="3200" b="1" i="0">
                <a:solidFill>
                  <a:srgbClr val="000000"/>
                </a:solidFill>
                <a:latin typeface="Arial" charset="0"/>
                <a:cs typeface="+mj-cs"/>
              </a:rPr>
              <a:t>Q2: </a:t>
            </a:r>
            <a:r>
              <a:rPr lang="ja-JP" altLang="en-US" sz="3200" b="1" i="0">
                <a:solidFill>
                  <a:srgbClr val="000000"/>
                </a:solidFill>
                <a:latin typeface="Arial" charset="0"/>
                <a:cs typeface="+mj-cs"/>
              </a:rPr>
              <a:t>光物性研究室　</a:t>
            </a:r>
            <a:endParaRPr lang="ja-JP" altLang="en-US" sz="3200" b="1" i="0" dirty="0">
              <a:solidFill>
                <a:srgbClr val="000000"/>
              </a:solidFill>
              <a:latin typeface="Arial" charset="0"/>
              <a:cs typeface="+mj-cs"/>
            </a:endParaRPr>
          </a:p>
          <a:p>
            <a:pPr defTabSz="914400" fontAlgn="base">
              <a:spcAft>
                <a:spcPct val="0"/>
              </a:spcAft>
              <a:defRPr/>
            </a:pPr>
            <a:r>
              <a:rPr lang="ja-JP" altLang="en-US" sz="3200" b="1" i="0" dirty="0">
                <a:solidFill>
                  <a:srgbClr val="000000"/>
                </a:solidFill>
                <a:latin typeface="Arial" charset="0"/>
                <a:cs typeface="+mj-cs"/>
              </a:rPr>
              <a:t>・固体物質で最先端の光科学</a:t>
            </a:r>
          </a:p>
          <a:p>
            <a:pPr defTabSz="914400" fontAlgn="base">
              <a:spcAft>
                <a:spcPct val="0"/>
              </a:spcAft>
              <a:defRPr/>
            </a:pPr>
            <a:r>
              <a:rPr lang="ja-JP" altLang="en-US" sz="3200" b="1" i="0" dirty="0">
                <a:solidFill>
                  <a:srgbClr val="000000"/>
                </a:solidFill>
                <a:latin typeface="Arial" charset="0"/>
                <a:cs typeface="+mj-cs"/>
              </a:rPr>
              <a:t>・意欲のある人、大歓迎！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F05B38E-76B8-969E-8DC1-C2A8FBB270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5" y="1640630"/>
            <a:ext cx="3874471" cy="231845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8504E5-D006-40CE-D3CE-728A4B2FB327}"/>
              </a:ext>
            </a:extLst>
          </p:cNvPr>
          <p:cNvSpPr txBox="1"/>
          <p:nvPr/>
        </p:nvSpPr>
        <p:spPr>
          <a:xfrm>
            <a:off x="663670" y="1491990"/>
            <a:ext cx="307230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単一原子層</a:t>
            </a:r>
            <a:r>
              <a:rPr lang="ja-JP" altLang="en-US" sz="2000">
                <a:solidFill>
                  <a:srgbClr val="000000"/>
                </a:solidFill>
              </a:rPr>
              <a:t>物質から</a:t>
            </a:r>
            <a:endParaRPr lang="en-US" altLang="ja-JP" sz="2000" dirty="0">
              <a:solidFill>
                <a:srgbClr val="000000"/>
              </a:solidFill>
            </a:endParaRPr>
          </a:p>
          <a:p>
            <a:r>
              <a:rPr lang="ja-JP" altLang="en-US" sz="2000">
                <a:solidFill>
                  <a:srgbClr val="000000"/>
                </a:solidFill>
              </a:rPr>
              <a:t>１８</a:t>
            </a:r>
            <a:r>
              <a:rPr lang="ja-JP" altLang="en-US" sz="2000" dirty="0">
                <a:solidFill>
                  <a:srgbClr val="000000"/>
                </a:solidFill>
              </a:rPr>
              <a:t>次の高調波発生に成功</a:t>
            </a:r>
            <a:endParaRPr lang="en-US" altLang="ja-JP" sz="2000" dirty="0">
              <a:solidFill>
                <a:srgbClr val="00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6F471D4-14D8-5F0D-0200-82AB46307680}"/>
              </a:ext>
            </a:extLst>
          </p:cNvPr>
          <p:cNvSpPr txBox="1"/>
          <p:nvPr/>
        </p:nvSpPr>
        <p:spPr>
          <a:xfrm>
            <a:off x="3075432" y="3549704"/>
            <a:ext cx="196560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Science (2017)</a:t>
            </a:r>
            <a:endParaRPr lang="ja-JP" altLang="en-US" sz="20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8F46244-7172-AE4A-0928-FCCA2A62F3DE}"/>
              </a:ext>
            </a:extLst>
          </p:cNvPr>
          <p:cNvSpPr txBox="1"/>
          <p:nvPr/>
        </p:nvSpPr>
        <p:spPr>
          <a:xfrm>
            <a:off x="270078" y="6053562"/>
            <a:ext cx="290238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傾角反強磁性体のピコ秒</a:t>
            </a:r>
            <a:r>
              <a:rPr lang="en-US" altLang="ja-JP" sz="2000" dirty="0">
                <a:solidFill>
                  <a:srgbClr val="000000"/>
                </a:solidFill>
              </a:rPr>
              <a:t>(</a:t>
            </a:r>
            <a:r>
              <a:rPr lang="ja-JP" altLang="en-US" sz="2000" dirty="0">
                <a:solidFill>
                  <a:srgbClr val="000000"/>
                </a:solidFill>
              </a:rPr>
              <a:t>平衡</a:t>
            </a:r>
            <a:r>
              <a:rPr lang="en-US" altLang="ja-JP" sz="2000" dirty="0">
                <a:solidFill>
                  <a:srgbClr val="000000"/>
                </a:solidFill>
              </a:rPr>
              <a:t>)</a:t>
            </a:r>
            <a:r>
              <a:rPr lang="ja-JP" altLang="en-US" sz="2000" dirty="0">
                <a:solidFill>
                  <a:srgbClr val="000000"/>
                </a:solidFill>
              </a:rPr>
              <a:t>ゆらぎ相関を計測</a:t>
            </a:r>
          </a:p>
        </p:txBody>
      </p:sp>
      <p:pic>
        <p:nvPicPr>
          <p:cNvPr id="10" name="Picture 47" descr="pegi3">
            <a:extLst>
              <a:ext uri="{FF2B5EF4-FFF2-40B4-BE49-F238E27FC236}">
                <a16:creationId xmlns:a16="http://schemas.microsoft.com/office/drawing/2014/main" id="{455EF237-ACA5-A3B1-A7C5-74BDD99F13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1522" y="4179762"/>
            <a:ext cx="1350989" cy="13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7">
            <a:extLst>
              <a:ext uri="{FF2B5EF4-FFF2-40B4-BE49-F238E27FC236}">
                <a16:creationId xmlns:a16="http://schemas.microsoft.com/office/drawing/2014/main" id="{C946A12B-D5E2-D8FC-7725-E446B2946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435" y="4029567"/>
            <a:ext cx="365961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000" i="0" dirty="0">
                <a:solidFill>
                  <a:srgbClr val="000000"/>
                </a:solidFill>
                <a:latin typeface="Arial" charset="0"/>
              </a:rPr>
              <a:t>物質の高速ゆらぎの計測</a:t>
            </a:r>
            <a:endParaRPr lang="en-US" altLang="ja-JP" sz="20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77">
            <a:extLst>
              <a:ext uri="{FF2B5EF4-FFF2-40B4-BE49-F238E27FC236}">
                <a16:creationId xmlns:a16="http://schemas.microsoft.com/office/drawing/2014/main" id="{3BD5147D-4D92-DC7D-C860-423873B1B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657" y="1044253"/>
            <a:ext cx="417574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ja-JP" altLang="en-US" sz="2000" i="0" dirty="0">
                <a:solidFill>
                  <a:srgbClr val="000000"/>
                </a:solidFill>
                <a:latin typeface="Arial" charset="0"/>
              </a:rPr>
              <a:t>超高速電子運動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10ECA63-33C8-6AF4-7AB2-E4438344E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923" y="2215428"/>
            <a:ext cx="4162697" cy="187843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94FC744-223C-4556-0A6B-82DAF7AB971E}"/>
              </a:ext>
            </a:extLst>
          </p:cNvPr>
          <p:cNvSpPr txBox="1"/>
          <p:nvPr/>
        </p:nvSpPr>
        <p:spPr>
          <a:xfrm>
            <a:off x="5175868" y="1507542"/>
            <a:ext cx="307230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000000"/>
                </a:solidFill>
              </a:rPr>
              <a:t>サブフェムト秒</a:t>
            </a:r>
            <a:r>
              <a:rPr lang="en-US" altLang="ja-JP" sz="2000" dirty="0">
                <a:solidFill>
                  <a:srgbClr val="000000"/>
                </a:solidFill>
              </a:rPr>
              <a:t>(&lt;10</a:t>
            </a:r>
            <a:r>
              <a:rPr lang="en-US" altLang="ja-JP" sz="2000" baseline="30000" dirty="0">
                <a:solidFill>
                  <a:srgbClr val="000000"/>
                </a:solidFill>
              </a:rPr>
              <a:t>-15 </a:t>
            </a:r>
            <a:r>
              <a:rPr lang="en-US" altLang="ja-JP" sz="2000" dirty="0">
                <a:solidFill>
                  <a:srgbClr val="000000"/>
                </a:solidFill>
              </a:rPr>
              <a:t>s)</a:t>
            </a:r>
            <a:r>
              <a:rPr lang="ja-JP" altLang="en-US" sz="2000">
                <a:solidFill>
                  <a:srgbClr val="000000"/>
                </a:solidFill>
              </a:rPr>
              <a:t>の電子</a:t>
            </a:r>
            <a:r>
              <a:rPr lang="ja-JP" altLang="en-US" sz="2000" dirty="0">
                <a:solidFill>
                  <a:srgbClr val="000000"/>
                </a:solidFill>
              </a:rPr>
              <a:t>運動の観測</a:t>
            </a:r>
            <a:endParaRPr lang="en-US" altLang="ja-JP" sz="2000" dirty="0">
              <a:solidFill>
                <a:srgbClr val="000000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FCAECA84-FC54-8D05-F686-D4C0A3960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54" y="4494304"/>
            <a:ext cx="2426288" cy="1589247"/>
          </a:xfrm>
          <a:prstGeom prst="rect">
            <a:avLst/>
          </a:prstGeom>
        </p:spPr>
      </p:pic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D930209D-C41F-9B41-DA60-4F9D91E258FC}"/>
              </a:ext>
            </a:extLst>
          </p:cNvPr>
          <p:cNvCxnSpPr/>
          <p:nvPr/>
        </p:nvCxnSpPr>
        <p:spPr>
          <a:xfrm>
            <a:off x="2682242" y="4911625"/>
            <a:ext cx="775063" cy="28738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楕円 30">
            <a:extLst>
              <a:ext uri="{FF2B5EF4-FFF2-40B4-BE49-F238E27FC236}">
                <a16:creationId xmlns:a16="http://schemas.microsoft.com/office/drawing/2014/main" id="{4B8A69EF-25D2-5588-4405-35865B54BB2B}"/>
              </a:ext>
            </a:extLst>
          </p:cNvPr>
          <p:cNvSpPr/>
          <p:nvPr/>
        </p:nvSpPr>
        <p:spPr>
          <a:xfrm>
            <a:off x="2917373" y="4902916"/>
            <a:ext cx="252549" cy="252000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B0C842C6-26A5-EE4B-80A9-6768966EA080}"/>
              </a:ext>
            </a:extLst>
          </p:cNvPr>
          <p:cNvCxnSpPr>
            <a:cxnSpLocks/>
          </p:cNvCxnSpPr>
          <p:nvPr/>
        </p:nvCxnSpPr>
        <p:spPr>
          <a:xfrm>
            <a:off x="2751910" y="4763580"/>
            <a:ext cx="600892" cy="566056"/>
          </a:xfrm>
          <a:prstGeom prst="straightConnector1">
            <a:avLst/>
          </a:prstGeom>
          <a:ln w="38100">
            <a:solidFill>
              <a:schemeClr val="accent1">
                <a:lumMod val="75000"/>
                <a:alpha val="4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7E378D9A-8432-BF6F-6581-7F306279FEAA}"/>
              </a:ext>
            </a:extLst>
          </p:cNvPr>
          <p:cNvCxnSpPr>
            <a:cxnSpLocks/>
          </p:cNvCxnSpPr>
          <p:nvPr/>
        </p:nvCxnSpPr>
        <p:spPr>
          <a:xfrm>
            <a:off x="2643053" y="5003066"/>
            <a:ext cx="849085" cy="82731"/>
          </a:xfrm>
          <a:prstGeom prst="straightConnector1">
            <a:avLst/>
          </a:prstGeom>
          <a:ln w="38100">
            <a:solidFill>
              <a:schemeClr val="accent1">
                <a:lumMod val="75000"/>
                <a:alpha val="4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0CE47A7C-F39A-C9FB-9149-06595179A629}"/>
              </a:ext>
            </a:extLst>
          </p:cNvPr>
          <p:cNvCxnSpPr>
            <a:cxnSpLocks/>
          </p:cNvCxnSpPr>
          <p:nvPr/>
        </p:nvCxnSpPr>
        <p:spPr>
          <a:xfrm>
            <a:off x="2860767" y="4680849"/>
            <a:ext cx="361406" cy="718457"/>
          </a:xfrm>
          <a:prstGeom prst="straightConnector1">
            <a:avLst/>
          </a:prstGeom>
          <a:ln w="38100">
            <a:solidFill>
              <a:schemeClr val="accent1">
                <a:lumMod val="75000"/>
                <a:alpha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DFB66F00-EFB9-1401-3BED-2AB6BB9AFAA8}"/>
              </a:ext>
            </a:extLst>
          </p:cNvPr>
          <p:cNvCxnSpPr>
            <a:cxnSpLocks/>
          </p:cNvCxnSpPr>
          <p:nvPr/>
        </p:nvCxnSpPr>
        <p:spPr>
          <a:xfrm flipV="1">
            <a:off x="2690950" y="4920334"/>
            <a:ext cx="722812" cy="217715"/>
          </a:xfrm>
          <a:prstGeom prst="straightConnector1">
            <a:avLst/>
          </a:prstGeom>
          <a:ln w="38100">
            <a:solidFill>
              <a:schemeClr val="accent1">
                <a:lumMod val="75000"/>
                <a:alpha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FB377E-3253-A919-B112-00B65D3A4D8B}"/>
              </a:ext>
            </a:extLst>
          </p:cNvPr>
          <p:cNvGrpSpPr/>
          <p:nvPr/>
        </p:nvGrpSpPr>
        <p:grpSpPr>
          <a:xfrm rot="10374450">
            <a:off x="2438402" y="5129340"/>
            <a:ext cx="849085" cy="718457"/>
            <a:chOff x="2403566" y="5320938"/>
            <a:chExt cx="849085" cy="718457"/>
          </a:xfrm>
        </p:grpSpPr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D55328B7-67EB-45A8-65DC-2EC6AB4EF624}"/>
                </a:ext>
              </a:extLst>
            </p:cNvPr>
            <p:cNvCxnSpPr/>
            <p:nvPr/>
          </p:nvCxnSpPr>
          <p:spPr>
            <a:xfrm>
              <a:off x="2442755" y="5551714"/>
              <a:ext cx="775063" cy="287383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14EA27F9-1F8D-4B98-2D1F-0C5D86865BB3}"/>
                </a:ext>
              </a:extLst>
            </p:cNvPr>
            <p:cNvSpPr/>
            <p:nvPr/>
          </p:nvSpPr>
          <p:spPr>
            <a:xfrm>
              <a:off x="2677886" y="5543005"/>
              <a:ext cx="252549" cy="252000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0969FCCA-3DF5-A3A3-BE7B-35D717D10F0C}"/>
                </a:ext>
              </a:extLst>
            </p:cNvPr>
            <p:cNvCxnSpPr>
              <a:cxnSpLocks/>
            </p:cNvCxnSpPr>
            <p:nvPr/>
          </p:nvCxnSpPr>
          <p:spPr>
            <a:xfrm>
              <a:off x="2512423" y="5403669"/>
              <a:ext cx="600892" cy="566056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AFBB8EA7-E504-ED9B-6FE4-201FB2F6D1ED}"/>
                </a:ext>
              </a:extLst>
            </p:cNvPr>
            <p:cNvCxnSpPr>
              <a:cxnSpLocks/>
            </p:cNvCxnSpPr>
            <p:nvPr/>
          </p:nvCxnSpPr>
          <p:spPr>
            <a:xfrm>
              <a:off x="2403566" y="5643155"/>
              <a:ext cx="849085" cy="82731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9873C50D-00C1-C5BF-53FC-8807841E68CF}"/>
                </a:ext>
              </a:extLst>
            </p:cNvPr>
            <p:cNvCxnSpPr>
              <a:cxnSpLocks/>
            </p:cNvCxnSpPr>
            <p:nvPr/>
          </p:nvCxnSpPr>
          <p:spPr>
            <a:xfrm>
              <a:off x="2621280" y="5320938"/>
              <a:ext cx="361406" cy="71845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  <a:alpha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259EF0DE-11A6-B0A5-C84D-8D45FACE2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463" y="5560423"/>
              <a:ext cx="722812" cy="217715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  <a:alpha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40">
            <a:extLst>
              <a:ext uri="{FF2B5EF4-FFF2-40B4-BE49-F238E27FC236}">
                <a16:creationId xmlns:a16="http://schemas.microsoft.com/office/drawing/2014/main" id="{FED20132-C0DD-3486-E857-715EE08BA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442"/>
            <a:ext cx="139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1800" b="1" dirty="0"/>
              <a:t>課題研究</a:t>
            </a:r>
            <a:r>
              <a:rPr lang="en-US" altLang="ja-JP" sz="1800" b="1" dirty="0"/>
              <a:t>Q2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99266AFC-7DF6-A052-3C9A-80DD6FE6EE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0F592AA-2BBD-A58C-A0D7-104A358A08F9}"/>
              </a:ext>
            </a:extLst>
          </p:cNvPr>
          <p:cNvSpPr txBox="1"/>
          <p:nvPr/>
        </p:nvSpPr>
        <p:spPr>
          <a:xfrm>
            <a:off x="7234233" y="1955216"/>
            <a:ext cx="179247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Optica (2024)</a:t>
            </a:r>
            <a:endParaRPr lang="ja-JP" altLang="en-US" sz="20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277CD4-E9CD-1B66-A4EF-C65702008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r="10168"/>
          <a:stretch/>
        </p:blipFill>
        <p:spPr>
          <a:xfrm>
            <a:off x="7864185" y="2394219"/>
            <a:ext cx="1144169" cy="1456663"/>
          </a:xfrm>
          <a:prstGeom prst="rect">
            <a:avLst/>
          </a:prstGeom>
        </p:spPr>
      </p:pic>
      <p:grpSp>
        <p:nvGrpSpPr>
          <p:cNvPr id="23553" name="Group 2"/>
          <p:cNvGrpSpPr>
            <a:grpSpLocks/>
          </p:cNvGrpSpPr>
          <p:nvPr/>
        </p:nvGrpSpPr>
        <p:grpSpPr bwMode="auto">
          <a:xfrm>
            <a:off x="0" y="3860800"/>
            <a:ext cx="9144000" cy="2997200"/>
            <a:chOff x="0" y="2144"/>
            <a:chExt cx="5760" cy="2176"/>
          </a:xfrm>
        </p:grpSpPr>
        <p:sp>
          <p:nvSpPr>
            <p:cNvPr id="23575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7694 w 4312"/>
                <a:gd name="T1" fmla="*/ 522 h 1232"/>
                <a:gd name="T2" fmla="*/ 7694 w 4312"/>
                <a:gd name="T3" fmla="*/ 1044 h 1232"/>
                <a:gd name="T4" fmla="*/ 0 w 4312"/>
                <a:gd name="T5" fmla="*/ 1044 h 1232"/>
                <a:gd name="T6" fmla="*/ 0 w 4312"/>
                <a:gd name="T7" fmla="*/ 0 h 1232"/>
                <a:gd name="T8" fmla="*/ 262 w 4312"/>
                <a:gd name="T9" fmla="*/ 41 h 1232"/>
                <a:gd name="T10" fmla="*/ 357 w 4312"/>
                <a:gd name="T11" fmla="*/ 95 h 1232"/>
                <a:gd name="T12" fmla="*/ 464 w 4312"/>
                <a:gd name="T13" fmla="*/ 135 h 1232"/>
                <a:gd name="T14" fmla="*/ 759 w 4312"/>
                <a:gd name="T15" fmla="*/ 101 h 1232"/>
                <a:gd name="T16" fmla="*/ 898 w 4312"/>
                <a:gd name="T17" fmla="*/ 75 h 1232"/>
                <a:gd name="T18" fmla="*/ 1099 w 4312"/>
                <a:gd name="T19" fmla="*/ 95 h 1232"/>
                <a:gd name="T20" fmla="*/ 1208 w 4312"/>
                <a:gd name="T21" fmla="*/ 169 h 1232"/>
                <a:gd name="T22" fmla="*/ 1254 w 4312"/>
                <a:gd name="T23" fmla="*/ 183 h 1232"/>
                <a:gd name="T24" fmla="*/ 1348 w 4312"/>
                <a:gd name="T25" fmla="*/ 224 h 1232"/>
                <a:gd name="T26" fmla="*/ 1548 w 4312"/>
                <a:gd name="T27" fmla="*/ 244 h 1232"/>
                <a:gd name="T28" fmla="*/ 1503 w 4312"/>
                <a:gd name="T29" fmla="*/ 258 h 1232"/>
                <a:gd name="T30" fmla="*/ 1516 w 4312"/>
                <a:gd name="T31" fmla="*/ 278 h 1232"/>
                <a:gd name="T32" fmla="*/ 1471 w 4312"/>
                <a:gd name="T33" fmla="*/ 292 h 1232"/>
                <a:gd name="T34" fmla="*/ 1656 w 4312"/>
                <a:gd name="T35" fmla="*/ 359 h 1232"/>
                <a:gd name="T36" fmla="*/ 1811 w 4312"/>
                <a:gd name="T37" fmla="*/ 332 h 1232"/>
                <a:gd name="T38" fmla="*/ 2076 w 4312"/>
                <a:gd name="T39" fmla="*/ 366 h 1232"/>
                <a:gd name="T40" fmla="*/ 2260 w 4312"/>
                <a:gd name="T41" fmla="*/ 421 h 1232"/>
                <a:gd name="T42" fmla="*/ 2446 w 4312"/>
                <a:gd name="T43" fmla="*/ 474 h 1232"/>
                <a:gd name="T44" fmla="*/ 2586 w 4312"/>
                <a:gd name="T45" fmla="*/ 481 h 1232"/>
                <a:gd name="T46" fmla="*/ 2956 w 4312"/>
                <a:gd name="T47" fmla="*/ 468 h 1232"/>
                <a:gd name="T48" fmla="*/ 3050 w 4312"/>
                <a:gd name="T49" fmla="*/ 474 h 1232"/>
                <a:gd name="T50" fmla="*/ 3066 w 4312"/>
                <a:gd name="T51" fmla="*/ 495 h 1232"/>
                <a:gd name="T52" fmla="*/ 3174 w 4312"/>
                <a:gd name="T53" fmla="*/ 515 h 1232"/>
                <a:gd name="T54" fmla="*/ 3267 w 4312"/>
                <a:gd name="T55" fmla="*/ 549 h 1232"/>
                <a:gd name="T56" fmla="*/ 3298 w 4312"/>
                <a:gd name="T57" fmla="*/ 610 h 1232"/>
                <a:gd name="T58" fmla="*/ 3390 w 4312"/>
                <a:gd name="T59" fmla="*/ 631 h 1232"/>
                <a:gd name="T60" fmla="*/ 3639 w 4312"/>
                <a:gd name="T61" fmla="*/ 671 h 1232"/>
                <a:gd name="T62" fmla="*/ 3854 w 4312"/>
                <a:gd name="T63" fmla="*/ 637 h 1232"/>
                <a:gd name="T64" fmla="*/ 4288 w 4312"/>
                <a:gd name="T65" fmla="*/ 712 h 1232"/>
                <a:gd name="T66" fmla="*/ 4675 w 4312"/>
                <a:gd name="T67" fmla="*/ 665 h 1232"/>
                <a:gd name="T68" fmla="*/ 4814 w 4312"/>
                <a:gd name="T69" fmla="*/ 617 h 1232"/>
                <a:gd name="T70" fmla="*/ 5092 w 4312"/>
                <a:gd name="T71" fmla="*/ 590 h 1232"/>
                <a:gd name="T72" fmla="*/ 5466 w 4312"/>
                <a:gd name="T73" fmla="*/ 542 h 1232"/>
                <a:gd name="T74" fmla="*/ 5573 w 4312"/>
                <a:gd name="T75" fmla="*/ 549 h 1232"/>
                <a:gd name="T76" fmla="*/ 5618 w 4312"/>
                <a:gd name="T77" fmla="*/ 570 h 1232"/>
                <a:gd name="T78" fmla="*/ 5665 w 4312"/>
                <a:gd name="T79" fmla="*/ 576 h 1232"/>
                <a:gd name="T80" fmla="*/ 5899 w 4312"/>
                <a:gd name="T81" fmla="*/ 549 h 1232"/>
                <a:gd name="T82" fmla="*/ 6503 w 4312"/>
                <a:gd name="T83" fmla="*/ 603 h 1232"/>
                <a:gd name="T84" fmla="*/ 6579 w 4312"/>
                <a:gd name="T85" fmla="*/ 685 h 1232"/>
                <a:gd name="T86" fmla="*/ 6595 w 4312"/>
                <a:gd name="T87" fmla="*/ 705 h 1232"/>
                <a:gd name="T88" fmla="*/ 6688 w 4312"/>
                <a:gd name="T89" fmla="*/ 719 h 1232"/>
                <a:gd name="T90" fmla="*/ 6811 w 4312"/>
                <a:gd name="T91" fmla="*/ 698 h 1232"/>
                <a:gd name="T92" fmla="*/ 6858 w 4312"/>
                <a:gd name="T93" fmla="*/ 617 h 1232"/>
                <a:gd name="T94" fmla="*/ 6874 w 4312"/>
                <a:gd name="T95" fmla="*/ 583 h 1232"/>
                <a:gd name="T96" fmla="*/ 6966 w 4312"/>
                <a:gd name="T97" fmla="*/ 570 h 1232"/>
                <a:gd name="T98" fmla="*/ 7105 w 4312"/>
                <a:gd name="T99" fmla="*/ 603 h 1232"/>
                <a:gd name="T100" fmla="*/ 7137 w 4312"/>
                <a:gd name="T101" fmla="*/ 644 h 1232"/>
                <a:gd name="T102" fmla="*/ 7152 w 4312"/>
                <a:gd name="T103" fmla="*/ 677 h 1232"/>
                <a:gd name="T104" fmla="*/ 7199 w 4312"/>
                <a:gd name="T105" fmla="*/ 691 h 1232"/>
                <a:gd name="T106" fmla="*/ 7384 w 4312"/>
                <a:gd name="T107" fmla="*/ 657 h 1232"/>
                <a:gd name="T108" fmla="*/ 7539 w 4312"/>
                <a:gd name="T109" fmla="*/ 596 h 1232"/>
                <a:gd name="T110" fmla="*/ 7647 w 4312"/>
                <a:gd name="T111" fmla="*/ 549 h 1232"/>
                <a:gd name="T112" fmla="*/ 7694 w 4312"/>
                <a:gd name="T113" fmla="*/ 522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12"/>
                <a:gd name="T172" fmla="*/ 0 h 1232"/>
                <a:gd name="T173" fmla="*/ 4312 w 4312"/>
                <a:gd name="T174" fmla="*/ 1232 h 1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23576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23577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23593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4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5"/>
                    <a:gd name="T34" fmla="*/ 0 h 1215"/>
                    <a:gd name="T35" fmla="*/ 225 w 225"/>
                    <a:gd name="T36" fmla="*/ 1215 h 12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5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6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7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8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9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0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1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2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3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4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5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3"/>
                    <a:gd name="T40" fmla="*/ 0 h 93"/>
                    <a:gd name="T41" fmla="*/ 153 w 153"/>
                    <a:gd name="T42" fmla="*/ 93 h 9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6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40"/>
                    <a:gd name="T136" fmla="*/ 0 h 720"/>
                    <a:gd name="T137" fmla="*/ 1740 w 1740"/>
                    <a:gd name="T138" fmla="*/ 720 h 7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3578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79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0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570"/>
                  <a:gd name="T128" fmla="*/ 1028 w 102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1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90"/>
                  <a:gd name="T71" fmla="*/ 142 w 142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2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0"/>
                  <a:gd name="T163" fmla="*/ 0 h 588"/>
                  <a:gd name="T164" fmla="*/ 990 w 990"/>
                  <a:gd name="T165" fmla="*/ 588 h 5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3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132"/>
                  <a:gd name="T53" fmla="*/ 129 w 129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23584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23589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6"/>
                    <a:gd name="T160" fmla="*/ 0 h 604"/>
                    <a:gd name="T161" fmla="*/ 1056 w 1056"/>
                    <a:gd name="T162" fmla="*/ 604 h 60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0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4"/>
                    <a:gd name="T76" fmla="*/ 0 h 110"/>
                    <a:gd name="T77" fmla="*/ 204 w 204"/>
                    <a:gd name="T78" fmla="*/ 110 h 11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1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"/>
                    <a:gd name="T124" fmla="*/ 0 h 584"/>
                    <a:gd name="T125" fmla="*/ 914 w 914"/>
                    <a:gd name="T126" fmla="*/ 584 h 5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2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8"/>
                    <a:gd name="T58" fmla="*/ 0 h 92"/>
                    <a:gd name="T59" fmla="*/ 148 w 148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3585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6"/>
                  <a:gd name="T160" fmla="*/ 0 h 604"/>
                  <a:gd name="T161" fmla="*/ 1156 w 1156"/>
                  <a:gd name="T162" fmla="*/ 604 h 6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6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>
                  <a:gd name="T0" fmla="*/ 225 w 204"/>
                  <a:gd name="T1" fmla="*/ 0 h 110"/>
                  <a:gd name="T2" fmla="*/ 131 w 204"/>
                  <a:gd name="T3" fmla="*/ 16 h 110"/>
                  <a:gd name="T4" fmla="*/ 133 w 204"/>
                  <a:gd name="T5" fmla="*/ 22 h 110"/>
                  <a:gd name="T6" fmla="*/ 203 w 204"/>
                  <a:gd name="T7" fmla="*/ 14 h 110"/>
                  <a:gd name="T8" fmla="*/ 201 w 204"/>
                  <a:gd name="T9" fmla="*/ 26 h 110"/>
                  <a:gd name="T10" fmla="*/ 131 w 204"/>
                  <a:gd name="T11" fmla="*/ 38 h 110"/>
                  <a:gd name="T12" fmla="*/ 133 w 204"/>
                  <a:gd name="T13" fmla="*/ 50 h 110"/>
                  <a:gd name="T14" fmla="*/ 206 w 204"/>
                  <a:gd name="T15" fmla="*/ 34 h 110"/>
                  <a:gd name="T16" fmla="*/ 211 w 204"/>
                  <a:gd name="T17" fmla="*/ 80 h 110"/>
                  <a:gd name="T18" fmla="*/ 143 w 204"/>
                  <a:gd name="T19" fmla="*/ 84 h 110"/>
                  <a:gd name="T20" fmla="*/ 88 w 204"/>
                  <a:gd name="T21" fmla="*/ 44 h 110"/>
                  <a:gd name="T22" fmla="*/ 88 w 204"/>
                  <a:gd name="T23" fmla="*/ 56 h 110"/>
                  <a:gd name="T24" fmla="*/ 131 w 204"/>
                  <a:gd name="T25" fmla="*/ 86 h 110"/>
                  <a:gd name="T26" fmla="*/ 54 w 204"/>
                  <a:gd name="T27" fmla="*/ 94 h 110"/>
                  <a:gd name="T28" fmla="*/ 54 w 204"/>
                  <a:gd name="T29" fmla="*/ 30 h 110"/>
                  <a:gd name="T30" fmla="*/ 36 w 204"/>
                  <a:gd name="T31" fmla="*/ 34 h 110"/>
                  <a:gd name="T32" fmla="*/ 40 w 204"/>
                  <a:gd name="T33" fmla="*/ 94 h 110"/>
                  <a:gd name="T34" fmla="*/ 14 w 204"/>
                  <a:gd name="T35" fmla="*/ 88 h 110"/>
                  <a:gd name="T36" fmla="*/ 14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83 w 204"/>
                  <a:gd name="T43" fmla="*/ 110 h 110"/>
                  <a:gd name="T44" fmla="*/ 215 w 204"/>
                  <a:gd name="T45" fmla="*/ 98 h 110"/>
                  <a:gd name="T46" fmla="*/ 242 w 204"/>
                  <a:gd name="T47" fmla="*/ 72 h 110"/>
                  <a:gd name="T48" fmla="*/ 225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4"/>
                  <a:gd name="T76" fmla="*/ 0 h 110"/>
                  <a:gd name="T77" fmla="*/ 204 w 204"/>
                  <a:gd name="T78" fmla="*/ 110 h 1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7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04"/>
                  <a:gd name="T124" fmla="*/ 0 h 606"/>
                  <a:gd name="T125" fmla="*/ 1004 w 1004"/>
                  <a:gd name="T126" fmla="*/ 606 h 60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8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2 w 148"/>
                  <a:gd name="T5" fmla="*/ 0 h 92"/>
                  <a:gd name="T6" fmla="*/ 14 w 148"/>
                  <a:gd name="T7" fmla="*/ 74 h 92"/>
                  <a:gd name="T8" fmla="*/ 52 w 148"/>
                  <a:gd name="T9" fmla="*/ 78 h 92"/>
                  <a:gd name="T10" fmla="*/ 54 w 148"/>
                  <a:gd name="T11" fmla="*/ 2 h 92"/>
                  <a:gd name="T12" fmla="*/ 69 w 148"/>
                  <a:gd name="T13" fmla="*/ 2 h 92"/>
                  <a:gd name="T14" fmla="*/ 66 w 148"/>
                  <a:gd name="T15" fmla="*/ 72 h 92"/>
                  <a:gd name="T16" fmla="*/ 111 w 148"/>
                  <a:gd name="T17" fmla="*/ 70 h 92"/>
                  <a:gd name="T18" fmla="*/ 109 w 148"/>
                  <a:gd name="T19" fmla="*/ 2 h 92"/>
                  <a:gd name="T20" fmla="*/ 125 w 148"/>
                  <a:gd name="T21" fmla="*/ 4 h 92"/>
                  <a:gd name="T22" fmla="*/ 123 w 148"/>
                  <a:gd name="T23" fmla="*/ 68 h 92"/>
                  <a:gd name="T24" fmla="*/ 161 w 148"/>
                  <a:gd name="T25" fmla="*/ 64 h 92"/>
                  <a:gd name="T26" fmla="*/ 151 w 148"/>
                  <a:gd name="T27" fmla="*/ 0 h 92"/>
                  <a:gd name="T28" fmla="*/ 168 w 148"/>
                  <a:gd name="T29" fmla="*/ 2 h 92"/>
                  <a:gd name="T30" fmla="*/ 175 w 148"/>
                  <a:gd name="T31" fmla="*/ 70 h 92"/>
                  <a:gd name="T32" fmla="*/ 71 w 148"/>
                  <a:gd name="T33" fmla="*/ 88 h 92"/>
                  <a:gd name="T34" fmla="*/ 10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8"/>
                  <a:gd name="T58" fmla="*/ 0 h 92"/>
                  <a:gd name="T59" fmla="*/ 148 w 148"/>
                  <a:gd name="T60" fmla="*/ 92 h 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23554" name="Rectangle 35"/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sp>
        <p:nvSpPr>
          <p:cNvPr id="23555" name="Rectangle 36"/>
          <p:cNvSpPr>
            <a:spLocks noChangeArrowheads="1"/>
          </p:cNvSpPr>
          <p:nvPr/>
        </p:nvSpPr>
        <p:spPr bwMode="auto">
          <a:xfrm>
            <a:off x="3600450" y="64643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 altLang="ja-JP" sz="1400"/>
          </a:p>
        </p:txBody>
      </p:sp>
      <p:pic>
        <p:nvPicPr>
          <p:cNvPr id="23557" name="Picture 38" descr="rule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9" descr="ku-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1375"/>
            <a:ext cx="911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41"/>
          <p:cNvSpPr txBox="1">
            <a:spLocks noChangeArrowheads="1"/>
          </p:cNvSpPr>
          <p:nvPr/>
        </p:nvSpPr>
        <p:spPr bwMode="auto">
          <a:xfrm>
            <a:off x="2051050" y="112713"/>
            <a:ext cx="47021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3200" b="1"/>
              <a:t>Q2</a:t>
            </a:r>
            <a:r>
              <a:rPr lang="ja-JP" altLang="en-US" sz="3200" b="1"/>
              <a:t>　「光物性」カリキュラム</a:t>
            </a:r>
            <a:endParaRPr lang="ja-JP" altLang="en-US" sz="2800" b="1"/>
          </a:p>
        </p:txBody>
      </p:sp>
      <p:sp>
        <p:nvSpPr>
          <p:cNvPr id="23560" name="Text Box 42"/>
          <p:cNvSpPr txBox="1">
            <a:spLocks noChangeArrowheads="1"/>
          </p:cNvSpPr>
          <p:nvPr/>
        </p:nvSpPr>
        <p:spPr bwMode="auto">
          <a:xfrm>
            <a:off x="356967" y="1102887"/>
            <a:ext cx="4857292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  <a:latin typeface="+mj-ea"/>
                <a:ea typeface="+mj-ea"/>
                <a:cs typeface="ＤＨＰ平成明朝体W7" charset="0"/>
              </a:rPr>
              <a:t>スタッフ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　　</a:t>
            </a:r>
            <a:endParaRPr lang="en-US" altLang="ja-JP" b="1" dirty="0">
              <a:latin typeface="+mj-ea"/>
              <a:ea typeface="+mj-ea"/>
              <a:cs typeface="ＤＨＰ平成明朝体W7" charset="0"/>
            </a:endParaRPr>
          </a:p>
          <a:p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教授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	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中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暢子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      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（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120</a:t>
            </a:r>
            <a:r>
              <a:rPr lang="ja-JP" altLang="en-US" sz="2000" b="1" dirty="0">
                <a:latin typeface="+mj-ea"/>
                <a:ea typeface="+mj-ea"/>
                <a:cs typeface="ＤＨＰ平成明朝体W7" charset="0"/>
              </a:rPr>
              <a:t>号室　内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3746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）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准教授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	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蓑輪　陽介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  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（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123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号室　内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9400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）　</a:t>
            </a:r>
            <a:endParaRPr lang="ja-JP" altLang="en-US" sz="2000" b="1" dirty="0">
              <a:latin typeface="+mj-ea"/>
              <a:ea typeface="+mj-ea"/>
              <a:cs typeface="ＤＨＰ平成明朝体W7" charset="0"/>
            </a:endParaRPr>
          </a:p>
          <a:p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助教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	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内田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健人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   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（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122</a:t>
            </a:r>
            <a:r>
              <a:rPr lang="ja-JP" altLang="en-US" sz="2000" b="1" dirty="0">
                <a:latin typeface="+mj-ea"/>
                <a:ea typeface="+mj-ea"/>
                <a:cs typeface="ＤＨＰ平成明朝体W7" charset="0"/>
              </a:rPr>
              <a:t>号室　内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3776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）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助教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	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乾　聡介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     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（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122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号室　内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3776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）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          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田中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耕一郎</a:t>
            </a: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 </a:t>
            </a:r>
            <a:endParaRPr lang="en-US" altLang="ja-JP" sz="2000" b="1" dirty="0">
              <a:solidFill>
                <a:srgbClr val="2D2DB9"/>
              </a:solidFill>
              <a:latin typeface="+mj-ea"/>
              <a:ea typeface="+mj-ea"/>
              <a:cs typeface="ＤＨＰ平成明朝体W7" charset="0"/>
            </a:endParaRPr>
          </a:p>
          <a:p>
            <a:endParaRPr lang="en-US" altLang="ja-JP" b="1" dirty="0">
              <a:latin typeface="+mj-ea"/>
              <a:ea typeface="+mj-ea"/>
              <a:cs typeface="ＤＨＰ平成明朝体W7" charset="0"/>
            </a:endParaRPr>
          </a:p>
        </p:txBody>
      </p:sp>
      <p:sp>
        <p:nvSpPr>
          <p:cNvPr id="23561" name="Line 43"/>
          <p:cNvSpPr>
            <a:spLocks noChangeShapeType="1"/>
          </p:cNvSpPr>
          <p:nvPr/>
        </p:nvSpPr>
        <p:spPr bwMode="auto">
          <a:xfrm>
            <a:off x="858838" y="4101013"/>
            <a:ext cx="64087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268" name="Text Box 44"/>
          <p:cNvSpPr txBox="1">
            <a:spLocks noChangeArrowheads="1"/>
          </p:cNvSpPr>
          <p:nvPr/>
        </p:nvSpPr>
        <p:spPr bwMode="auto">
          <a:xfrm>
            <a:off x="858838" y="4124826"/>
            <a:ext cx="6507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chemeClr val="accent6"/>
                </a:solidFill>
                <a:latin typeface="+mn-ea"/>
                <a:ea typeface="+mn-ea"/>
                <a:cs typeface="+mn-cs"/>
              </a:rPr>
              <a:t>４月　　　　　６月　　　　１０月　　　　　　　　３月上旬</a:t>
            </a:r>
          </a:p>
        </p:txBody>
      </p:sp>
      <p:sp>
        <p:nvSpPr>
          <p:cNvPr id="23563" name="Text Box 46"/>
          <p:cNvSpPr txBox="1">
            <a:spLocks noChangeArrowheads="1"/>
          </p:cNvSpPr>
          <p:nvPr/>
        </p:nvSpPr>
        <p:spPr bwMode="auto">
          <a:xfrm>
            <a:off x="188935" y="3201007"/>
            <a:ext cx="19186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</a:rPr>
              <a:t>研究テーマ決定</a:t>
            </a:r>
          </a:p>
        </p:txBody>
      </p:sp>
      <p:sp>
        <p:nvSpPr>
          <p:cNvPr id="23564" name="Text Box 47"/>
          <p:cNvSpPr txBox="1">
            <a:spLocks noChangeArrowheads="1"/>
          </p:cNvSpPr>
          <p:nvPr/>
        </p:nvSpPr>
        <p:spPr bwMode="auto">
          <a:xfrm>
            <a:off x="2300288" y="3548563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予備実験</a:t>
            </a:r>
          </a:p>
        </p:txBody>
      </p:sp>
      <p:sp>
        <p:nvSpPr>
          <p:cNvPr id="23566" name="Line 49"/>
          <p:cNvSpPr>
            <a:spLocks noChangeShapeType="1"/>
          </p:cNvSpPr>
          <p:nvPr/>
        </p:nvSpPr>
        <p:spPr bwMode="auto">
          <a:xfrm>
            <a:off x="1939925" y="3477126"/>
            <a:ext cx="19446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567" name="Text Box 50"/>
          <p:cNvSpPr txBox="1">
            <a:spLocks noChangeArrowheads="1"/>
          </p:cNvSpPr>
          <p:nvPr/>
        </p:nvSpPr>
        <p:spPr bwMode="auto">
          <a:xfrm>
            <a:off x="6149764" y="3212935"/>
            <a:ext cx="1403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論文作成</a:t>
            </a:r>
          </a:p>
          <a:p>
            <a:r>
              <a:rPr lang="ja-JP" altLang="en-US" b="1">
                <a:solidFill>
                  <a:srgbClr val="FF0000"/>
                </a:solidFill>
              </a:rPr>
              <a:t>発表会</a:t>
            </a:r>
          </a:p>
        </p:txBody>
      </p:sp>
      <p:sp>
        <p:nvSpPr>
          <p:cNvPr id="23568" name="Text Box 51"/>
          <p:cNvSpPr txBox="1">
            <a:spLocks noChangeArrowheads="1"/>
          </p:cNvSpPr>
          <p:nvPr/>
        </p:nvSpPr>
        <p:spPr bwMode="auto">
          <a:xfrm>
            <a:off x="102841" y="4743330"/>
            <a:ext cx="2952750" cy="107721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ゼミ</a:t>
            </a:r>
            <a:endParaRPr lang="en-US" altLang="ja-JP" b="1" dirty="0">
              <a:latin typeface="+mj-ea"/>
              <a:ea typeface="+mj-ea"/>
              <a:cs typeface="ＤＨＰ平成明朝体W7" charset="0"/>
            </a:endParaRPr>
          </a:p>
          <a:p>
            <a:r>
              <a:rPr lang="ja-JP" altLang="en-US" sz="2000" b="1" dirty="0">
                <a:latin typeface="+mj-ea"/>
                <a:ea typeface="+mj-ea"/>
                <a:cs typeface="ＤＨＰ平成明朝体W7" charset="0"/>
              </a:rPr>
              <a:t>光物性・レーザー光学の基礎の本を輪講する</a:t>
            </a:r>
            <a:endParaRPr lang="en-US" altLang="ja-JP" sz="2000" dirty="0">
              <a:latin typeface="+mj-ea"/>
              <a:ea typeface="+mj-ea"/>
            </a:endParaRPr>
          </a:p>
        </p:txBody>
      </p:sp>
      <p:sp>
        <p:nvSpPr>
          <p:cNvPr id="23569" name="Line 52"/>
          <p:cNvSpPr>
            <a:spLocks noChangeShapeType="1"/>
          </p:cNvSpPr>
          <p:nvPr/>
        </p:nvSpPr>
        <p:spPr bwMode="auto">
          <a:xfrm>
            <a:off x="3956050" y="3477126"/>
            <a:ext cx="21605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570" name="Text Box 53"/>
          <p:cNvSpPr txBox="1">
            <a:spLocks noChangeArrowheads="1"/>
          </p:cNvSpPr>
          <p:nvPr/>
        </p:nvSpPr>
        <p:spPr bwMode="auto">
          <a:xfrm>
            <a:off x="4532313" y="3548563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0000"/>
                </a:solidFill>
              </a:rPr>
              <a:t>本実験</a:t>
            </a:r>
          </a:p>
        </p:txBody>
      </p:sp>
      <p:sp>
        <p:nvSpPr>
          <p:cNvPr id="23571" name="Text Box 54"/>
          <p:cNvSpPr txBox="1">
            <a:spLocks noChangeArrowheads="1"/>
          </p:cNvSpPr>
          <p:nvPr/>
        </p:nvSpPr>
        <p:spPr bwMode="auto">
          <a:xfrm>
            <a:off x="3186063" y="4728476"/>
            <a:ext cx="5225270" cy="200054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b="1" dirty="0">
                <a:latin typeface="+mj-ea"/>
                <a:ea typeface="+mj-ea"/>
                <a:cs typeface="ＤＨＰ平成明朝体W7" charset="0"/>
              </a:rPr>
              <a:t>研究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テーマ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(〜2025</a:t>
            </a:r>
            <a:r>
              <a:rPr lang="ja-JP" altLang="en-US" b="1">
                <a:latin typeface="+mj-ea"/>
                <a:ea typeface="+mj-ea"/>
                <a:cs typeface="ＤＨＰ平成明朝体W7" charset="0"/>
              </a:rPr>
              <a:t>年度の例</a:t>
            </a:r>
            <a:r>
              <a:rPr lang="en-US" altLang="ja-JP" b="1" dirty="0">
                <a:latin typeface="+mj-ea"/>
                <a:ea typeface="+mj-ea"/>
                <a:cs typeface="ＤＨＰ平成明朝体W7" charset="0"/>
              </a:rPr>
              <a:t>)</a:t>
            </a:r>
            <a:endParaRPr lang="ja-JP" altLang="en-US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リュードベリ励起子の非線形分光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ネオン微粒子を用いた量子渦の可視化　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en-US" altLang="ja-JP" sz="2000" b="1" dirty="0">
                <a:latin typeface="+mj-ea"/>
                <a:ea typeface="+mj-ea"/>
                <a:cs typeface="ＤＨＰ平成明朝体W7" charset="0"/>
              </a:rPr>
              <a:t>  </a:t>
            </a: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高輝度量子光を利用した非線形光学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ダイヤモンドの光物性</a:t>
            </a:r>
            <a:endParaRPr lang="en-US" altLang="ja-JP" sz="2000" b="1" dirty="0">
              <a:latin typeface="+mj-ea"/>
              <a:ea typeface="+mj-ea"/>
              <a:cs typeface="ＤＨＰ平成明朝体W7" charset="0"/>
            </a:endParaRPr>
          </a:p>
          <a:p>
            <a:pPr>
              <a:buFontTx/>
              <a:buChar char="•"/>
            </a:pPr>
            <a:r>
              <a:rPr lang="ja-JP" altLang="en-US" sz="2000" b="1">
                <a:latin typeface="+mj-ea"/>
                <a:ea typeface="+mj-ea"/>
                <a:cs typeface="ＤＨＰ平成明朝体W7" charset="0"/>
              </a:rPr>
              <a:t>　ナノ粒子温度計の開発、微粒子静電トラップ</a:t>
            </a:r>
          </a:p>
        </p:txBody>
      </p:sp>
      <p:pic>
        <p:nvPicPr>
          <p:cNvPr id="55" name="図 54" descr="人, 室内, 座っている, 若者 が含まれている画像&#10;&#10;自動的に生成された説明">
            <a:extLst>
              <a:ext uri="{FF2B5EF4-FFF2-40B4-BE49-F238E27FC236}">
                <a16:creationId xmlns:a16="http://schemas.microsoft.com/office/drawing/2014/main" id="{F7D6E576-5A1A-BB48-82CF-BBA9CDB7B0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32" t="4642" r="1940" b="-4642"/>
          <a:stretch/>
        </p:blipFill>
        <p:spPr>
          <a:xfrm>
            <a:off x="7329788" y="953817"/>
            <a:ext cx="1342886" cy="167376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Picture 4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D6E41DF9-6EEE-30E2-CDB9-147D90098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464"/>
                    </a14:imgEffect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55" y="1705497"/>
            <a:ext cx="1144244" cy="14303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B8BF7B3-6502-C33B-F754-1F980BE5D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10093" r="18649" b="18276"/>
          <a:stretch/>
        </p:blipFill>
        <p:spPr>
          <a:xfrm>
            <a:off x="5072880" y="904716"/>
            <a:ext cx="1278075" cy="1707003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538227E5-4EBA-D1C0-49BF-CE3DB3EFF7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D7376-B50B-BDB9-CC09-3A05D04A2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2">
            <a:extLst>
              <a:ext uri="{FF2B5EF4-FFF2-40B4-BE49-F238E27FC236}">
                <a16:creationId xmlns:a16="http://schemas.microsoft.com/office/drawing/2014/main" id="{C670F43D-C7BF-521F-C463-A0ACFA3363EB}"/>
              </a:ext>
            </a:extLst>
          </p:cNvPr>
          <p:cNvGrpSpPr>
            <a:grpSpLocks/>
          </p:cNvGrpSpPr>
          <p:nvPr/>
        </p:nvGrpSpPr>
        <p:grpSpPr bwMode="auto">
          <a:xfrm>
            <a:off x="0" y="3860800"/>
            <a:ext cx="9144000" cy="2997200"/>
            <a:chOff x="0" y="2144"/>
            <a:chExt cx="5760" cy="2176"/>
          </a:xfrm>
        </p:grpSpPr>
        <p:sp>
          <p:nvSpPr>
            <p:cNvPr id="23575" name="Freeform 3">
              <a:extLst>
                <a:ext uri="{FF2B5EF4-FFF2-40B4-BE49-F238E27FC236}">
                  <a16:creationId xmlns:a16="http://schemas.microsoft.com/office/drawing/2014/main" id="{2B254085-3690-E72B-AFB4-DD89FCBC1ED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7694 w 4312"/>
                <a:gd name="T1" fmla="*/ 522 h 1232"/>
                <a:gd name="T2" fmla="*/ 7694 w 4312"/>
                <a:gd name="T3" fmla="*/ 1044 h 1232"/>
                <a:gd name="T4" fmla="*/ 0 w 4312"/>
                <a:gd name="T5" fmla="*/ 1044 h 1232"/>
                <a:gd name="T6" fmla="*/ 0 w 4312"/>
                <a:gd name="T7" fmla="*/ 0 h 1232"/>
                <a:gd name="T8" fmla="*/ 262 w 4312"/>
                <a:gd name="T9" fmla="*/ 41 h 1232"/>
                <a:gd name="T10" fmla="*/ 357 w 4312"/>
                <a:gd name="T11" fmla="*/ 95 h 1232"/>
                <a:gd name="T12" fmla="*/ 464 w 4312"/>
                <a:gd name="T13" fmla="*/ 135 h 1232"/>
                <a:gd name="T14" fmla="*/ 759 w 4312"/>
                <a:gd name="T15" fmla="*/ 101 h 1232"/>
                <a:gd name="T16" fmla="*/ 898 w 4312"/>
                <a:gd name="T17" fmla="*/ 75 h 1232"/>
                <a:gd name="T18" fmla="*/ 1099 w 4312"/>
                <a:gd name="T19" fmla="*/ 95 h 1232"/>
                <a:gd name="T20" fmla="*/ 1208 w 4312"/>
                <a:gd name="T21" fmla="*/ 169 h 1232"/>
                <a:gd name="T22" fmla="*/ 1254 w 4312"/>
                <a:gd name="T23" fmla="*/ 183 h 1232"/>
                <a:gd name="T24" fmla="*/ 1348 w 4312"/>
                <a:gd name="T25" fmla="*/ 224 h 1232"/>
                <a:gd name="T26" fmla="*/ 1548 w 4312"/>
                <a:gd name="T27" fmla="*/ 244 h 1232"/>
                <a:gd name="T28" fmla="*/ 1503 w 4312"/>
                <a:gd name="T29" fmla="*/ 258 h 1232"/>
                <a:gd name="T30" fmla="*/ 1516 w 4312"/>
                <a:gd name="T31" fmla="*/ 278 h 1232"/>
                <a:gd name="T32" fmla="*/ 1471 w 4312"/>
                <a:gd name="T33" fmla="*/ 292 h 1232"/>
                <a:gd name="T34" fmla="*/ 1656 w 4312"/>
                <a:gd name="T35" fmla="*/ 359 h 1232"/>
                <a:gd name="T36" fmla="*/ 1811 w 4312"/>
                <a:gd name="T37" fmla="*/ 332 h 1232"/>
                <a:gd name="T38" fmla="*/ 2076 w 4312"/>
                <a:gd name="T39" fmla="*/ 366 h 1232"/>
                <a:gd name="T40" fmla="*/ 2260 w 4312"/>
                <a:gd name="T41" fmla="*/ 421 h 1232"/>
                <a:gd name="T42" fmla="*/ 2446 w 4312"/>
                <a:gd name="T43" fmla="*/ 474 h 1232"/>
                <a:gd name="T44" fmla="*/ 2586 w 4312"/>
                <a:gd name="T45" fmla="*/ 481 h 1232"/>
                <a:gd name="T46" fmla="*/ 2956 w 4312"/>
                <a:gd name="T47" fmla="*/ 468 h 1232"/>
                <a:gd name="T48" fmla="*/ 3050 w 4312"/>
                <a:gd name="T49" fmla="*/ 474 h 1232"/>
                <a:gd name="T50" fmla="*/ 3066 w 4312"/>
                <a:gd name="T51" fmla="*/ 495 h 1232"/>
                <a:gd name="T52" fmla="*/ 3174 w 4312"/>
                <a:gd name="T53" fmla="*/ 515 h 1232"/>
                <a:gd name="T54" fmla="*/ 3267 w 4312"/>
                <a:gd name="T55" fmla="*/ 549 h 1232"/>
                <a:gd name="T56" fmla="*/ 3298 w 4312"/>
                <a:gd name="T57" fmla="*/ 610 h 1232"/>
                <a:gd name="T58" fmla="*/ 3390 w 4312"/>
                <a:gd name="T59" fmla="*/ 631 h 1232"/>
                <a:gd name="T60" fmla="*/ 3639 w 4312"/>
                <a:gd name="T61" fmla="*/ 671 h 1232"/>
                <a:gd name="T62" fmla="*/ 3854 w 4312"/>
                <a:gd name="T63" fmla="*/ 637 h 1232"/>
                <a:gd name="T64" fmla="*/ 4288 w 4312"/>
                <a:gd name="T65" fmla="*/ 712 h 1232"/>
                <a:gd name="T66" fmla="*/ 4675 w 4312"/>
                <a:gd name="T67" fmla="*/ 665 h 1232"/>
                <a:gd name="T68" fmla="*/ 4814 w 4312"/>
                <a:gd name="T69" fmla="*/ 617 h 1232"/>
                <a:gd name="T70" fmla="*/ 5092 w 4312"/>
                <a:gd name="T71" fmla="*/ 590 h 1232"/>
                <a:gd name="T72" fmla="*/ 5466 w 4312"/>
                <a:gd name="T73" fmla="*/ 542 h 1232"/>
                <a:gd name="T74" fmla="*/ 5573 w 4312"/>
                <a:gd name="T75" fmla="*/ 549 h 1232"/>
                <a:gd name="T76" fmla="*/ 5618 w 4312"/>
                <a:gd name="T77" fmla="*/ 570 h 1232"/>
                <a:gd name="T78" fmla="*/ 5665 w 4312"/>
                <a:gd name="T79" fmla="*/ 576 h 1232"/>
                <a:gd name="T80" fmla="*/ 5899 w 4312"/>
                <a:gd name="T81" fmla="*/ 549 h 1232"/>
                <a:gd name="T82" fmla="*/ 6503 w 4312"/>
                <a:gd name="T83" fmla="*/ 603 h 1232"/>
                <a:gd name="T84" fmla="*/ 6579 w 4312"/>
                <a:gd name="T85" fmla="*/ 685 h 1232"/>
                <a:gd name="T86" fmla="*/ 6595 w 4312"/>
                <a:gd name="T87" fmla="*/ 705 h 1232"/>
                <a:gd name="T88" fmla="*/ 6688 w 4312"/>
                <a:gd name="T89" fmla="*/ 719 h 1232"/>
                <a:gd name="T90" fmla="*/ 6811 w 4312"/>
                <a:gd name="T91" fmla="*/ 698 h 1232"/>
                <a:gd name="T92" fmla="*/ 6858 w 4312"/>
                <a:gd name="T93" fmla="*/ 617 h 1232"/>
                <a:gd name="T94" fmla="*/ 6874 w 4312"/>
                <a:gd name="T95" fmla="*/ 583 h 1232"/>
                <a:gd name="T96" fmla="*/ 6966 w 4312"/>
                <a:gd name="T97" fmla="*/ 570 h 1232"/>
                <a:gd name="T98" fmla="*/ 7105 w 4312"/>
                <a:gd name="T99" fmla="*/ 603 h 1232"/>
                <a:gd name="T100" fmla="*/ 7137 w 4312"/>
                <a:gd name="T101" fmla="*/ 644 h 1232"/>
                <a:gd name="T102" fmla="*/ 7152 w 4312"/>
                <a:gd name="T103" fmla="*/ 677 h 1232"/>
                <a:gd name="T104" fmla="*/ 7199 w 4312"/>
                <a:gd name="T105" fmla="*/ 691 h 1232"/>
                <a:gd name="T106" fmla="*/ 7384 w 4312"/>
                <a:gd name="T107" fmla="*/ 657 h 1232"/>
                <a:gd name="T108" fmla="*/ 7539 w 4312"/>
                <a:gd name="T109" fmla="*/ 596 h 1232"/>
                <a:gd name="T110" fmla="*/ 7647 w 4312"/>
                <a:gd name="T111" fmla="*/ 549 h 1232"/>
                <a:gd name="T112" fmla="*/ 7694 w 4312"/>
                <a:gd name="T113" fmla="*/ 522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12"/>
                <a:gd name="T172" fmla="*/ 0 h 1232"/>
                <a:gd name="T173" fmla="*/ 4312 w 4312"/>
                <a:gd name="T174" fmla="*/ 1232 h 1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23576" name="Group 4">
              <a:extLst>
                <a:ext uri="{FF2B5EF4-FFF2-40B4-BE49-F238E27FC236}">
                  <a16:creationId xmlns:a16="http://schemas.microsoft.com/office/drawing/2014/main" id="{0C22334D-A93C-113C-0E0A-54002FCF1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23577" name="Group 5">
                <a:extLst>
                  <a:ext uri="{FF2B5EF4-FFF2-40B4-BE49-F238E27FC236}">
                    <a16:creationId xmlns:a16="http://schemas.microsoft.com/office/drawing/2014/main" id="{8B524441-4723-D518-BCF6-6DA77879BE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23593" name="Oval 6">
                  <a:extLst>
                    <a:ext uri="{FF2B5EF4-FFF2-40B4-BE49-F238E27FC236}">
                      <a16:creationId xmlns:a16="http://schemas.microsoft.com/office/drawing/2014/main" id="{8F930B87-913F-256B-BF1A-AC35BE63F6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4" name="Freeform 7">
                  <a:extLst>
                    <a:ext uri="{FF2B5EF4-FFF2-40B4-BE49-F238E27FC236}">
                      <a16:creationId xmlns:a16="http://schemas.microsoft.com/office/drawing/2014/main" id="{F3AB3C5D-EFD9-5F31-0A52-61C03DFC4A5D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5"/>
                    <a:gd name="T34" fmla="*/ 0 h 1215"/>
                    <a:gd name="T35" fmla="*/ 225 w 225"/>
                    <a:gd name="T36" fmla="*/ 1215 h 12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5" name="Oval 8">
                  <a:extLst>
                    <a:ext uri="{FF2B5EF4-FFF2-40B4-BE49-F238E27FC236}">
                      <a16:creationId xmlns:a16="http://schemas.microsoft.com/office/drawing/2014/main" id="{98D71FED-23FD-24FE-F479-5350BDDBD8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6" name="Oval 9">
                  <a:extLst>
                    <a:ext uri="{FF2B5EF4-FFF2-40B4-BE49-F238E27FC236}">
                      <a16:creationId xmlns:a16="http://schemas.microsoft.com/office/drawing/2014/main" id="{D212E098-0C05-0384-7DA2-8DA016806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7" name="Oval 10">
                  <a:extLst>
                    <a:ext uri="{FF2B5EF4-FFF2-40B4-BE49-F238E27FC236}">
                      <a16:creationId xmlns:a16="http://schemas.microsoft.com/office/drawing/2014/main" id="{5194C027-1193-3255-1020-1E9F565B73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8" name="Oval 11">
                  <a:extLst>
                    <a:ext uri="{FF2B5EF4-FFF2-40B4-BE49-F238E27FC236}">
                      <a16:creationId xmlns:a16="http://schemas.microsoft.com/office/drawing/2014/main" id="{A8B920E9-2E09-C2BE-4706-57AB93C97C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9" name="Oval 12">
                  <a:extLst>
                    <a:ext uri="{FF2B5EF4-FFF2-40B4-BE49-F238E27FC236}">
                      <a16:creationId xmlns:a16="http://schemas.microsoft.com/office/drawing/2014/main" id="{A8F965D4-A30E-B382-B644-804F39C77E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0" name="Oval 13">
                  <a:extLst>
                    <a:ext uri="{FF2B5EF4-FFF2-40B4-BE49-F238E27FC236}">
                      <a16:creationId xmlns:a16="http://schemas.microsoft.com/office/drawing/2014/main" id="{B226AF5E-2F4C-DBBE-B768-2BEF2730FD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1" name="Oval 14">
                  <a:extLst>
                    <a:ext uri="{FF2B5EF4-FFF2-40B4-BE49-F238E27FC236}">
                      <a16:creationId xmlns:a16="http://schemas.microsoft.com/office/drawing/2014/main" id="{6216AA67-221C-E7C3-3DF6-BA7896BC8F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2" name="Oval 15">
                  <a:extLst>
                    <a:ext uri="{FF2B5EF4-FFF2-40B4-BE49-F238E27FC236}">
                      <a16:creationId xmlns:a16="http://schemas.microsoft.com/office/drawing/2014/main" id="{638F4CC2-953D-2BB9-4134-80BAD0B0C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3" name="Oval 16">
                  <a:extLst>
                    <a:ext uri="{FF2B5EF4-FFF2-40B4-BE49-F238E27FC236}">
                      <a16:creationId xmlns:a16="http://schemas.microsoft.com/office/drawing/2014/main" id="{0368D25D-DCB3-FA2C-7DE3-782AC27573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4" name="Oval 17">
                  <a:extLst>
                    <a:ext uri="{FF2B5EF4-FFF2-40B4-BE49-F238E27FC236}">
                      <a16:creationId xmlns:a16="http://schemas.microsoft.com/office/drawing/2014/main" id="{ED5D72C8-7DF4-B7D9-91EA-912201CB9B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5" name="Freeform 18">
                  <a:extLst>
                    <a:ext uri="{FF2B5EF4-FFF2-40B4-BE49-F238E27FC236}">
                      <a16:creationId xmlns:a16="http://schemas.microsoft.com/office/drawing/2014/main" id="{EADA871B-5106-0C84-E38E-0353645B748E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3"/>
                    <a:gd name="T40" fmla="*/ 0 h 93"/>
                    <a:gd name="T41" fmla="*/ 153 w 153"/>
                    <a:gd name="T42" fmla="*/ 93 h 9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606" name="Freeform 19">
                  <a:extLst>
                    <a:ext uri="{FF2B5EF4-FFF2-40B4-BE49-F238E27FC236}">
                      <a16:creationId xmlns:a16="http://schemas.microsoft.com/office/drawing/2014/main" id="{406304FE-E1A8-9D51-F608-3280D7553BB2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1740"/>
                    <a:gd name="T136" fmla="*/ 0 h 720"/>
                    <a:gd name="T137" fmla="*/ 1740 w 1740"/>
                    <a:gd name="T138" fmla="*/ 720 h 7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3578" name="Freeform 20">
                <a:extLst>
                  <a:ext uri="{FF2B5EF4-FFF2-40B4-BE49-F238E27FC236}">
                    <a16:creationId xmlns:a16="http://schemas.microsoft.com/office/drawing/2014/main" id="{F2337D53-C86A-9E51-EA18-D3970F1A0EF1}"/>
                  </a:ext>
                </a:extLst>
              </p:cNvPr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79" name="Freeform 21">
                <a:extLst>
                  <a:ext uri="{FF2B5EF4-FFF2-40B4-BE49-F238E27FC236}">
                    <a16:creationId xmlns:a16="http://schemas.microsoft.com/office/drawing/2014/main" id="{33B07CF8-C6B1-16FC-FF58-0147C85DA3B8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6"/>
                  <a:gd name="T82" fmla="*/ 0 h 174"/>
                  <a:gd name="T83" fmla="*/ 46 w 46"/>
                  <a:gd name="T84" fmla="*/ 174 h 1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0" name="Freeform 22">
                <a:extLst>
                  <a:ext uri="{FF2B5EF4-FFF2-40B4-BE49-F238E27FC236}">
                    <a16:creationId xmlns:a16="http://schemas.microsoft.com/office/drawing/2014/main" id="{094CA3F4-E028-BCEC-234D-73AE1796F7B1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28"/>
                  <a:gd name="T127" fmla="*/ 0 h 570"/>
                  <a:gd name="T128" fmla="*/ 1028 w 1028"/>
                  <a:gd name="T129" fmla="*/ 570 h 5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1" name="Freeform 23">
                <a:extLst>
                  <a:ext uri="{FF2B5EF4-FFF2-40B4-BE49-F238E27FC236}">
                    <a16:creationId xmlns:a16="http://schemas.microsoft.com/office/drawing/2014/main" id="{F82EA06C-DED6-7FC2-E6F9-5E2BEB0A67E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90"/>
                  <a:gd name="T71" fmla="*/ 142 w 142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2" name="Freeform 24">
                <a:extLst>
                  <a:ext uri="{FF2B5EF4-FFF2-40B4-BE49-F238E27FC236}">
                    <a16:creationId xmlns:a16="http://schemas.microsoft.com/office/drawing/2014/main" id="{AEF8A0C3-E3A5-96C6-C62B-8AED9D8AA69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0"/>
                  <a:gd name="T163" fmla="*/ 0 h 588"/>
                  <a:gd name="T164" fmla="*/ 990 w 990"/>
                  <a:gd name="T165" fmla="*/ 588 h 5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3" name="Freeform 25">
                <a:extLst>
                  <a:ext uri="{FF2B5EF4-FFF2-40B4-BE49-F238E27FC236}">
                    <a16:creationId xmlns:a16="http://schemas.microsoft.com/office/drawing/2014/main" id="{24C1D71C-8427-658B-2AD8-039C99A0278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132"/>
                  <a:gd name="T53" fmla="*/ 129 w 129"/>
                  <a:gd name="T54" fmla="*/ 132 h 1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23584" name="Group 26">
                <a:extLst>
                  <a:ext uri="{FF2B5EF4-FFF2-40B4-BE49-F238E27FC236}">
                    <a16:creationId xmlns:a16="http://schemas.microsoft.com/office/drawing/2014/main" id="{A47B50B6-40E9-D103-B77C-90A7B69E47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23589" name="Freeform 27">
                  <a:extLst>
                    <a:ext uri="{FF2B5EF4-FFF2-40B4-BE49-F238E27FC236}">
                      <a16:creationId xmlns:a16="http://schemas.microsoft.com/office/drawing/2014/main" id="{77879D4B-B227-7459-82B8-EC5073E2DBB9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56"/>
                    <a:gd name="T160" fmla="*/ 0 h 604"/>
                    <a:gd name="T161" fmla="*/ 1056 w 1056"/>
                    <a:gd name="T162" fmla="*/ 604 h 60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0" name="Freeform 28">
                  <a:extLst>
                    <a:ext uri="{FF2B5EF4-FFF2-40B4-BE49-F238E27FC236}">
                      <a16:creationId xmlns:a16="http://schemas.microsoft.com/office/drawing/2014/main" id="{259A1EFA-3699-7A00-13CA-6816C66F7A1A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4"/>
                    <a:gd name="T76" fmla="*/ 0 h 110"/>
                    <a:gd name="T77" fmla="*/ 204 w 204"/>
                    <a:gd name="T78" fmla="*/ 110 h 11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1" name="Freeform 29">
                  <a:extLst>
                    <a:ext uri="{FF2B5EF4-FFF2-40B4-BE49-F238E27FC236}">
                      <a16:creationId xmlns:a16="http://schemas.microsoft.com/office/drawing/2014/main" id="{F31DD4FD-5836-0BB6-6A6D-A80ADE649958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"/>
                    <a:gd name="T124" fmla="*/ 0 h 584"/>
                    <a:gd name="T125" fmla="*/ 914 w 914"/>
                    <a:gd name="T126" fmla="*/ 584 h 5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3592" name="Freeform 30">
                  <a:extLst>
                    <a:ext uri="{FF2B5EF4-FFF2-40B4-BE49-F238E27FC236}">
                      <a16:creationId xmlns:a16="http://schemas.microsoft.com/office/drawing/2014/main" id="{3AE60CAB-F5B2-AC98-B35B-D4FA959AF26F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8"/>
                    <a:gd name="T58" fmla="*/ 0 h 92"/>
                    <a:gd name="T59" fmla="*/ 148 w 148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3585" name="Freeform 31">
                <a:extLst>
                  <a:ext uri="{FF2B5EF4-FFF2-40B4-BE49-F238E27FC236}">
                    <a16:creationId xmlns:a16="http://schemas.microsoft.com/office/drawing/2014/main" id="{3B4360B2-649B-587C-26E2-E31A7896452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6"/>
                  <a:gd name="T160" fmla="*/ 0 h 604"/>
                  <a:gd name="T161" fmla="*/ 1156 w 1156"/>
                  <a:gd name="T162" fmla="*/ 604 h 6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6" name="Freeform 32">
                <a:extLst>
                  <a:ext uri="{FF2B5EF4-FFF2-40B4-BE49-F238E27FC236}">
                    <a16:creationId xmlns:a16="http://schemas.microsoft.com/office/drawing/2014/main" id="{D68ABD07-0F3C-8411-448D-B0E8E399631F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>
                  <a:gd name="T0" fmla="*/ 225 w 204"/>
                  <a:gd name="T1" fmla="*/ 0 h 110"/>
                  <a:gd name="T2" fmla="*/ 131 w 204"/>
                  <a:gd name="T3" fmla="*/ 16 h 110"/>
                  <a:gd name="T4" fmla="*/ 133 w 204"/>
                  <a:gd name="T5" fmla="*/ 22 h 110"/>
                  <a:gd name="T6" fmla="*/ 203 w 204"/>
                  <a:gd name="T7" fmla="*/ 14 h 110"/>
                  <a:gd name="T8" fmla="*/ 201 w 204"/>
                  <a:gd name="T9" fmla="*/ 26 h 110"/>
                  <a:gd name="T10" fmla="*/ 131 w 204"/>
                  <a:gd name="T11" fmla="*/ 38 h 110"/>
                  <a:gd name="T12" fmla="*/ 133 w 204"/>
                  <a:gd name="T13" fmla="*/ 50 h 110"/>
                  <a:gd name="T14" fmla="*/ 206 w 204"/>
                  <a:gd name="T15" fmla="*/ 34 h 110"/>
                  <a:gd name="T16" fmla="*/ 211 w 204"/>
                  <a:gd name="T17" fmla="*/ 80 h 110"/>
                  <a:gd name="T18" fmla="*/ 143 w 204"/>
                  <a:gd name="T19" fmla="*/ 84 h 110"/>
                  <a:gd name="T20" fmla="*/ 88 w 204"/>
                  <a:gd name="T21" fmla="*/ 44 h 110"/>
                  <a:gd name="T22" fmla="*/ 88 w 204"/>
                  <a:gd name="T23" fmla="*/ 56 h 110"/>
                  <a:gd name="T24" fmla="*/ 131 w 204"/>
                  <a:gd name="T25" fmla="*/ 86 h 110"/>
                  <a:gd name="T26" fmla="*/ 54 w 204"/>
                  <a:gd name="T27" fmla="*/ 94 h 110"/>
                  <a:gd name="T28" fmla="*/ 54 w 204"/>
                  <a:gd name="T29" fmla="*/ 30 h 110"/>
                  <a:gd name="T30" fmla="*/ 36 w 204"/>
                  <a:gd name="T31" fmla="*/ 34 h 110"/>
                  <a:gd name="T32" fmla="*/ 40 w 204"/>
                  <a:gd name="T33" fmla="*/ 94 h 110"/>
                  <a:gd name="T34" fmla="*/ 14 w 204"/>
                  <a:gd name="T35" fmla="*/ 88 h 110"/>
                  <a:gd name="T36" fmla="*/ 14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83 w 204"/>
                  <a:gd name="T43" fmla="*/ 110 h 110"/>
                  <a:gd name="T44" fmla="*/ 215 w 204"/>
                  <a:gd name="T45" fmla="*/ 98 h 110"/>
                  <a:gd name="T46" fmla="*/ 242 w 204"/>
                  <a:gd name="T47" fmla="*/ 72 h 110"/>
                  <a:gd name="T48" fmla="*/ 225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4"/>
                  <a:gd name="T76" fmla="*/ 0 h 110"/>
                  <a:gd name="T77" fmla="*/ 204 w 204"/>
                  <a:gd name="T78" fmla="*/ 110 h 1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7" name="Freeform 33">
                <a:extLst>
                  <a:ext uri="{FF2B5EF4-FFF2-40B4-BE49-F238E27FC236}">
                    <a16:creationId xmlns:a16="http://schemas.microsoft.com/office/drawing/2014/main" id="{A2374BCD-D004-8B99-81BB-B2CA9CE80068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04"/>
                  <a:gd name="T124" fmla="*/ 0 h 606"/>
                  <a:gd name="T125" fmla="*/ 1004 w 1004"/>
                  <a:gd name="T126" fmla="*/ 606 h 60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588" name="Freeform 34">
                <a:extLst>
                  <a:ext uri="{FF2B5EF4-FFF2-40B4-BE49-F238E27FC236}">
                    <a16:creationId xmlns:a16="http://schemas.microsoft.com/office/drawing/2014/main" id="{09CC4A6C-DEE7-4A0E-C682-4B123748F38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2 w 148"/>
                  <a:gd name="T5" fmla="*/ 0 h 92"/>
                  <a:gd name="T6" fmla="*/ 14 w 148"/>
                  <a:gd name="T7" fmla="*/ 74 h 92"/>
                  <a:gd name="T8" fmla="*/ 52 w 148"/>
                  <a:gd name="T9" fmla="*/ 78 h 92"/>
                  <a:gd name="T10" fmla="*/ 54 w 148"/>
                  <a:gd name="T11" fmla="*/ 2 h 92"/>
                  <a:gd name="T12" fmla="*/ 69 w 148"/>
                  <a:gd name="T13" fmla="*/ 2 h 92"/>
                  <a:gd name="T14" fmla="*/ 66 w 148"/>
                  <a:gd name="T15" fmla="*/ 72 h 92"/>
                  <a:gd name="T16" fmla="*/ 111 w 148"/>
                  <a:gd name="T17" fmla="*/ 70 h 92"/>
                  <a:gd name="T18" fmla="*/ 109 w 148"/>
                  <a:gd name="T19" fmla="*/ 2 h 92"/>
                  <a:gd name="T20" fmla="*/ 125 w 148"/>
                  <a:gd name="T21" fmla="*/ 4 h 92"/>
                  <a:gd name="T22" fmla="*/ 123 w 148"/>
                  <a:gd name="T23" fmla="*/ 68 h 92"/>
                  <a:gd name="T24" fmla="*/ 161 w 148"/>
                  <a:gd name="T25" fmla="*/ 64 h 92"/>
                  <a:gd name="T26" fmla="*/ 151 w 148"/>
                  <a:gd name="T27" fmla="*/ 0 h 92"/>
                  <a:gd name="T28" fmla="*/ 168 w 148"/>
                  <a:gd name="T29" fmla="*/ 2 h 92"/>
                  <a:gd name="T30" fmla="*/ 175 w 148"/>
                  <a:gd name="T31" fmla="*/ 70 h 92"/>
                  <a:gd name="T32" fmla="*/ 71 w 148"/>
                  <a:gd name="T33" fmla="*/ 88 h 92"/>
                  <a:gd name="T34" fmla="*/ 10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8"/>
                  <a:gd name="T58" fmla="*/ 0 h 92"/>
                  <a:gd name="T59" fmla="*/ 148 w 148"/>
                  <a:gd name="T60" fmla="*/ 92 h 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23554" name="Rectangle 35">
            <a:extLst>
              <a:ext uri="{FF2B5EF4-FFF2-40B4-BE49-F238E27FC236}">
                <a16:creationId xmlns:a16="http://schemas.microsoft.com/office/drawing/2014/main" id="{BEF343DD-D02A-0FB1-B14E-130E78DB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50" y="64643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altLang="ja-JP" sz="1400"/>
          </a:p>
        </p:txBody>
      </p:sp>
      <p:sp>
        <p:nvSpPr>
          <p:cNvPr id="23555" name="Rectangle 36">
            <a:extLst>
              <a:ext uri="{FF2B5EF4-FFF2-40B4-BE49-F238E27FC236}">
                <a16:creationId xmlns:a16="http://schemas.microsoft.com/office/drawing/2014/main" id="{FD4F8564-722E-5295-00C8-312119E48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64643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kumimoji="0" lang="en-US" altLang="ja-JP" sz="1400"/>
          </a:p>
        </p:txBody>
      </p:sp>
      <p:pic>
        <p:nvPicPr>
          <p:cNvPr id="23557" name="Picture 38" descr="rule11">
            <a:extLst>
              <a:ext uri="{FF2B5EF4-FFF2-40B4-BE49-F238E27FC236}">
                <a16:creationId xmlns:a16="http://schemas.microsoft.com/office/drawing/2014/main" id="{6D837ADC-8FDF-E6C4-3670-A7035D820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41">
            <a:extLst>
              <a:ext uri="{FF2B5EF4-FFF2-40B4-BE49-F238E27FC236}">
                <a16:creationId xmlns:a16="http://schemas.microsoft.com/office/drawing/2014/main" id="{6151689B-C099-23EF-ACE8-EC3A5815D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980" y="115819"/>
            <a:ext cx="26324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3200" b="1" dirty="0"/>
              <a:t>Q2</a:t>
            </a:r>
            <a:r>
              <a:rPr lang="ja-JP" altLang="en-US" sz="3200" b="1"/>
              <a:t>　「光物性」</a:t>
            </a:r>
            <a:endParaRPr lang="ja-JP" altLang="en-US" sz="2800" b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37C4E8D-5461-5C0B-75A5-B7D82C6E8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" b="6389"/>
          <a:stretch/>
        </p:blipFill>
        <p:spPr>
          <a:xfrm>
            <a:off x="45114" y="2118893"/>
            <a:ext cx="7039208" cy="4080878"/>
          </a:xfrm>
          <a:prstGeom prst="cloudCallou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A9EB4E-9318-343A-CDE7-3C782BAEC25F}"/>
              </a:ext>
            </a:extLst>
          </p:cNvPr>
          <p:cNvSpPr txBox="1"/>
          <p:nvPr/>
        </p:nvSpPr>
        <p:spPr>
          <a:xfrm>
            <a:off x="5879015" y="2840112"/>
            <a:ext cx="3264985" cy="156966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/>
              <a:t>もっと詳しく知りたい人は</a:t>
            </a:r>
            <a:r>
              <a:rPr kumimoji="1" lang="en-US" altLang="ja-JP" dirty="0"/>
              <a:t>WEB</a:t>
            </a:r>
            <a:r>
              <a:rPr kumimoji="1" lang="ja-JP" altLang="en-US"/>
              <a:t>ページを見るか</a:t>
            </a:r>
            <a:endParaRPr kumimoji="1" lang="en-US" altLang="ja-JP" dirty="0"/>
          </a:p>
          <a:p>
            <a:r>
              <a:rPr lang="ja-JP" altLang="en-US"/>
              <a:t>メールで中暢子に</a:t>
            </a:r>
            <a:endParaRPr lang="en-US" altLang="ja-JP" dirty="0"/>
          </a:p>
          <a:p>
            <a:r>
              <a:rPr lang="ja-JP" altLang="en-US"/>
              <a:t>コンタクトしてください。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EB2AD2-5097-85C2-126A-806B2FF84FD6}"/>
              </a:ext>
            </a:extLst>
          </p:cNvPr>
          <p:cNvSpPr txBox="1"/>
          <p:nvPr/>
        </p:nvSpPr>
        <p:spPr>
          <a:xfrm>
            <a:off x="5879015" y="2134599"/>
            <a:ext cx="3281010" cy="707886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 b="1">
                <a:solidFill>
                  <a:srgbClr val="FF0000"/>
                </a:solidFill>
              </a:rPr>
              <a:t>歓迎です！！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F2DB0E-3EBE-8305-2C06-DBC622F8FBC6}"/>
              </a:ext>
            </a:extLst>
          </p:cNvPr>
          <p:cNvSpPr txBox="1"/>
          <p:nvPr/>
        </p:nvSpPr>
        <p:spPr>
          <a:xfrm>
            <a:off x="356147" y="1041097"/>
            <a:ext cx="6417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ja-JP" altLang="en-US"/>
              <a:t>光を使った新しい研究のチャレンジをしたい</a:t>
            </a:r>
            <a:r>
              <a:rPr lang="ja-JP" altLang="en-US"/>
              <a:t>人</a:t>
            </a:r>
            <a:endParaRPr lang="en-US" altLang="ja-JP" dirty="0"/>
          </a:p>
          <a:p>
            <a:pPr marL="342900" indent="-342900">
              <a:buFont typeface="Wingdings" pitchFamily="2" charset="2"/>
              <a:buChar char="l"/>
            </a:pPr>
            <a:r>
              <a:rPr lang="ja-JP" altLang="en-US" sz="2400"/>
              <a:t>マクロとミクロをつなぐ微粒子に興味のある人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ja-JP" altLang="en-US"/>
              <a:t>高強度場の物理がしたい人</a:t>
            </a:r>
            <a:endParaRPr kumimoji="1" lang="en-US" altLang="ja-JP" dirty="0"/>
          </a:p>
        </p:txBody>
      </p:sp>
      <p:pic>
        <p:nvPicPr>
          <p:cNvPr id="56" name="Picture 47" descr="pegi3">
            <a:extLst>
              <a:ext uri="{FF2B5EF4-FFF2-40B4-BE49-F238E27FC236}">
                <a16:creationId xmlns:a16="http://schemas.microsoft.com/office/drawing/2014/main" id="{55F1BC23-A475-1891-9984-48A57CEBE8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9822" y="4858925"/>
            <a:ext cx="1781226" cy="17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A72141E-E342-DD4E-DD3D-F32A0DC3C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156" y="206224"/>
            <a:ext cx="1918045" cy="191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48702"/>
      </p:ext>
    </p:extLst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7749</TotalTime>
  <Words>548</Words>
  <Application>Microsoft Macintosh PowerPoint</Application>
  <PresentationFormat>画面に合わせる (4:3)</PresentationFormat>
  <Paragraphs>89</Paragraphs>
  <Slides>7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8" baseType="lpstr">
      <vt:lpstr>ＤＦ平成明朝体W7</vt:lpstr>
      <vt:lpstr>ＭＳ Ｐゴシック</vt:lpstr>
      <vt:lpstr>ＭＳ ゴシック</vt:lpstr>
      <vt:lpstr>NotoSansJP</vt:lpstr>
      <vt:lpstr>Aptos</vt:lpstr>
      <vt:lpstr>Arial</vt:lpstr>
      <vt:lpstr>Arial Black</vt:lpstr>
      <vt:lpstr>Cambria Math</vt:lpstr>
      <vt:lpstr>Times New Roman</vt:lpstr>
      <vt:lpstr>Wingdings</vt:lpstr>
      <vt:lpstr>標準デザイン</vt:lpstr>
      <vt:lpstr>「光物性」の研究紹介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田中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「光物性」とは</dc:title>
  <dc:creator>DURON</dc:creator>
  <cp:lastModifiedBy>Nobuko Naka</cp:lastModifiedBy>
  <cp:revision>174</cp:revision>
  <dcterms:created xsi:type="dcterms:W3CDTF">2001-07-18T20:42:17Z</dcterms:created>
  <dcterms:modified xsi:type="dcterms:W3CDTF">2025-12-08T01:03:33Z</dcterms:modified>
</cp:coreProperties>
</file>