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5" autoAdjust="0"/>
    <p:restoredTop sz="94660"/>
  </p:normalViewPr>
  <p:slideViewPr>
    <p:cSldViewPr snapToGrid="0">
      <p:cViewPr varScale="1">
        <p:scale>
          <a:sx n="94" d="100"/>
          <a:sy n="94" d="100"/>
        </p:scale>
        <p:origin x="2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8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96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8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601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10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998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40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23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71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82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93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094E3-12AC-4ADD-BC77-2B6DD35B7598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9154E-3C4B-4D2C-AF44-91FFB8A18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4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7CD0B4B-EC3B-DDEF-5E59-13645E13E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6674" y="0"/>
            <a:ext cx="1176007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F7CFD8B9-329B-5AE1-9865-62B9CC3C65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課題演習</a:t>
            </a:r>
            <a:r>
              <a:rPr kumimoji="1" lang="en-US" altLang="ja-JP" dirty="0">
                <a:solidFill>
                  <a:schemeClr val="bg1"/>
                </a:solidFill>
              </a:rPr>
              <a:t>C3</a:t>
            </a:r>
            <a:br>
              <a:rPr kumimoji="1" lang="en-US" altLang="ja-JP" dirty="0">
                <a:solidFill>
                  <a:schemeClr val="bg1"/>
                </a:solidFill>
              </a:rPr>
            </a:br>
            <a:r>
              <a:rPr kumimoji="1" lang="ja-JP" altLang="en-US" dirty="0">
                <a:solidFill>
                  <a:schemeClr val="bg1"/>
                </a:solidFill>
              </a:rPr>
              <a:t>系外惑星の観測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6320B18-34C9-9078-4975-1E98D62ACE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51120"/>
            <a:ext cx="6858000" cy="640080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担当：栗田光樹夫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56BCB4-7704-5A7E-F46B-8C0D2C760C3F}"/>
              </a:ext>
            </a:extLst>
          </p:cNvPr>
          <p:cNvSpPr txBox="1"/>
          <p:nvPr/>
        </p:nvSpPr>
        <p:spPr>
          <a:xfrm>
            <a:off x="7771505" y="6362700"/>
            <a:ext cx="1373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chemeClr val="bg1"/>
                </a:solidFill>
              </a:rPr>
              <a:t>ESA/HUBBLE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408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681E3D-1E9E-BA13-6E95-20608A31E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4000" dirty="0"/>
              <a:t>トランジット：惑星による減光</a:t>
            </a:r>
            <a:endParaRPr kumimoji="1" lang="ja-JP" altLang="en-US" sz="4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CD8240-0ED0-9E6A-ABA9-87EF0F102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53013"/>
            <a:ext cx="7886700" cy="1681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系外惑星は暗すぎて観測できない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系外惑星が主星の前面を通過すると、主星がわずかに暗くなる→系外惑星の間接的証拠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6B37CA8-672D-24C8-2DE1-8235BF73B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04988"/>
            <a:ext cx="7620000" cy="324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575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683D0F-C919-353A-2060-1171A4B9C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手法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87837B-67DF-6A2F-9447-EA433F2EC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系外惑星のカタログから、明るさ、時期、周期などの観点から適切な候補をリストアップ</a:t>
            </a:r>
            <a:endParaRPr lang="en-US" altLang="ja-JP" dirty="0"/>
          </a:p>
          <a:p>
            <a:r>
              <a:rPr lang="en-US" altLang="ja-JP" dirty="0"/>
              <a:t>4</a:t>
            </a:r>
            <a:r>
              <a:rPr lang="ja-JP" altLang="en-US" dirty="0"/>
              <a:t>号館屋上の望遠鏡で観測（数夜）</a:t>
            </a:r>
            <a:endParaRPr lang="en-US" altLang="ja-JP" dirty="0"/>
          </a:p>
          <a:p>
            <a:r>
              <a:rPr lang="ja-JP" altLang="en-US" dirty="0"/>
              <a:t>データ解析</a:t>
            </a:r>
            <a:endParaRPr lang="en-US" altLang="ja-JP" dirty="0"/>
          </a:p>
          <a:p>
            <a:r>
              <a:rPr lang="ja-JP" altLang="en-US" dirty="0"/>
              <a:t>公転周期や惑星の大きさを推定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他の変光星のデータと比較し、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特徴を議論</a:t>
            </a:r>
            <a:endParaRPr lang="en-US" altLang="ja-JP" dirty="0"/>
          </a:p>
          <a:p>
            <a:endParaRPr kumimoji="1" lang="ja-JP" altLang="en-US" dirty="0"/>
          </a:p>
        </p:txBody>
      </p:sp>
      <p:pic>
        <p:nvPicPr>
          <p:cNvPr id="4" name="Picture 5" descr="[sakura02]">
            <a:extLst>
              <a:ext uri="{FF2B5EF4-FFF2-40B4-BE49-F238E27FC236}">
                <a16:creationId xmlns:a16="http://schemas.microsoft.com/office/drawing/2014/main" id="{43CFFC39-AED3-F996-C052-D5279BE5F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4" y="4247947"/>
            <a:ext cx="2809875" cy="3419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3240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E3529E3-CC85-57B5-5280-44BC9594D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詳細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225E894-E709-9150-D495-616E082AB4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107" y="1825625"/>
            <a:ext cx="9039224" cy="43513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ja-JP" altLang="en-US" sz="2000" dirty="0"/>
              <a:t>後期　月曜　３：３０－５：３０頃　変更可能かも</a:t>
            </a:r>
            <a:endParaRPr lang="en-US" altLang="ja-JP" sz="2000" dirty="0"/>
          </a:p>
          <a:p>
            <a:pPr eaLnBrk="1" hangingPunct="1">
              <a:lnSpc>
                <a:spcPct val="90000"/>
              </a:lnSpc>
            </a:pPr>
            <a:r>
              <a:rPr lang="en-US" altLang="ja-JP" sz="2000" dirty="0"/>
              <a:t>CCD</a:t>
            </a:r>
            <a:r>
              <a:rPr lang="ja-JP" altLang="en-US" sz="2000" dirty="0"/>
              <a:t>による観測手法等の勉強（系外惑星についても少し勉強）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2000" dirty="0"/>
              <a:t>観測（観測天体選びの勉強）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dirty="0"/>
              <a:t>　　　　天気のよい夜　前半夜　（月曜とは限りません）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2000" dirty="0"/>
              <a:t>計算機を用いたデータ処理</a:t>
            </a:r>
            <a:endParaRPr lang="en-US" altLang="ja-JP" sz="2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000" dirty="0"/>
              <a:t>画像解析ソフト</a:t>
            </a:r>
            <a:r>
              <a:rPr lang="en-US" altLang="ja-JP" sz="2000" dirty="0"/>
              <a:t>IRAF</a:t>
            </a:r>
            <a:r>
              <a:rPr lang="ja-JP" altLang="en-US" sz="2000" dirty="0"/>
              <a:t>等を利用、自分でプログラミングしても</a:t>
            </a:r>
            <a:r>
              <a:rPr lang="en-US" altLang="ja-JP" sz="2000" dirty="0"/>
              <a:t>OK</a:t>
            </a:r>
            <a:endParaRPr lang="ja-JP" altLang="en-US" sz="2000" dirty="0"/>
          </a:p>
          <a:p>
            <a:pPr eaLnBrk="1" hangingPunct="1">
              <a:lnSpc>
                <a:spcPct val="90000"/>
              </a:lnSpc>
            </a:pPr>
            <a:r>
              <a:rPr lang="ja-JP" altLang="en-US" sz="2000" dirty="0"/>
              <a:t>星の明るさを調べ（測光）、光度曲線を作成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2000" dirty="0"/>
              <a:t>光度曲線にモデルをフィッティングし、系外惑星の物理量を求める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2000" dirty="0"/>
              <a:t>レポート</a:t>
            </a:r>
            <a:endParaRPr lang="en-US" altLang="ja-JP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F6E9C6-8F19-779E-1819-9008E9301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ガイダンス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F9A3A1B-0DD4-C423-81ED-499E8A3082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64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49051D-8CBA-4073-A9C0-05BDB3900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657"/>
            <a:ext cx="7886700" cy="6017306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自己紹介</a:t>
            </a:r>
            <a:endParaRPr kumimoji="1" lang="en-US" altLang="ja-JP" dirty="0"/>
          </a:p>
          <a:p>
            <a:r>
              <a:rPr kumimoji="1" lang="ja-JP" altLang="en-US" dirty="0"/>
              <a:t>日程調整</a:t>
            </a:r>
            <a:endParaRPr kumimoji="1" lang="en-US" altLang="ja-JP" dirty="0"/>
          </a:p>
          <a:p>
            <a:pPr lvl="1"/>
            <a:r>
              <a:rPr lang="ja-JP" altLang="en-US" dirty="0"/>
              <a:t>とくに観測する秋ごろの長期離脱やバイトの確認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r>
              <a:rPr kumimoji="1" lang="ja-JP" altLang="en-US" dirty="0"/>
              <a:t>系外惑星とは</a:t>
            </a:r>
            <a:endParaRPr kumimoji="1" lang="en-US" altLang="ja-JP" dirty="0"/>
          </a:p>
          <a:p>
            <a:r>
              <a:rPr lang="ja-JP" altLang="en-US" dirty="0"/>
              <a:t>系外惑星の発見方法</a:t>
            </a:r>
            <a:endParaRPr lang="en-US" altLang="ja-JP" dirty="0"/>
          </a:p>
          <a:p>
            <a:pPr lvl="1"/>
            <a:r>
              <a:rPr kumimoji="1" lang="ja-JP" altLang="en-US" dirty="0"/>
              <a:t>トランジット、</a:t>
            </a:r>
            <a:r>
              <a:rPr kumimoji="1" lang="en-US" altLang="ja-JP" dirty="0"/>
              <a:t>RV</a:t>
            </a:r>
            <a:r>
              <a:rPr kumimoji="1" lang="ja-JP" altLang="en-US" dirty="0"/>
              <a:t>法</a:t>
            </a:r>
            <a:endParaRPr kumimoji="1" lang="en-US" altLang="ja-JP" dirty="0"/>
          </a:p>
          <a:p>
            <a:pPr lvl="2"/>
            <a:r>
              <a:rPr lang="ja-JP" altLang="en-US" dirty="0"/>
              <a:t>減光の割合、ライトカーブの特徴、分光などの発展</a:t>
            </a:r>
            <a:endParaRPr kumimoji="1" lang="en-US" altLang="ja-JP" dirty="0"/>
          </a:p>
          <a:p>
            <a:r>
              <a:rPr lang="ja-JP" altLang="en-US" dirty="0"/>
              <a:t>望遠鏡、カメラ、</a:t>
            </a:r>
            <a:r>
              <a:rPr lang="en-US" altLang="ja-JP" dirty="0"/>
              <a:t>CCD</a:t>
            </a:r>
          </a:p>
          <a:p>
            <a:pPr lvl="1"/>
            <a:r>
              <a:rPr kumimoji="1" lang="ja-JP" altLang="en-US" dirty="0"/>
              <a:t>屋上ドームの見学</a:t>
            </a:r>
            <a:endParaRPr kumimoji="1" lang="en-US" altLang="ja-JP" dirty="0"/>
          </a:p>
          <a:p>
            <a:r>
              <a:rPr lang="ja-JP" altLang="en-US" dirty="0"/>
              <a:t>観測ターゲット</a:t>
            </a:r>
            <a:endParaRPr lang="en-US" altLang="ja-JP" dirty="0"/>
          </a:p>
          <a:p>
            <a:pPr lvl="1"/>
            <a:r>
              <a:rPr kumimoji="1" lang="ja-JP" altLang="en-US" dirty="0"/>
              <a:t>季節、観測地、</a:t>
            </a:r>
            <a:r>
              <a:rPr kumimoji="1" lang="en-US" altLang="ja-JP" dirty="0"/>
              <a:t>RA</a:t>
            </a:r>
            <a:r>
              <a:rPr kumimoji="1" lang="ja-JP" altLang="en-US" dirty="0"/>
              <a:t>と</a:t>
            </a:r>
            <a:r>
              <a:rPr kumimoji="1" lang="en-US" altLang="ja-JP" dirty="0"/>
              <a:t>Dec</a:t>
            </a:r>
            <a:r>
              <a:rPr kumimoji="1" lang="ja-JP" altLang="en-US" dirty="0"/>
              <a:t>、等級、トランジット周期、ライトカーブの深さなど</a:t>
            </a:r>
            <a:endParaRPr kumimoji="1" lang="en-US" altLang="ja-JP" dirty="0"/>
          </a:p>
          <a:p>
            <a:r>
              <a:rPr lang="ja-JP" altLang="en-US" dirty="0"/>
              <a:t>データ解析（ガイダンスではスキップ）</a:t>
            </a:r>
            <a:endParaRPr lang="en-US" altLang="ja-JP" dirty="0"/>
          </a:p>
          <a:p>
            <a:pPr lvl="1"/>
            <a:r>
              <a:rPr lang="en-US" altLang="ja-JP" dirty="0"/>
              <a:t>1</a:t>
            </a:r>
            <a:r>
              <a:rPr lang="ja-JP" altLang="en-US" dirty="0"/>
              <a:t>次処理、測光、積分、</a:t>
            </a:r>
            <a:r>
              <a:rPr lang="en-US" altLang="ja-JP" dirty="0"/>
              <a:t>S/N</a:t>
            </a:r>
            <a:r>
              <a:rPr lang="ja-JP" altLang="en-US" dirty="0"/>
              <a:t>、等級、ピクセルの概念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0883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83</TotalTime>
  <Words>295</Words>
  <Application>Microsoft Office PowerPoint</Application>
  <PresentationFormat>画面に合わせる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テーマ</vt:lpstr>
      <vt:lpstr>課題演習C3 系外惑星の観測</vt:lpstr>
      <vt:lpstr>トランジット：惑星による減光</vt:lpstr>
      <vt:lpstr>手法</vt:lpstr>
      <vt:lpstr>詳細</vt:lpstr>
      <vt:lpstr>ガイダンス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課題演習C3 系外惑星の観測</dc:title>
  <dc:creator>kurita mikio</dc:creator>
  <cp:lastModifiedBy>mikio</cp:lastModifiedBy>
  <cp:revision>3</cp:revision>
  <dcterms:created xsi:type="dcterms:W3CDTF">2024-01-30T01:11:44Z</dcterms:created>
  <dcterms:modified xsi:type="dcterms:W3CDTF">2026-01-19T01:33:00Z</dcterms:modified>
</cp:coreProperties>
</file>