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60" r:id="rId2"/>
    <p:sldId id="263" r:id="rId3"/>
    <p:sldId id="262" r:id="rId4"/>
    <p:sldId id="261" r:id="rId5"/>
  </p:sldIdLst>
  <p:sldSz cx="9144000" cy="6858000" type="screen4x3"/>
  <p:notesSz cx="6734175" cy="98679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99CCFF"/>
    <a:srgbClr val="66FFFF"/>
    <a:srgbClr val="CCFF99"/>
    <a:srgbClr val="FF66CC"/>
    <a:srgbClr val="0000CC"/>
    <a:srgbClr val="FF0000"/>
    <a:srgbClr val="00CC6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184" autoAdjust="0"/>
  </p:normalViewPr>
  <p:slideViewPr>
    <p:cSldViewPr>
      <p:cViewPr varScale="1">
        <p:scale>
          <a:sx n="179" d="100"/>
          <a:sy n="179" d="100"/>
        </p:scale>
        <p:origin x="2760" y="115"/>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7825" cy="493713"/>
          </a:xfrm>
          <a:prstGeom prst="rect">
            <a:avLst/>
          </a:prstGeom>
        </p:spPr>
        <p:txBody>
          <a:bodyPr vert="horz" lIns="91440" tIns="45720" rIns="91440" bIns="45720" rtlCol="0"/>
          <a:lstStyle>
            <a:lvl1pPr algn="l">
              <a:defRPr sz="1200">
                <a:ea typeface="ＭＳ Ｐゴシック" pitchFamily="50" charset="-128"/>
              </a:defRPr>
            </a:lvl1pPr>
          </a:lstStyle>
          <a:p>
            <a:pPr>
              <a:defRPr/>
            </a:pPr>
            <a:endParaRPr lang="ja-JP" altLang="en-US"/>
          </a:p>
        </p:txBody>
      </p:sp>
      <p:sp>
        <p:nvSpPr>
          <p:cNvPr id="3" name="日付プレースホルダ 2"/>
          <p:cNvSpPr>
            <a:spLocks noGrp="1"/>
          </p:cNvSpPr>
          <p:nvPr>
            <p:ph type="dt" sz="quarter" idx="1"/>
          </p:nvPr>
        </p:nvSpPr>
        <p:spPr>
          <a:xfrm>
            <a:off x="3814763" y="0"/>
            <a:ext cx="2917825" cy="493713"/>
          </a:xfrm>
          <a:prstGeom prst="rect">
            <a:avLst/>
          </a:prstGeom>
        </p:spPr>
        <p:txBody>
          <a:bodyPr vert="horz" lIns="91440" tIns="45720" rIns="91440" bIns="45720" rtlCol="0"/>
          <a:lstStyle>
            <a:lvl1pPr algn="r">
              <a:defRPr sz="1200">
                <a:ea typeface="ＭＳ Ｐゴシック" pitchFamily="50" charset="-128"/>
              </a:defRPr>
            </a:lvl1pPr>
          </a:lstStyle>
          <a:p>
            <a:pPr>
              <a:defRPr/>
            </a:pPr>
            <a:fld id="{CBD63EEE-DBD7-488D-9812-A1FCCA13CB4E}" type="datetimeFigureOut">
              <a:rPr lang="ja-JP" altLang="en-US"/>
              <a:pPr>
                <a:defRPr/>
              </a:pPr>
              <a:t>2026/1/14</a:t>
            </a:fld>
            <a:endParaRPr lang="ja-JP" altLang="en-US"/>
          </a:p>
        </p:txBody>
      </p:sp>
      <p:sp>
        <p:nvSpPr>
          <p:cNvPr id="4" name="フッター プレースホルダ 3"/>
          <p:cNvSpPr>
            <a:spLocks noGrp="1"/>
          </p:cNvSpPr>
          <p:nvPr>
            <p:ph type="ftr" sz="quarter" idx="2"/>
          </p:nvPr>
        </p:nvSpPr>
        <p:spPr>
          <a:xfrm>
            <a:off x="0" y="9372600"/>
            <a:ext cx="2917825" cy="493713"/>
          </a:xfrm>
          <a:prstGeom prst="rect">
            <a:avLst/>
          </a:prstGeom>
        </p:spPr>
        <p:txBody>
          <a:bodyPr vert="horz" lIns="91440" tIns="45720" rIns="91440" bIns="45720" rtlCol="0" anchor="b"/>
          <a:lstStyle>
            <a:lvl1pPr algn="l">
              <a:defRPr sz="1200">
                <a:ea typeface="ＭＳ Ｐゴシック" pitchFamily="50" charset="-128"/>
              </a:defRPr>
            </a:lvl1pPr>
          </a:lstStyle>
          <a:p>
            <a:pPr>
              <a:defRPr/>
            </a:pPr>
            <a:endParaRPr lang="ja-JP" altLang="en-US"/>
          </a:p>
        </p:txBody>
      </p:sp>
      <p:sp>
        <p:nvSpPr>
          <p:cNvPr id="5" name="スライド番号プレースホルダ 4"/>
          <p:cNvSpPr>
            <a:spLocks noGrp="1"/>
          </p:cNvSpPr>
          <p:nvPr>
            <p:ph type="sldNum" sz="quarter" idx="3"/>
          </p:nvPr>
        </p:nvSpPr>
        <p:spPr>
          <a:xfrm>
            <a:off x="3814763" y="9372600"/>
            <a:ext cx="2917825" cy="493713"/>
          </a:xfrm>
          <a:prstGeom prst="rect">
            <a:avLst/>
          </a:prstGeom>
        </p:spPr>
        <p:txBody>
          <a:bodyPr vert="horz" lIns="91440" tIns="45720" rIns="91440" bIns="45720" rtlCol="0" anchor="b"/>
          <a:lstStyle>
            <a:lvl1pPr algn="r">
              <a:defRPr sz="1200">
                <a:ea typeface="ＭＳ Ｐゴシック" pitchFamily="50" charset="-128"/>
              </a:defRPr>
            </a:lvl1pPr>
          </a:lstStyle>
          <a:p>
            <a:pPr>
              <a:defRPr/>
            </a:pPr>
            <a:fld id="{F92778F2-F668-4CDC-A4C3-DA4FDA5E6489}" type="slidenum">
              <a:rPr lang="ja-JP" altLang="en-US"/>
              <a:pPr>
                <a:defRPr/>
              </a:pPr>
              <a:t>‹#›</a:t>
            </a:fld>
            <a:endParaRPr lang="ja-JP" altLang="en-US"/>
          </a:p>
        </p:txBody>
      </p:sp>
    </p:spTree>
    <p:extLst>
      <p:ext uri="{BB962C8B-B14F-4D97-AF65-F5344CB8AC3E}">
        <p14:creationId xmlns:p14="http://schemas.microsoft.com/office/powerpoint/2010/main" val="3928334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7825" cy="493713"/>
          </a:xfrm>
          <a:prstGeom prst="rect">
            <a:avLst/>
          </a:prstGeom>
        </p:spPr>
        <p:txBody>
          <a:bodyPr vert="horz" lIns="91440" tIns="45720" rIns="91440" bIns="45720" rtlCol="0"/>
          <a:lstStyle>
            <a:lvl1pPr algn="l">
              <a:defRPr sz="120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0"/>
            <a:ext cx="2917825" cy="493713"/>
          </a:xfrm>
          <a:prstGeom prst="rect">
            <a:avLst/>
          </a:prstGeom>
        </p:spPr>
        <p:txBody>
          <a:bodyPr vert="horz" lIns="91440" tIns="45720" rIns="91440" bIns="45720" rtlCol="0"/>
          <a:lstStyle>
            <a:lvl1pPr algn="r">
              <a:defRPr sz="1200">
                <a:ea typeface="ＭＳ Ｐゴシック" pitchFamily="50" charset="-128"/>
              </a:defRPr>
            </a:lvl1pPr>
          </a:lstStyle>
          <a:p>
            <a:pPr>
              <a:defRPr/>
            </a:pPr>
            <a:fld id="{0848E03E-2011-4E3B-AE14-4F2B1B7F83A9}" type="datetimeFigureOut">
              <a:rPr lang="ja-JP" altLang="en-US"/>
              <a:pPr>
                <a:defRPr/>
              </a:pPr>
              <a:t>2026/1/14</a:t>
            </a:fld>
            <a:endParaRPr lang="ja-JP" altLang="en-US"/>
          </a:p>
        </p:txBody>
      </p:sp>
      <p:sp>
        <p:nvSpPr>
          <p:cNvPr id="4" name="スライド イメージ プレースホルダ 3"/>
          <p:cNvSpPr>
            <a:spLocks noGrp="1" noRot="1" noChangeAspect="1"/>
          </p:cNvSpPr>
          <p:nvPr>
            <p:ph type="sldImg" idx="2"/>
          </p:nvPr>
        </p:nvSpPr>
        <p:spPr>
          <a:xfrm>
            <a:off x="900113" y="739775"/>
            <a:ext cx="4933950"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7975" cy="4441825"/>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2600"/>
            <a:ext cx="2917825" cy="493713"/>
          </a:xfrm>
          <a:prstGeom prst="rect">
            <a:avLst/>
          </a:prstGeom>
        </p:spPr>
        <p:txBody>
          <a:bodyPr vert="horz" lIns="91440" tIns="45720" rIns="91440" bIns="45720" rtlCol="0" anchor="b"/>
          <a:lstStyle>
            <a:lvl1pPr algn="l">
              <a:defRPr sz="120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2600"/>
            <a:ext cx="2917825" cy="493713"/>
          </a:xfrm>
          <a:prstGeom prst="rect">
            <a:avLst/>
          </a:prstGeom>
        </p:spPr>
        <p:txBody>
          <a:bodyPr vert="horz" lIns="91440" tIns="45720" rIns="91440" bIns="45720" rtlCol="0" anchor="b"/>
          <a:lstStyle>
            <a:lvl1pPr algn="r">
              <a:defRPr sz="1200">
                <a:ea typeface="ＭＳ Ｐゴシック" pitchFamily="50" charset="-128"/>
              </a:defRPr>
            </a:lvl1pPr>
          </a:lstStyle>
          <a:p>
            <a:pPr>
              <a:defRPr/>
            </a:pPr>
            <a:fld id="{C4F9FFA3-E348-4016-9932-3F7668F79491}" type="slidenum">
              <a:rPr lang="ja-JP" altLang="en-US"/>
              <a:pPr>
                <a:defRPr/>
              </a:pPr>
              <a:t>‹#›</a:t>
            </a:fld>
            <a:endParaRPr lang="ja-JP" altLang="en-US"/>
          </a:p>
        </p:txBody>
      </p:sp>
    </p:spTree>
    <p:extLst>
      <p:ext uri="{BB962C8B-B14F-4D97-AF65-F5344CB8AC3E}">
        <p14:creationId xmlns:p14="http://schemas.microsoft.com/office/powerpoint/2010/main" val="42725128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717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ja-JP" altLang="en-US"/>
              <a:t>固体量子物性研究室の担当する「</a:t>
            </a:r>
            <a:r>
              <a:rPr lang="en-US" altLang="ja-JP"/>
              <a:t>B4</a:t>
            </a:r>
            <a:r>
              <a:rPr lang="ja-JP" altLang="en-US"/>
              <a:t>・高温超伝導」です。</a:t>
            </a:r>
            <a:endParaRPr lang="en-US" altLang="ja-JP"/>
          </a:p>
          <a:p>
            <a:pPr eaLnBrk="1" hangingPunct="1">
              <a:spcBef>
                <a:spcPct val="0"/>
              </a:spcBef>
            </a:pPr>
            <a:r>
              <a:rPr lang="ja-JP" altLang="en-US"/>
              <a:t>この課題演習では、</a:t>
            </a:r>
            <a:r>
              <a:rPr lang="en-US" altLang="ja-JP"/>
              <a:t>B3</a:t>
            </a:r>
            <a:r>
              <a:rPr lang="ja-JP" altLang="en-US"/>
              <a:t>と同じく超伝導現象を扱いますが、</a:t>
            </a:r>
            <a:endParaRPr lang="en-US" altLang="ja-JP"/>
          </a:p>
          <a:p>
            <a:pPr eaLnBrk="1" hangingPunct="1">
              <a:spcBef>
                <a:spcPct val="0"/>
              </a:spcBef>
            </a:pPr>
            <a:r>
              <a:rPr lang="ja-JP" altLang="en-US"/>
              <a:t>高温超伝導を題材に、物質科学的な側面からも超伝導現象を理解することを目指します。</a:t>
            </a:r>
            <a:endParaRPr lang="en-US" altLang="ja-JP"/>
          </a:p>
          <a:p>
            <a:pPr eaLnBrk="1" hangingPunct="1">
              <a:spcBef>
                <a:spcPct val="0"/>
              </a:spcBef>
            </a:pPr>
            <a:r>
              <a:rPr lang="ja-JP" altLang="en-US"/>
              <a:t>固体中の現象は電子や原子が互いに影響を及ぼしあうことによって生じます。</a:t>
            </a:r>
            <a:endParaRPr lang="en-US" altLang="ja-JP"/>
          </a:p>
          <a:p>
            <a:pPr eaLnBrk="1" hangingPunct="1">
              <a:spcBef>
                <a:spcPct val="0"/>
              </a:spcBef>
            </a:pPr>
            <a:r>
              <a:rPr lang="ja-JP" altLang="en-US"/>
              <a:t>その結果、超伝導や磁性などの構成要素の性質だけからはなかなか演繹できないような興味深い現象が発現します。</a:t>
            </a:r>
            <a:endParaRPr lang="en-US" altLang="ja-JP"/>
          </a:p>
          <a:p>
            <a:pPr eaLnBrk="1" hangingPunct="1">
              <a:spcBef>
                <a:spcPct val="0"/>
              </a:spcBef>
            </a:pPr>
            <a:r>
              <a:rPr lang="ja-JP" altLang="en-US"/>
              <a:t>一方で、これらの現象はすべて物質の中でおきますので、現象の起こる舞台としての物質の理解、例えば結晶構造や化学組成、も不可欠です。</a:t>
            </a:r>
            <a:endParaRPr lang="en-US" altLang="ja-JP"/>
          </a:p>
        </p:txBody>
      </p:sp>
      <p:sp>
        <p:nvSpPr>
          <p:cNvPr id="717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57B34B-021B-40D3-A421-803FB7F0E0B0}" type="slidenum">
              <a:rPr lang="ja-JP" altLang="en-US" smtClean="0">
                <a:ea typeface="ＭＳ Ｐゴシック" charset="-128"/>
              </a:rPr>
              <a:pPr/>
              <a:t>1</a:t>
            </a:fld>
            <a:endParaRPr lang="ja-JP" altLang="en-US">
              <a:ea typeface="ＭＳ Ｐゴシック" charset="-128"/>
            </a:endParaRPr>
          </a:p>
        </p:txBody>
      </p:sp>
    </p:spTree>
    <p:extLst>
      <p:ext uri="{BB962C8B-B14F-4D97-AF65-F5344CB8AC3E}">
        <p14:creationId xmlns:p14="http://schemas.microsoft.com/office/powerpoint/2010/main" val="651475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819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ja-JP" altLang="en-US"/>
              <a:t>この課題演習で主な題材とするのは高温超伝導体のイットリウムバリウム</a:t>
            </a:r>
            <a:r>
              <a:rPr lang="en-US" altLang="ja-JP"/>
              <a:t>2</a:t>
            </a:r>
            <a:r>
              <a:rPr lang="ja-JP" altLang="en-US"/>
              <a:t>カッパー</a:t>
            </a:r>
            <a:r>
              <a:rPr lang="en-US" altLang="ja-JP"/>
              <a:t>3O7</a:t>
            </a:r>
            <a:r>
              <a:rPr lang="ja-JP" altLang="en-US"/>
              <a:t>で、</a:t>
            </a:r>
            <a:endParaRPr lang="en-US" altLang="ja-JP"/>
          </a:p>
          <a:p>
            <a:pPr eaLnBrk="1" hangingPunct="1">
              <a:spcBef>
                <a:spcPct val="0"/>
              </a:spcBef>
            </a:pPr>
            <a:r>
              <a:rPr lang="en-US" altLang="ja-JP"/>
              <a:t>90</a:t>
            </a:r>
            <a:r>
              <a:rPr lang="ja-JP" altLang="en-US"/>
              <a:t>ケルビンという非常に高い超伝導転移温度を持つ物質です。</a:t>
            </a:r>
            <a:endParaRPr lang="en-US" altLang="ja-JP"/>
          </a:p>
          <a:p>
            <a:pPr eaLnBrk="1" hangingPunct="1">
              <a:spcBef>
                <a:spcPct val="0"/>
              </a:spcBef>
            </a:pPr>
            <a:r>
              <a:rPr lang="ja-JP" altLang="en-US"/>
              <a:t>物質としての特徴は</a:t>
            </a:r>
            <a:r>
              <a:rPr lang="en-US" altLang="ja-JP"/>
              <a:t>d</a:t>
            </a:r>
            <a:r>
              <a:rPr lang="ja-JP" altLang="en-US"/>
              <a:t>電子</a:t>
            </a:r>
            <a:r>
              <a:rPr lang="en-US" altLang="ja-JP"/>
              <a:t>9</a:t>
            </a:r>
            <a:r>
              <a:rPr lang="ja-JP" altLang="en-US"/>
              <a:t>個を持つ銅イオンが電気伝導性や超伝導に重要な役割を担っているという点です。</a:t>
            </a:r>
            <a:endParaRPr lang="en-US" altLang="ja-JP"/>
          </a:p>
          <a:p>
            <a:pPr eaLnBrk="1" hangingPunct="1">
              <a:spcBef>
                <a:spcPct val="0"/>
              </a:spcBef>
            </a:pPr>
            <a:r>
              <a:rPr lang="ja-JP" altLang="en-US"/>
              <a:t>また、結晶構造がこのように非常に</a:t>
            </a:r>
            <a:r>
              <a:rPr lang="en-US" altLang="ja-JP"/>
              <a:t>2</a:t>
            </a:r>
            <a:r>
              <a:rPr lang="ja-JP" altLang="en-US"/>
              <a:t>次元的な層状構造を持っている点も特徴的です。</a:t>
            </a:r>
            <a:endParaRPr lang="en-US" altLang="ja-JP"/>
          </a:p>
          <a:p>
            <a:pPr eaLnBrk="1" hangingPunct="1">
              <a:spcBef>
                <a:spcPct val="0"/>
              </a:spcBef>
            </a:pPr>
            <a:endParaRPr lang="en-US" altLang="ja-JP"/>
          </a:p>
          <a:p>
            <a:pPr eaLnBrk="1" hangingPunct="1">
              <a:spcBef>
                <a:spcPct val="0"/>
              </a:spcBef>
            </a:pPr>
            <a:r>
              <a:rPr lang="ja-JP" altLang="en-US"/>
              <a:t>この物質を用いて、</a:t>
            </a:r>
            <a:endParaRPr lang="en-US" altLang="ja-JP"/>
          </a:p>
          <a:p>
            <a:pPr eaLnBrk="1" hangingPunct="1">
              <a:spcBef>
                <a:spcPct val="0"/>
              </a:spcBef>
            </a:pPr>
            <a:r>
              <a:rPr lang="ja-JP" altLang="en-US"/>
              <a:t>物質が超伝導になったらどのような性質を示すのかということ、</a:t>
            </a:r>
            <a:endParaRPr lang="en-US" altLang="ja-JP"/>
          </a:p>
          <a:p>
            <a:pPr eaLnBrk="1" hangingPunct="1">
              <a:spcBef>
                <a:spcPct val="0"/>
              </a:spcBef>
            </a:pPr>
            <a:r>
              <a:rPr lang="ja-JP" altLang="en-US"/>
              <a:t>それから、超伝導の舞台である物質をいじってやると超伝導性にどのような影響がみられるのか</a:t>
            </a:r>
            <a:endParaRPr lang="en-US" altLang="ja-JP"/>
          </a:p>
          <a:p>
            <a:pPr eaLnBrk="1" hangingPunct="1">
              <a:spcBef>
                <a:spcPct val="0"/>
              </a:spcBef>
            </a:pPr>
            <a:r>
              <a:rPr lang="ja-JP" altLang="en-US"/>
              <a:t>という点について実験していただこうと思っています。</a:t>
            </a:r>
          </a:p>
        </p:txBody>
      </p:sp>
      <p:sp>
        <p:nvSpPr>
          <p:cNvPr id="819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9C23C8-C247-4BDE-9E4F-8CA93D06A229}" type="slidenum">
              <a:rPr lang="ja-JP" altLang="en-US" smtClean="0">
                <a:ea typeface="ＭＳ Ｐゴシック" charset="-128"/>
              </a:rPr>
              <a:pPr/>
              <a:t>2</a:t>
            </a:fld>
            <a:endParaRPr lang="ja-JP" altLang="en-US">
              <a:ea typeface="ＭＳ Ｐゴシック" charset="-128"/>
            </a:endParaRPr>
          </a:p>
        </p:txBody>
      </p:sp>
    </p:spTree>
    <p:extLst>
      <p:ext uri="{BB962C8B-B14F-4D97-AF65-F5344CB8AC3E}">
        <p14:creationId xmlns:p14="http://schemas.microsoft.com/office/powerpoint/2010/main" val="1866750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21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ja-JP" altLang="en-US"/>
              <a:t>演習の主な内容は以下の通りです。</a:t>
            </a:r>
            <a:endParaRPr lang="en-US" altLang="ja-JP"/>
          </a:p>
          <a:p>
            <a:pPr eaLnBrk="1" hangingPunct="1">
              <a:spcBef>
                <a:spcPct val="0"/>
              </a:spcBef>
            </a:pPr>
            <a:r>
              <a:rPr lang="ja-JP" altLang="en-US"/>
              <a:t>まず、超伝導の基礎的な部分をセミナーで学んでもらいます。</a:t>
            </a:r>
            <a:endParaRPr lang="en-US" altLang="ja-JP"/>
          </a:p>
          <a:p>
            <a:pPr eaLnBrk="1" hangingPunct="1">
              <a:spcBef>
                <a:spcPct val="0"/>
              </a:spcBef>
            </a:pPr>
            <a:r>
              <a:rPr lang="ja-JP" altLang="en-US"/>
              <a:t>並行して、</a:t>
            </a:r>
            <a:r>
              <a:rPr lang="en-US" altLang="ja-JP"/>
              <a:t>2</a:t>
            </a:r>
            <a:r>
              <a:rPr lang="ja-JP" altLang="en-US"/>
              <a:t>グループに分かれて実験を行ってもらいます。実験内容としては、高温超伝導体を自ら作って、</a:t>
            </a:r>
            <a:r>
              <a:rPr lang="en-US" altLang="ja-JP"/>
              <a:t>X</a:t>
            </a:r>
            <a:r>
              <a:rPr lang="ja-JP" altLang="en-US"/>
              <a:t>線回折などを使って物質を評価してやります。</a:t>
            </a:r>
            <a:endParaRPr lang="en-US" altLang="ja-JP"/>
          </a:p>
          <a:p>
            <a:pPr eaLnBrk="1" hangingPunct="1">
              <a:spcBef>
                <a:spcPct val="0"/>
              </a:spcBef>
            </a:pPr>
            <a:r>
              <a:rPr lang="ja-JP" altLang="en-US"/>
              <a:t>また、作った試料の電気抵抗や磁化率の測定をして超伝導性と物質の係わり合いについて考えていこうと思います。</a:t>
            </a:r>
            <a:endParaRPr lang="en-US" altLang="ja-JP"/>
          </a:p>
          <a:p>
            <a:pPr eaLnBrk="1" hangingPunct="1">
              <a:spcBef>
                <a:spcPct val="0"/>
              </a:spcBef>
            </a:pPr>
            <a:r>
              <a:rPr lang="ja-JP" altLang="en-US"/>
              <a:t>また、本課題演習の特徴として、物理的な内容だけでなく文章の書き方や論文検索といった研究をしていくうえでのスキル向上も目指した小セミナーも行います。</a:t>
            </a:r>
            <a:endParaRPr lang="en-US" altLang="ja-JP"/>
          </a:p>
          <a:p>
            <a:pPr eaLnBrk="1" hangingPunct="1">
              <a:spcBef>
                <a:spcPct val="0"/>
              </a:spcBef>
            </a:pPr>
            <a:r>
              <a:rPr lang="ja-JP" altLang="en-US"/>
              <a:t>期末にはレポートおよび発表会で研究した内容を発表していただきます。</a:t>
            </a:r>
            <a:endParaRPr lang="en-US" altLang="ja-JP"/>
          </a:p>
          <a:p>
            <a:pPr eaLnBrk="1" hangingPunct="1">
              <a:spcBef>
                <a:spcPct val="0"/>
              </a:spcBef>
            </a:pPr>
            <a:endParaRPr lang="en-US" altLang="ja-JP"/>
          </a:p>
        </p:txBody>
      </p:sp>
      <p:sp>
        <p:nvSpPr>
          <p:cNvPr id="922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D7E5BB6-55DB-4B8B-95CC-283C70CAA197}" type="slidenum">
              <a:rPr lang="ja-JP" altLang="en-US" smtClean="0">
                <a:ea typeface="ＭＳ Ｐゴシック" charset="-128"/>
              </a:rPr>
              <a:pPr/>
              <a:t>3</a:t>
            </a:fld>
            <a:endParaRPr lang="ja-JP" altLang="en-US">
              <a:ea typeface="ＭＳ Ｐゴシック" charset="-128"/>
            </a:endParaRPr>
          </a:p>
        </p:txBody>
      </p:sp>
    </p:spTree>
    <p:extLst>
      <p:ext uri="{BB962C8B-B14F-4D97-AF65-F5344CB8AC3E}">
        <p14:creationId xmlns:p14="http://schemas.microsoft.com/office/powerpoint/2010/main" val="2185326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024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ja-JP" altLang="en-US" dirty="0"/>
              <a:t>担当スタッフは、</a:t>
            </a:r>
            <a:r>
              <a:rPr lang="ja-JP" altLang="en-US" dirty="0">
                <a:solidFill>
                  <a:srgbClr val="CCFFFF"/>
                </a:solidFill>
              </a:rPr>
              <a:t>固体物理学基礎</a:t>
            </a:r>
            <a:r>
              <a:rPr lang="en-US" altLang="ja-JP" dirty="0"/>
              <a:t>2</a:t>
            </a:r>
            <a:r>
              <a:rPr lang="ja-JP" altLang="en-US" dirty="0"/>
              <a:t>を担当している石田教授と、私北川です。</a:t>
            </a:r>
            <a:endParaRPr lang="en-US" altLang="ja-JP" dirty="0"/>
          </a:p>
          <a:p>
            <a:pPr eaLnBrk="1" hangingPunct="1">
              <a:spcBef>
                <a:spcPct val="0"/>
              </a:spcBef>
            </a:pPr>
            <a:r>
              <a:rPr lang="ja-JP" altLang="en-US" dirty="0"/>
              <a:t>また、大学院性のティーチングアシスタントにもサポートをしてもらいます。</a:t>
            </a:r>
            <a:endParaRPr lang="en-US" altLang="ja-JP" dirty="0"/>
          </a:p>
          <a:p>
            <a:pPr eaLnBrk="1" hangingPunct="1">
              <a:spcBef>
                <a:spcPct val="0"/>
              </a:spcBef>
            </a:pPr>
            <a:endParaRPr lang="en-US" altLang="ja-JP" dirty="0"/>
          </a:p>
          <a:p>
            <a:pPr eaLnBrk="1" hangingPunct="1">
              <a:spcBef>
                <a:spcPct val="0"/>
              </a:spcBef>
            </a:pPr>
            <a:r>
              <a:rPr lang="ja-JP" altLang="en-US" dirty="0"/>
              <a:t>課題演習は半年間にわたる研究ということで、研究者としてのホントの第一歩だと思います。</a:t>
            </a:r>
            <a:endParaRPr lang="en-US" altLang="ja-JP" dirty="0"/>
          </a:p>
          <a:p>
            <a:pPr eaLnBrk="1" hangingPunct="1">
              <a:spcBef>
                <a:spcPct val="0"/>
              </a:spcBef>
            </a:pPr>
            <a:r>
              <a:rPr lang="ja-JP" altLang="en-US" dirty="0"/>
              <a:t>結構大変な面もありますが、ここで頑張ると非常に力がつきます。</a:t>
            </a:r>
            <a:endParaRPr lang="en-US" altLang="ja-JP" dirty="0"/>
          </a:p>
          <a:p>
            <a:pPr eaLnBrk="1" hangingPunct="1">
              <a:spcBef>
                <a:spcPct val="0"/>
              </a:spcBef>
            </a:pPr>
            <a:r>
              <a:rPr lang="ja-JP" altLang="en-US" dirty="0"/>
              <a:t>我々スタッフも半年間で研究者の卵として皆さんが成長できるように頑張っていきたいと思います。</a:t>
            </a:r>
            <a:endParaRPr lang="en-US" altLang="ja-JP" dirty="0"/>
          </a:p>
          <a:p>
            <a:pPr eaLnBrk="1" hangingPunct="1">
              <a:spcBef>
                <a:spcPct val="0"/>
              </a:spcBef>
            </a:pPr>
            <a:r>
              <a:rPr lang="ja-JP" altLang="en-US" dirty="0"/>
              <a:t>ぜひ一緒に研究しましょう！</a:t>
            </a:r>
          </a:p>
        </p:txBody>
      </p:sp>
      <p:sp>
        <p:nvSpPr>
          <p:cNvPr id="1024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3244C15-BB60-4C27-9ACA-D3E29BC16BE9}" type="slidenum">
              <a:rPr lang="ja-JP" altLang="en-US" smtClean="0">
                <a:ea typeface="ＭＳ Ｐゴシック" charset="-128"/>
              </a:rPr>
              <a:pPr/>
              <a:t>4</a:t>
            </a:fld>
            <a:endParaRPr lang="ja-JP" altLang="en-US">
              <a:ea typeface="ＭＳ Ｐゴシック" charset="-128"/>
            </a:endParaRPr>
          </a:p>
        </p:txBody>
      </p:sp>
    </p:spTree>
    <p:extLst>
      <p:ext uri="{BB962C8B-B14F-4D97-AF65-F5344CB8AC3E}">
        <p14:creationId xmlns:p14="http://schemas.microsoft.com/office/powerpoint/2010/main" val="2342939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6E2AA7F-0DDB-4AE7-848A-3957D10B24D0}"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758B6FC-030C-4A16-A69C-1A202FADB23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654F5F1-C3AE-4470-8710-33F36EB9BC42}"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47F718D-9553-4412-B028-DBA4B4BF9FB3}"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58607A9-D92D-4C68-979B-C33042552CF7}"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D668013-2A2A-4F81-9A64-A4022FEB7DC0}"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6850C87-AE53-471D-B394-498A75E7AFE9}"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A7F7D8C-0A71-4140-83E4-E2AB9A062948}"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51E893B8-8F86-4CBC-8E14-429C88CE6321}"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6FE412A-FB9E-4F56-83CA-3A3408F2A249}"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01FA6D3-F391-4D14-B83E-EAEE255AB5F5}"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AA95FF86-8199-45D2-8266-9175EA220A27}"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2875" y="214313"/>
            <a:ext cx="9001125" cy="692150"/>
          </a:xfrm>
        </p:spPr>
        <p:txBody>
          <a:bodyPr/>
          <a:lstStyle/>
          <a:p>
            <a:pPr eaLnBrk="1" hangingPunct="1"/>
            <a:r>
              <a:rPr lang="en-US" altLang="ja-JP" sz="4000" b="1">
                <a:solidFill>
                  <a:srgbClr val="FFFF00"/>
                </a:solidFill>
                <a:ea typeface="AR P丸ゴシック体M" pitchFamily="50" charset="-128"/>
              </a:rPr>
              <a:t>B4</a:t>
            </a:r>
            <a:r>
              <a:rPr lang="ja-JP" altLang="en-US" sz="4000" b="1">
                <a:solidFill>
                  <a:schemeClr val="bg1"/>
                </a:solidFill>
                <a:ea typeface="AR P丸ゴシック体M" pitchFamily="50" charset="-128"/>
              </a:rPr>
              <a:t>　「高温</a:t>
            </a:r>
            <a:r>
              <a:rPr lang="ja-JP" altLang="en-GB" sz="4000" b="1">
                <a:solidFill>
                  <a:schemeClr val="bg1"/>
                </a:solidFill>
                <a:ea typeface="AR P丸ゴシック体M" pitchFamily="50" charset="-128"/>
              </a:rPr>
              <a:t>超伝導</a:t>
            </a:r>
            <a:r>
              <a:rPr lang="ja-JP" altLang="en-US" sz="4000" b="1">
                <a:solidFill>
                  <a:schemeClr val="bg1"/>
                </a:solidFill>
                <a:ea typeface="AR P丸ゴシック体M" pitchFamily="50" charset="-128"/>
              </a:rPr>
              <a:t>」</a:t>
            </a:r>
          </a:p>
        </p:txBody>
      </p:sp>
      <p:sp>
        <p:nvSpPr>
          <p:cNvPr id="2052" name="Rectangle 4"/>
          <p:cNvSpPr>
            <a:spLocks noChangeArrowheads="1"/>
          </p:cNvSpPr>
          <p:nvPr/>
        </p:nvSpPr>
        <p:spPr bwMode="auto">
          <a:xfrm>
            <a:off x="44450" y="2101850"/>
            <a:ext cx="9144000" cy="0"/>
          </a:xfrm>
          <a:prstGeom prst="rect">
            <a:avLst/>
          </a:prstGeom>
          <a:noFill/>
          <a:ln w="9525">
            <a:noFill/>
            <a:miter lim="800000"/>
            <a:headEnd/>
            <a:tailEnd/>
          </a:ln>
        </p:spPr>
        <p:txBody>
          <a:bodyPr wrap="none" anchor="ctr">
            <a:spAutoFit/>
          </a:bodyPr>
          <a:lstStyle/>
          <a:p>
            <a:endParaRPr lang="ja-JP" altLang="en-US"/>
          </a:p>
        </p:txBody>
      </p:sp>
      <p:sp>
        <p:nvSpPr>
          <p:cNvPr id="3077" name="Rectangle 21"/>
          <p:cNvSpPr>
            <a:spLocks noChangeArrowheads="1"/>
          </p:cNvSpPr>
          <p:nvPr/>
        </p:nvSpPr>
        <p:spPr bwMode="auto">
          <a:xfrm>
            <a:off x="1000125" y="1571625"/>
            <a:ext cx="7215188" cy="1082675"/>
          </a:xfrm>
          <a:prstGeom prst="rect">
            <a:avLst/>
          </a:prstGeom>
          <a:solidFill>
            <a:srgbClr val="66FFFF"/>
          </a:solidFill>
          <a:ln w="9525">
            <a:noFill/>
            <a:miter lim="800000"/>
            <a:headEnd/>
            <a:tailEnd/>
          </a:ln>
        </p:spPr>
        <p:txBody>
          <a:bodyPr anchor="ctr">
            <a:spAutoFit/>
          </a:bodyPr>
          <a:lstStyle/>
          <a:p>
            <a:pPr marL="180000">
              <a:lnSpc>
                <a:spcPct val="115000"/>
              </a:lnSpc>
              <a:spcBef>
                <a:spcPts val="0"/>
              </a:spcBef>
              <a:defRPr/>
            </a:pPr>
            <a:r>
              <a:rPr lang="ja-JP" altLang="en-GB" sz="2800" dirty="0">
                <a:latin typeface="+mn-ea"/>
                <a:ea typeface="+mn-ea"/>
                <a:cs typeface="Times New Roman" pitchFamily="18" charset="0"/>
              </a:rPr>
              <a:t>固体中の</a:t>
            </a:r>
            <a:r>
              <a:rPr lang="ja-JP" altLang="en-US" sz="2800" dirty="0">
                <a:latin typeface="+mn-ea"/>
                <a:ea typeface="+mn-ea"/>
                <a:cs typeface="Times New Roman" pitchFamily="18" charset="0"/>
              </a:rPr>
              <a:t>現象</a:t>
            </a:r>
            <a:r>
              <a:rPr lang="en-US" altLang="ja-JP" sz="2800" dirty="0">
                <a:latin typeface="+mn-ea"/>
                <a:ea typeface="+mn-ea"/>
                <a:cs typeface="Times New Roman" pitchFamily="18" charset="0"/>
              </a:rPr>
              <a:t>:</a:t>
            </a:r>
            <a:r>
              <a:rPr lang="ja-JP" altLang="en-US" sz="2800" dirty="0">
                <a:latin typeface="+mn-ea"/>
                <a:ea typeface="+mn-ea"/>
                <a:cs typeface="Times New Roman" pitchFamily="18" charset="0"/>
              </a:rPr>
              <a:t>  </a:t>
            </a:r>
            <a:r>
              <a:rPr lang="ja-JP" altLang="en-US" sz="2800" dirty="0">
                <a:solidFill>
                  <a:srgbClr val="FF0000"/>
                </a:solidFill>
                <a:latin typeface="+mn-ea"/>
                <a:ea typeface="+mn-ea"/>
                <a:cs typeface="Times New Roman" pitchFamily="18" charset="0"/>
              </a:rPr>
              <a:t>電子</a:t>
            </a:r>
            <a:r>
              <a:rPr lang="ja-JP" altLang="en-US" sz="2800" dirty="0">
                <a:latin typeface="+mn-ea"/>
                <a:ea typeface="+mn-ea"/>
                <a:cs typeface="Times New Roman" pitchFamily="18" charset="0"/>
              </a:rPr>
              <a:t>や</a:t>
            </a:r>
            <a:r>
              <a:rPr lang="ja-JP" altLang="en-US" sz="2800" dirty="0">
                <a:solidFill>
                  <a:srgbClr val="0000CC"/>
                </a:solidFill>
                <a:latin typeface="+mn-ea"/>
                <a:ea typeface="+mn-ea"/>
                <a:cs typeface="Times New Roman" pitchFamily="18" charset="0"/>
              </a:rPr>
              <a:t>原子</a:t>
            </a:r>
            <a:r>
              <a:rPr lang="ja-JP" altLang="en-US" sz="2800" dirty="0">
                <a:latin typeface="+mn-ea"/>
                <a:ea typeface="+mn-ea"/>
                <a:cs typeface="Times New Roman" pitchFamily="18" charset="0"/>
              </a:rPr>
              <a:t>が互いに影響を</a:t>
            </a:r>
            <a:endParaRPr lang="en-US" altLang="ja-JP" sz="2800" dirty="0">
              <a:latin typeface="+mn-ea"/>
              <a:ea typeface="+mn-ea"/>
              <a:cs typeface="Times New Roman" pitchFamily="18" charset="0"/>
            </a:endParaRPr>
          </a:p>
          <a:p>
            <a:pPr marL="180000">
              <a:lnSpc>
                <a:spcPct val="115000"/>
              </a:lnSpc>
              <a:spcBef>
                <a:spcPts val="0"/>
              </a:spcBef>
              <a:defRPr/>
            </a:pPr>
            <a:r>
              <a:rPr lang="ja-JP" altLang="en-US" sz="2800" dirty="0">
                <a:latin typeface="+mn-ea"/>
                <a:ea typeface="+mn-ea"/>
                <a:cs typeface="Times New Roman" pitchFamily="18" charset="0"/>
              </a:rPr>
              <a:t>                       及ぼしあうことで生じる</a:t>
            </a:r>
            <a:endParaRPr lang="en-GB" altLang="ja-JP" sz="2800" dirty="0">
              <a:latin typeface="+mn-ea"/>
              <a:ea typeface="+mn-ea"/>
              <a:cs typeface="Times New Roman" pitchFamily="18" charset="0"/>
            </a:endParaRPr>
          </a:p>
        </p:txBody>
      </p:sp>
      <p:sp>
        <p:nvSpPr>
          <p:cNvPr id="18" name="テキスト ボックス 17"/>
          <p:cNvSpPr txBox="1">
            <a:spLocks noChangeArrowheads="1"/>
          </p:cNvSpPr>
          <p:nvPr/>
        </p:nvSpPr>
        <p:spPr bwMode="auto">
          <a:xfrm>
            <a:off x="3643313" y="3357563"/>
            <a:ext cx="2814637" cy="523875"/>
          </a:xfrm>
          <a:prstGeom prst="rect">
            <a:avLst/>
          </a:prstGeom>
          <a:noFill/>
          <a:ln w="9525">
            <a:noFill/>
            <a:miter lim="800000"/>
            <a:headEnd/>
            <a:tailEnd/>
          </a:ln>
        </p:spPr>
        <p:txBody>
          <a:bodyPr wrap="none">
            <a:spAutoFit/>
          </a:bodyPr>
          <a:lstStyle/>
          <a:p>
            <a:r>
              <a:rPr lang="ja-JP" altLang="en-US" sz="2800">
                <a:solidFill>
                  <a:schemeClr val="bg1"/>
                </a:solidFill>
              </a:rPr>
              <a:t>超伝導・磁性・･･･</a:t>
            </a:r>
          </a:p>
        </p:txBody>
      </p:sp>
      <p:grpSp>
        <p:nvGrpSpPr>
          <p:cNvPr id="2055" name="グループ化 19"/>
          <p:cNvGrpSpPr>
            <a:grpSpLocks/>
          </p:cNvGrpSpPr>
          <p:nvPr/>
        </p:nvGrpSpPr>
        <p:grpSpPr bwMode="auto">
          <a:xfrm>
            <a:off x="285750" y="3286125"/>
            <a:ext cx="2722563" cy="2286000"/>
            <a:chOff x="6732588" y="260350"/>
            <a:chExt cx="2230437" cy="1873250"/>
          </a:xfrm>
        </p:grpSpPr>
        <p:grpSp>
          <p:nvGrpSpPr>
            <p:cNvPr id="2061" name="Group 258"/>
            <p:cNvGrpSpPr>
              <a:grpSpLocks/>
            </p:cNvGrpSpPr>
            <p:nvPr/>
          </p:nvGrpSpPr>
          <p:grpSpPr bwMode="auto">
            <a:xfrm>
              <a:off x="7491429" y="1093788"/>
              <a:ext cx="465138" cy="319087"/>
              <a:chOff x="4659" y="654"/>
              <a:chExt cx="293" cy="201"/>
            </a:xfrm>
          </p:grpSpPr>
          <p:sp>
            <p:nvSpPr>
              <p:cNvPr id="2149" name="Oval 136"/>
              <p:cNvSpPr>
                <a:spLocks noChangeArrowheads="1"/>
              </p:cNvSpPr>
              <p:nvPr/>
            </p:nvSpPr>
            <p:spPr bwMode="auto">
              <a:xfrm>
                <a:off x="4709" y="654"/>
                <a:ext cx="199" cy="201"/>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150" name="Group 172"/>
              <p:cNvGrpSpPr>
                <a:grpSpLocks/>
              </p:cNvGrpSpPr>
              <p:nvPr/>
            </p:nvGrpSpPr>
            <p:grpSpPr bwMode="auto">
              <a:xfrm>
                <a:off x="4659" y="689"/>
                <a:ext cx="293" cy="131"/>
                <a:chOff x="4876" y="1646"/>
                <a:chExt cx="237" cy="131"/>
              </a:xfrm>
            </p:grpSpPr>
            <p:grpSp>
              <p:nvGrpSpPr>
                <p:cNvPr id="2151" name="Group 168"/>
                <p:cNvGrpSpPr>
                  <a:grpSpLocks/>
                </p:cNvGrpSpPr>
                <p:nvPr/>
              </p:nvGrpSpPr>
              <p:grpSpPr bwMode="auto">
                <a:xfrm>
                  <a:off x="4952" y="1649"/>
                  <a:ext cx="161" cy="128"/>
                  <a:chOff x="4740" y="1510"/>
                  <a:chExt cx="161" cy="128"/>
                </a:xfrm>
              </p:grpSpPr>
              <p:sp>
                <p:nvSpPr>
                  <p:cNvPr id="2155" name="Arc 166"/>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56" name="Arc 167"/>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152" name="Group 169"/>
                <p:cNvGrpSpPr>
                  <a:grpSpLocks/>
                </p:cNvGrpSpPr>
                <p:nvPr/>
              </p:nvGrpSpPr>
              <p:grpSpPr bwMode="auto">
                <a:xfrm rot="10800000">
                  <a:off x="4876" y="1646"/>
                  <a:ext cx="161" cy="128"/>
                  <a:chOff x="4740" y="1510"/>
                  <a:chExt cx="161" cy="128"/>
                </a:xfrm>
              </p:grpSpPr>
              <p:sp>
                <p:nvSpPr>
                  <p:cNvPr id="2153" name="Arc 170"/>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54" name="Arc 171"/>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62" name="Group 251"/>
            <p:cNvGrpSpPr>
              <a:grpSpLocks/>
            </p:cNvGrpSpPr>
            <p:nvPr/>
          </p:nvGrpSpPr>
          <p:grpSpPr bwMode="auto">
            <a:xfrm>
              <a:off x="6732603" y="1038225"/>
              <a:ext cx="465138" cy="319088"/>
              <a:chOff x="4286" y="654"/>
              <a:chExt cx="293" cy="201"/>
            </a:xfrm>
          </p:grpSpPr>
          <p:sp>
            <p:nvSpPr>
              <p:cNvPr id="2141" name="Oval 135"/>
              <p:cNvSpPr>
                <a:spLocks noChangeArrowheads="1"/>
              </p:cNvSpPr>
              <p:nvPr/>
            </p:nvSpPr>
            <p:spPr bwMode="auto">
              <a:xfrm>
                <a:off x="4332" y="654"/>
                <a:ext cx="199" cy="201"/>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142" name="Group 173"/>
              <p:cNvGrpSpPr>
                <a:grpSpLocks/>
              </p:cNvGrpSpPr>
              <p:nvPr/>
            </p:nvGrpSpPr>
            <p:grpSpPr bwMode="auto">
              <a:xfrm rot="-2026373">
                <a:off x="4286" y="694"/>
                <a:ext cx="293" cy="131"/>
                <a:chOff x="4876" y="1646"/>
                <a:chExt cx="237" cy="131"/>
              </a:xfrm>
            </p:grpSpPr>
            <p:grpSp>
              <p:nvGrpSpPr>
                <p:cNvPr id="2143" name="Group 174"/>
                <p:cNvGrpSpPr>
                  <a:grpSpLocks/>
                </p:cNvGrpSpPr>
                <p:nvPr/>
              </p:nvGrpSpPr>
              <p:grpSpPr bwMode="auto">
                <a:xfrm>
                  <a:off x="4952" y="1649"/>
                  <a:ext cx="161" cy="128"/>
                  <a:chOff x="4740" y="1510"/>
                  <a:chExt cx="161" cy="128"/>
                </a:xfrm>
              </p:grpSpPr>
              <p:sp>
                <p:nvSpPr>
                  <p:cNvPr id="2147" name="Arc 175"/>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48" name="Arc 176"/>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144" name="Group 177"/>
                <p:cNvGrpSpPr>
                  <a:grpSpLocks/>
                </p:cNvGrpSpPr>
                <p:nvPr/>
              </p:nvGrpSpPr>
              <p:grpSpPr bwMode="auto">
                <a:xfrm rot="10800000">
                  <a:off x="4876" y="1646"/>
                  <a:ext cx="161" cy="128"/>
                  <a:chOff x="4740" y="1510"/>
                  <a:chExt cx="161" cy="128"/>
                </a:xfrm>
              </p:grpSpPr>
              <p:sp>
                <p:nvSpPr>
                  <p:cNvPr id="2145" name="Arc 178"/>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46" name="Arc 179"/>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63" name="Group 252"/>
            <p:cNvGrpSpPr>
              <a:grpSpLocks/>
            </p:cNvGrpSpPr>
            <p:nvPr/>
          </p:nvGrpSpPr>
          <p:grpSpPr bwMode="auto">
            <a:xfrm>
              <a:off x="6732603" y="1816100"/>
              <a:ext cx="465138" cy="317500"/>
              <a:chOff x="4296" y="1053"/>
              <a:chExt cx="293" cy="200"/>
            </a:xfrm>
          </p:grpSpPr>
          <p:sp>
            <p:nvSpPr>
              <p:cNvPr id="2133" name="Oval 144"/>
              <p:cNvSpPr>
                <a:spLocks noChangeArrowheads="1"/>
              </p:cNvSpPr>
              <p:nvPr/>
            </p:nvSpPr>
            <p:spPr bwMode="auto">
              <a:xfrm>
                <a:off x="4342" y="1053"/>
                <a:ext cx="199" cy="200"/>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134" name="Group 180"/>
              <p:cNvGrpSpPr>
                <a:grpSpLocks/>
              </p:cNvGrpSpPr>
              <p:nvPr/>
            </p:nvGrpSpPr>
            <p:grpSpPr bwMode="auto">
              <a:xfrm rot="2019988">
                <a:off x="4296" y="1086"/>
                <a:ext cx="293" cy="131"/>
                <a:chOff x="4876" y="1646"/>
                <a:chExt cx="237" cy="131"/>
              </a:xfrm>
            </p:grpSpPr>
            <p:grpSp>
              <p:nvGrpSpPr>
                <p:cNvPr id="2135" name="Group 181"/>
                <p:cNvGrpSpPr>
                  <a:grpSpLocks/>
                </p:cNvGrpSpPr>
                <p:nvPr/>
              </p:nvGrpSpPr>
              <p:grpSpPr bwMode="auto">
                <a:xfrm>
                  <a:off x="4952" y="1649"/>
                  <a:ext cx="161" cy="128"/>
                  <a:chOff x="4740" y="1510"/>
                  <a:chExt cx="161" cy="128"/>
                </a:xfrm>
              </p:grpSpPr>
              <p:sp>
                <p:nvSpPr>
                  <p:cNvPr id="2139" name="Arc 182"/>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40" name="Arc 183"/>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136" name="Group 184"/>
                <p:cNvGrpSpPr>
                  <a:grpSpLocks/>
                </p:cNvGrpSpPr>
                <p:nvPr/>
              </p:nvGrpSpPr>
              <p:grpSpPr bwMode="auto">
                <a:xfrm rot="10800000">
                  <a:off x="4876" y="1646"/>
                  <a:ext cx="161" cy="128"/>
                  <a:chOff x="4740" y="1510"/>
                  <a:chExt cx="161" cy="128"/>
                </a:xfrm>
              </p:grpSpPr>
              <p:sp>
                <p:nvSpPr>
                  <p:cNvPr id="2137" name="Arc 185"/>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38" name="Arc 186"/>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64" name="Group 257"/>
            <p:cNvGrpSpPr>
              <a:grpSpLocks/>
            </p:cNvGrpSpPr>
            <p:nvPr/>
          </p:nvGrpSpPr>
          <p:grpSpPr bwMode="auto">
            <a:xfrm>
              <a:off x="7435850" y="1816100"/>
              <a:ext cx="465138" cy="317500"/>
              <a:chOff x="4684" y="1053"/>
              <a:chExt cx="293" cy="200"/>
            </a:xfrm>
          </p:grpSpPr>
          <p:sp>
            <p:nvSpPr>
              <p:cNvPr id="2125" name="Oval 145"/>
              <p:cNvSpPr>
                <a:spLocks noChangeArrowheads="1"/>
              </p:cNvSpPr>
              <p:nvPr/>
            </p:nvSpPr>
            <p:spPr bwMode="auto">
              <a:xfrm>
                <a:off x="4733" y="1053"/>
                <a:ext cx="199" cy="200"/>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126" name="Group 187"/>
              <p:cNvGrpSpPr>
                <a:grpSpLocks/>
              </p:cNvGrpSpPr>
              <p:nvPr/>
            </p:nvGrpSpPr>
            <p:grpSpPr bwMode="auto">
              <a:xfrm rot="2019988">
                <a:off x="4684" y="1086"/>
                <a:ext cx="293" cy="131"/>
                <a:chOff x="4876" y="1646"/>
                <a:chExt cx="237" cy="131"/>
              </a:xfrm>
            </p:grpSpPr>
            <p:grpSp>
              <p:nvGrpSpPr>
                <p:cNvPr id="2127" name="Group 188"/>
                <p:cNvGrpSpPr>
                  <a:grpSpLocks/>
                </p:cNvGrpSpPr>
                <p:nvPr/>
              </p:nvGrpSpPr>
              <p:grpSpPr bwMode="auto">
                <a:xfrm>
                  <a:off x="4952" y="1649"/>
                  <a:ext cx="161" cy="128"/>
                  <a:chOff x="4740" y="1510"/>
                  <a:chExt cx="161" cy="128"/>
                </a:xfrm>
              </p:grpSpPr>
              <p:sp>
                <p:nvSpPr>
                  <p:cNvPr id="2131" name="Arc 189"/>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32" name="Arc 190"/>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128" name="Group 191"/>
                <p:cNvGrpSpPr>
                  <a:grpSpLocks/>
                </p:cNvGrpSpPr>
                <p:nvPr/>
              </p:nvGrpSpPr>
              <p:grpSpPr bwMode="auto">
                <a:xfrm rot="10800000">
                  <a:off x="4876" y="1646"/>
                  <a:ext cx="161" cy="128"/>
                  <a:chOff x="4740" y="1510"/>
                  <a:chExt cx="161" cy="128"/>
                </a:xfrm>
              </p:grpSpPr>
              <p:sp>
                <p:nvSpPr>
                  <p:cNvPr id="2129" name="Arc 192"/>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30" name="Arc 193"/>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65" name="Group 253"/>
            <p:cNvGrpSpPr>
              <a:grpSpLocks/>
            </p:cNvGrpSpPr>
            <p:nvPr/>
          </p:nvGrpSpPr>
          <p:grpSpPr bwMode="auto">
            <a:xfrm>
              <a:off x="7491428" y="333375"/>
              <a:ext cx="465138" cy="319088"/>
              <a:chOff x="4659" y="246"/>
              <a:chExt cx="293" cy="201"/>
            </a:xfrm>
          </p:grpSpPr>
          <p:sp>
            <p:nvSpPr>
              <p:cNvPr id="2117" name="Oval 195"/>
              <p:cNvSpPr>
                <a:spLocks noChangeArrowheads="1"/>
              </p:cNvSpPr>
              <p:nvPr/>
            </p:nvSpPr>
            <p:spPr bwMode="auto">
              <a:xfrm>
                <a:off x="4708" y="246"/>
                <a:ext cx="199" cy="201"/>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118" name="Group 198"/>
              <p:cNvGrpSpPr>
                <a:grpSpLocks/>
              </p:cNvGrpSpPr>
              <p:nvPr/>
            </p:nvGrpSpPr>
            <p:grpSpPr bwMode="auto">
              <a:xfrm rot="2087871">
                <a:off x="4659" y="281"/>
                <a:ext cx="293" cy="131"/>
                <a:chOff x="4876" y="1646"/>
                <a:chExt cx="237" cy="131"/>
              </a:xfrm>
            </p:grpSpPr>
            <p:grpSp>
              <p:nvGrpSpPr>
                <p:cNvPr id="2119" name="Group 199"/>
                <p:cNvGrpSpPr>
                  <a:grpSpLocks/>
                </p:cNvGrpSpPr>
                <p:nvPr/>
              </p:nvGrpSpPr>
              <p:grpSpPr bwMode="auto">
                <a:xfrm>
                  <a:off x="4952" y="1649"/>
                  <a:ext cx="161" cy="128"/>
                  <a:chOff x="4740" y="1510"/>
                  <a:chExt cx="161" cy="128"/>
                </a:xfrm>
              </p:grpSpPr>
              <p:sp>
                <p:nvSpPr>
                  <p:cNvPr id="2123" name="Arc 200"/>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24" name="Arc 201"/>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120" name="Group 202"/>
                <p:cNvGrpSpPr>
                  <a:grpSpLocks/>
                </p:cNvGrpSpPr>
                <p:nvPr/>
              </p:nvGrpSpPr>
              <p:grpSpPr bwMode="auto">
                <a:xfrm rot="10800000">
                  <a:off x="4876" y="1646"/>
                  <a:ext cx="161" cy="128"/>
                  <a:chOff x="4740" y="1510"/>
                  <a:chExt cx="161" cy="128"/>
                </a:xfrm>
              </p:grpSpPr>
              <p:sp>
                <p:nvSpPr>
                  <p:cNvPr id="2121" name="Arc 203"/>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22" name="Arc 204"/>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66" name="Group 250"/>
            <p:cNvGrpSpPr>
              <a:grpSpLocks/>
            </p:cNvGrpSpPr>
            <p:nvPr/>
          </p:nvGrpSpPr>
          <p:grpSpPr bwMode="auto">
            <a:xfrm>
              <a:off x="6804025" y="260350"/>
              <a:ext cx="315913" cy="465138"/>
              <a:chOff x="4332" y="205"/>
              <a:chExt cx="199" cy="293"/>
            </a:xfrm>
          </p:grpSpPr>
          <p:sp>
            <p:nvSpPr>
              <p:cNvPr id="2109" name="Oval 194"/>
              <p:cNvSpPr>
                <a:spLocks noChangeArrowheads="1"/>
              </p:cNvSpPr>
              <p:nvPr/>
            </p:nvSpPr>
            <p:spPr bwMode="auto">
              <a:xfrm>
                <a:off x="4332" y="255"/>
                <a:ext cx="199" cy="201"/>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110" name="Group 205"/>
              <p:cNvGrpSpPr>
                <a:grpSpLocks/>
              </p:cNvGrpSpPr>
              <p:nvPr/>
            </p:nvGrpSpPr>
            <p:grpSpPr bwMode="auto">
              <a:xfrm rot="3846700">
                <a:off x="4286" y="286"/>
                <a:ext cx="293" cy="131"/>
                <a:chOff x="4876" y="1646"/>
                <a:chExt cx="237" cy="131"/>
              </a:xfrm>
            </p:grpSpPr>
            <p:grpSp>
              <p:nvGrpSpPr>
                <p:cNvPr id="2111" name="Group 206"/>
                <p:cNvGrpSpPr>
                  <a:grpSpLocks/>
                </p:cNvGrpSpPr>
                <p:nvPr/>
              </p:nvGrpSpPr>
              <p:grpSpPr bwMode="auto">
                <a:xfrm>
                  <a:off x="4952" y="1649"/>
                  <a:ext cx="161" cy="128"/>
                  <a:chOff x="4740" y="1510"/>
                  <a:chExt cx="161" cy="128"/>
                </a:xfrm>
              </p:grpSpPr>
              <p:sp>
                <p:nvSpPr>
                  <p:cNvPr id="2115" name="Arc 207"/>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16" name="Arc 208"/>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112" name="Group 209"/>
                <p:cNvGrpSpPr>
                  <a:grpSpLocks/>
                </p:cNvGrpSpPr>
                <p:nvPr/>
              </p:nvGrpSpPr>
              <p:grpSpPr bwMode="auto">
                <a:xfrm rot="10800000">
                  <a:off x="4876" y="1646"/>
                  <a:ext cx="161" cy="128"/>
                  <a:chOff x="4740" y="1510"/>
                  <a:chExt cx="161" cy="128"/>
                </a:xfrm>
              </p:grpSpPr>
              <p:sp>
                <p:nvSpPr>
                  <p:cNvPr id="2113" name="Arc 210"/>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14" name="Arc 211"/>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67" name="Group 255"/>
            <p:cNvGrpSpPr>
              <a:grpSpLocks/>
            </p:cNvGrpSpPr>
            <p:nvPr/>
          </p:nvGrpSpPr>
          <p:grpSpPr bwMode="auto">
            <a:xfrm>
              <a:off x="8288338" y="1019175"/>
              <a:ext cx="315912" cy="465138"/>
              <a:chOff x="5108" y="633"/>
              <a:chExt cx="199" cy="293"/>
            </a:xfrm>
          </p:grpSpPr>
          <p:sp>
            <p:nvSpPr>
              <p:cNvPr id="2101" name="Oval 226"/>
              <p:cNvSpPr>
                <a:spLocks noChangeArrowheads="1"/>
              </p:cNvSpPr>
              <p:nvPr/>
            </p:nvSpPr>
            <p:spPr bwMode="auto">
              <a:xfrm>
                <a:off x="5108" y="674"/>
                <a:ext cx="199" cy="201"/>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102" name="Group 228"/>
              <p:cNvGrpSpPr>
                <a:grpSpLocks/>
              </p:cNvGrpSpPr>
              <p:nvPr/>
            </p:nvGrpSpPr>
            <p:grpSpPr bwMode="auto">
              <a:xfrm rot="-4309942">
                <a:off x="5062" y="714"/>
                <a:ext cx="293" cy="131"/>
                <a:chOff x="4876" y="1646"/>
                <a:chExt cx="237" cy="131"/>
              </a:xfrm>
            </p:grpSpPr>
            <p:grpSp>
              <p:nvGrpSpPr>
                <p:cNvPr id="2103" name="Group 229"/>
                <p:cNvGrpSpPr>
                  <a:grpSpLocks/>
                </p:cNvGrpSpPr>
                <p:nvPr/>
              </p:nvGrpSpPr>
              <p:grpSpPr bwMode="auto">
                <a:xfrm>
                  <a:off x="4952" y="1649"/>
                  <a:ext cx="161" cy="128"/>
                  <a:chOff x="4740" y="1510"/>
                  <a:chExt cx="161" cy="128"/>
                </a:xfrm>
              </p:grpSpPr>
              <p:sp>
                <p:nvSpPr>
                  <p:cNvPr id="2107" name="Arc 230"/>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08" name="Arc 231"/>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104" name="Group 232"/>
                <p:cNvGrpSpPr>
                  <a:grpSpLocks/>
                </p:cNvGrpSpPr>
                <p:nvPr/>
              </p:nvGrpSpPr>
              <p:grpSpPr bwMode="auto">
                <a:xfrm rot="10800000">
                  <a:off x="4876" y="1646"/>
                  <a:ext cx="161" cy="128"/>
                  <a:chOff x="4740" y="1510"/>
                  <a:chExt cx="161" cy="128"/>
                </a:xfrm>
              </p:grpSpPr>
              <p:sp>
                <p:nvSpPr>
                  <p:cNvPr id="2105" name="Arc 233"/>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06" name="Arc 234"/>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68" name="Group 256"/>
            <p:cNvGrpSpPr>
              <a:grpSpLocks/>
            </p:cNvGrpSpPr>
            <p:nvPr/>
          </p:nvGrpSpPr>
          <p:grpSpPr bwMode="auto">
            <a:xfrm>
              <a:off x="8210550" y="1816100"/>
              <a:ext cx="465138" cy="317500"/>
              <a:chOff x="5072" y="1073"/>
              <a:chExt cx="293" cy="200"/>
            </a:xfrm>
          </p:grpSpPr>
          <p:sp>
            <p:nvSpPr>
              <p:cNvPr id="2093" name="Oval 227"/>
              <p:cNvSpPr>
                <a:spLocks noChangeArrowheads="1"/>
              </p:cNvSpPr>
              <p:nvPr/>
            </p:nvSpPr>
            <p:spPr bwMode="auto">
              <a:xfrm>
                <a:off x="5118" y="1073"/>
                <a:ext cx="199" cy="200"/>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094" name="Group 235"/>
              <p:cNvGrpSpPr>
                <a:grpSpLocks/>
              </p:cNvGrpSpPr>
              <p:nvPr/>
            </p:nvGrpSpPr>
            <p:grpSpPr bwMode="auto">
              <a:xfrm rot="-1664818">
                <a:off x="5072" y="1106"/>
                <a:ext cx="293" cy="131"/>
                <a:chOff x="4876" y="1646"/>
                <a:chExt cx="237" cy="131"/>
              </a:xfrm>
            </p:grpSpPr>
            <p:grpSp>
              <p:nvGrpSpPr>
                <p:cNvPr id="2095" name="Group 236"/>
                <p:cNvGrpSpPr>
                  <a:grpSpLocks/>
                </p:cNvGrpSpPr>
                <p:nvPr/>
              </p:nvGrpSpPr>
              <p:grpSpPr bwMode="auto">
                <a:xfrm>
                  <a:off x="4952" y="1649"/>
                  <a:ext cx="161" cy="128"/>
                  <a:chOff x="4740" y="1510"/>
                  <a:chExt cx="161" cy="128"/>
                </a:xfrm>
              </p:grpSpPr>
              <p:sp>
                <p:nvSpPr>
                  <p:cNvPr id="2099" name="Arc 237"/>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100" name="Arc 238"/>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096" name="Group 239"/>
                <p:cNvGrpSpPr>
                  <a:grpSpLocks/>
                </p:cNvGrpSpPr>
                <p:nvPr/>
              </p:nvGrpSpPr>
              <p:grpSpPr bwMode="auto">
                <a:xfrm rot="10800000">
                  <a:off x="4876" y="1646"/>
                  <a:ext cx="161" cy="128"/>
                  <a:chOff x="4740" y="1510"/>
                  <a:chExt cx="161" cy="128"/>
                </a:xfrm>
              </p:grpSpPr>
              <p:sp>
                <p:nvSpPr>
                  <p:cNvPr id="2097" name="Arc 240"/>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098" name="Arc 241"/>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69" name="Group 254"/>
            <p:cNvGrpSpPr>
              <a:grpSpLocks/>
            </p:cNvGrpSpPr>
            <p:nvPr/>
          </p:nvGrpSpPr>
          <p:grpSpPr bwMode="auto">
            <a:xfrm>
              <a:off x="8210550" y="333375"/>
              <a:ext cx="465138" cy="319088"/>
              <a:chOff x="5062" y="266"/>
              <a:chExt cx="293" cy="201"/>
            </a:xfrm>
          </p:grpSpPr>
          <p:sp>
            <p:nvSpPr>
              <p:cNvPr id="2085" name="Oval 242"/>
              <p:cNvSpPr>
                <a:spLocks noChangeArrowheads="1"/>
              </p:cNvSpPr>
              <p:nvPr/>
            </p:nvSpPr>
            <p:spPr bwMode="auto">
              <a:xfrm>
                <a:off x="5108" y="266"/>
                <a:ext cx="199" cy="201"/>
              </a:xfrm>
              <a:prstGeom prst="ellipse">
                <a:avLst/>
              </a:prstGeom>
              <a:solidFill>
                <a:schemeClr val="folHlink"/>
              </a:solidFill>
              <a:ln w="9525">
                <a:solidFill>
                  <a:schemeClr val="tx1"/>
                </a:solidFill>
                <a:round/>
                <a:headEnd/>
                <a:tailEnd/>
              </a:ln>
            </p:spPr>
            <p:txBody>
              <a:bodyPr wrap="none" anchor="ctr"/>
              <a:lstStyle/>
              <a:p>
                <a:endParaRPr lang="ja-JP" altLang="en-US"/>
              </a:p>
            </p:txBody>
          </p:sp>
          <p:grpSp>
            <p:nvGrpSpPr>
              <p:cNvPr id="2086" name="Group 243"/>
              <p:cNvGrpSpPr>
                <a:grpSpLocks/>
              </p:cNvGrpSpPr>
              <p:nvPr/>
            </p:nvGrpSpPr>
            <p:grpSpPr bwMode="auto">
              <a:xfrm rot="8328232">
                <a:off x="5062" y="306"/>
                <a:ext cx="293" cy="131"/>
                <a:chOff x="4876" y="1646"/>
                <a:chExt cx="237" cy="131"/>
              </a:xfrm>
            </p:grpSpPr>
            <p:grpSp>
              <p:nvGrpSpPr>
                <p:cNvPr id="2087" name="Group 244"/>
                <p:cNvGrpSpPr>
                  <a:grpSpLocks/>
                </p:cNvGrpSpPr>
                <p:nvPr/>
              </p:nvGrpSpPr>
              <p:grpSpPr bwMode="auto">
                <a:xfrm>
                  <a:off x="4952" y="1649"/>
                  <a:ext cx="161" cy="128"/>
                  <a:chOff x="4740" y="1510"/>
                  <a:chExt cx="161" cy="128"/>
                </a:xfrm>
              </p:grpSpPr>
              <p:sp>
                <p:nvSpPr>
                  <p:cNvPr id="2091" name="Arc 245"/>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092" name="Arc 246"/>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nvGrpSpPr>
                <p:cNvPr id="2088" name="Group 247"/>
                <p:cNvGrpSpPr>
                  <a:grpSpLocks/>
                </p:cNvGrpSpPr>
                <p:nvPr/>
              </p:nvGrpSpPr>
              <p:grpSpPr bwMode="auto">
                <a:xfrm rot="10800000">
                  <a:off x="4876" y="1646"/>
                  <a:ext cx="161" cy="128"/>
                  <a:chOff x="4740" y="1510"/>
                  <a:chExt cx="161" cy="128"/>
                </a:xfrm>
              </p:grpSpPr>
              <p:sp>
                <p:nvSpPr>
                  <p:cNvPr id="2089" name="Arc 248"/>
                  <p:cNvSpPr>
                    <a:spLocks/>
                  </p:cNvSpPr>
                  <p:nvPr/>
                </p:nvSpPr>
                <p:spPr bwMode="auto">
                  <a:xfrm>
                    <a:off x="4740" y="1510"/>
                    <a:ext cx="136" cy="128"/>
                  </a:xfrm>
                  <a:custGeom>
                    <a:avLst/>
                    <a:gdLst>
                      <a:gd name="T0" fmla="*/ 0 w 21600"/>
                      <a:gd name="T1" fmla="*/ 0 h 20478"/>
                      <a:gd name="T2" fmla="*/ 0 w 21600"/>
                      <a:gd name="T3" fmla="*/ 0 h 20478"/>
                      <a:gd name="T4" fmla="*/ 0 w 21600"/>
                      <a:gd name="T5" fmla="*/ 0 h 20478"/>
                      <a:gd name="T6" fmla="*/ 0 60000 65536"/>
                      <a:gd name="T7" fmla="*/ 0 60000 65536"/>
                      <a:gd name="T8" fmla="*/ 0 60000 65536"/>
                      <a:gd name="T9" fmla="*/ 0 w 21600"/>
                      <a:gd name="T10" fmla="*/ 0 h 20478"/>
                      <a:gd name="T11" fmla="*/ 21600 w 21600"/>
                      <a:gd name="T12" fmla="*/ 20478 h 20478"/>
                    </a:gdLst>
                    <a:ahLst/>
                    <a:cxnLst>
                      <a:cxn ang="T6">
                        <a:pos x="T0" y="T1"/>
                      </a:cxn>
                      <a:cxn ang="T7">
                        <a:pos x="T2" y="T3"/>
                      </a:cxn>
                      <a:cxn ang="T8">
                        <a:pos x="T4" y="T5"/>
                      </a:cxn>
                    </a:cxnLst>
                    <a:rect l="T9" t="T10" r="T11" b="T12"/>
                    <a:pathLst>
                      <a:path w="21600" h="20478" fill="none" extrusionOk="0">
                        <a:moveTo>
                          <a:pt x="19116" y="-1"/>
                        </a:moveTo>
                        <a:cubicBezTo>
                          <a:pt x="20747" y="3100"/>
                          <a:pt x="21600" y="6552"/>
                          <a:pt x="21600" y="10056"/>
                        </a:cubicBezTo>
                        <a:cubicBezTo>
                          <a:pt x="21600" y="13700"/>
                          <a:pt x="20677" y="17285"/>
                          <a:pt x="18919" y="20478"/>
                        </a:cubicBezTo>
                      </a:path>
                      <a:path w="21600" h="20478" stroke="0" extrusionOk="0">
                        <a:moveTo>
                          <a:pt x="19116" y="-1"/>
                        </a:moveTo>
                        <a:cubicBezTo>
                          <a:pt x="20747" y="3100"/>
                          <a:pt x="21600" y="6552"/>
                          <a:pt x="21600" y="10056"/>
                        </a:cubicBezTo>
                        <a:cubicBezTo>
                          <a:pt x="21600" y="13700"/>
                          <a:pt x="20677" y="17285"/>
                          <a:pt x="18919" y="20478"/>
                        </a:cubicBezTo>
                        <a:lnTo>
                          <a:pt x="0" y="10056"/>
                        </a:lnTo>
                        <a:close/>
                      </a:path>
                    </a:pathLst>
                  </a:custGeom>
                  <a:noFill/>
                  <a:ln w="19050">
                    <a:solidFill>
                      <a:schemeClr val="folHlink"/>
                    </a:solidFill>
                    <a:round/>
                    <a:headEnd/>
                    <a:tailEnd/>
                  </a:ln>
                </p:spPr>
                <p:txBody>
                  <a:bodyPr wrap="none" anchor="ctr"/>
                  <a:lstStyle/>
                  <a:p>
                    <a:endParaRPr lang="ja-JP" altLang="en-US"/>
                  </a:p>
                </p:txBody>
              </p:sp>
              <p:sp>
                <p:nvSpPr>
                  <p:cNvPr id="2090" name="Arc 249"/>
                  <p:cNvSpPr>
                    <a:spLocks/>
                  </p:cNvSpPr>
                  <p:nvPr/>
                </p:nvSpPr>
                <p:spPr bwMode="auto">
                  <a:xfrm>
                    <a:off x="4765" y="1525"/>
                    <a:ext cx="136" cy="96"/>
                  </a:xfrm>
                  <a:custGeom>
                    <a:avLst/>
                    <a:gdLst>
                      <a:gd name="T0" fmla="*/ 0 w 21600"/>
                      <a:gd name="T1" fmla="*/ 0 h 15990"/>
                      <a:gd name="T2" fmla="*/ 0 w 21600"/>
                      <a:gd name="T3" fmla="*/ 0 h 15990"/>
                      <a:gd name="T4" fmla="*/ 0 w 21600"/>
                      <a:gd name="T5" fmla="*/ 0 h 15990"/>
                      <a:gd name="T6" fmla="*/ 0 60000 65536"/>
                      <a:gd name="T7" fmla="*/ 0 60000 65536"/>
                      <a:gd name="T8" fmla="*/ 0 60000 65536"/>
                      <a:gd name="T9" fmla="*/ 0 w 21600"/>
                      <a:gd name="T10" fmla="*/ 0 h 15990"/>
                      <a:gd name="T11" fmla="*/ 21600 w 21600"/>
                      <a:gd name="T12" fmla="*/ 15990 h 15990"/>
                    </a:gdLst>
                    <a:ahLst/>
                    <a:cxnLst>
                      <a:cxn ang="T6">
                        <a:pos x="T0" y="T1"/>
                      </a:cxn>
                      <a:cxn ang="T7">
                        <a:pos x="T2" y="T3"/>
                      </a:cxn>
                      <a:cxn ang="T8">
                        <a:pos x="T4" y="T5"/>
                      </a:cxn>
                    </a:cxnLst>
                    <a:rect l="T9" t="T10" r="T11" b="T12"/>
                    <a:pathLst>
                      <a:path w="21600" h="15990" fill="none" extrusionOk="0">
                        <a:moveTo>
                          <a:pt x="20429" y="0"/>
                        </a:moveTo>
                        <a:cubicBezTo>
                          <a:pt x="21204" y="2257"/>
                          <a:pt x="21600" y="4626"/>
                          <a:pt x="21600" y="7013"/>
                        </a:cubicBezTo>
                        <a:cubicBezTo>
                          <a:pt x="21600" y="10110"/>
                          <a:pt x="20933" y="13172"/>
                          <a:pt x="19646" y="15990"/>
                        </a:cubicBezTo>
                      </a:path>
                      <a:path w="21600" h="15990" stroke="0" extrusionOk="0">
                        <a:moveTo>
                          <a:pt x="20429" y="0"/>
                        </a:moveTo>
                        <a:cubicBezTo>
                          <a:pt x="21204" y="2257"/>
                          <a:pt x="21600" y="4626"/>
                          <a:pt x="21600" y="7013"/>
                        </a:cubicBezTo>
                        <a:cubicBezTo>
                          <a:pt x="21600" y="10110"/>
                          <a:pt x="20933" y="13172"/>
                          <a:pt x="19646" y="15990"/>
                        </a:cubicBezTo>
                        <a:lnTo>
                          <a:pt x="0" y="7013"/>
                        </a:lnTo>
                        <a:close/>
                      </a:path>
                    </a:pathLst>
                  </a:custGeom>
                  <a:noFill/>
                  <a:ln w="19050">
                    <a:solidFill>
                      <a:schemeClr val="folHlink"/>
                    </a:solidFill>
                    <a:round/>
                    <a:headEnd/>
                    <a:tailEnd/>
                  </a:ln>
                </p:spPr>
                <p:txBody>
                  <a:bodyPr wrap="none" anchor="ctr"/>
                  <a:lstStyle/>
                  <a:p>
                    <a:endParaRPr lang="ja-JP" altLang="en-US"/>
                  </a:p>
                </p:txBody>
              </p:sp>
            </p:grpSp>
          </p:grpSp>
        </p:grpSp>
        <p:grpSp>
          <p:nvGrpSpPr>
            <p:cNvPr id="2070" name="Group 263"/>
            <p:cNvGrpSpPr>
              <a:grpSpLocks/>
            </p:cNvGrpSpPr>
            <p:nvPr/>
          </p:nvGrpSpPr>
          <p:grpSpPr bwMode="auto">
            <a:xfrm>
              <a:off x="8172451" y="765194"/>
              <a:ext cx="574676" cy="288926"/>
              <a:chOff x="295" y="3475"/>
              <a:chExt cx="362" cy="182"/>
            </a:xfrm>
          </p:grpSpPr>
          <p:grpSp>
            <p:nvGrpSpPr>
              <p:cNvPr id="2081" name="Group 261"/>
              <p:cNvGrpSpPr>
                <a:grpSpLocks/>
              </p:cNvGrpSpPr>
              <p:nvPr/>
            </p:nvGrpSpPr>
            <p:grpSpPr bwMode="auto">
              <a:xfrm>
                <a:off x="295" y="3475"/>
                <a:ext cx="362" cy="137"/>
                <a:chOff x="295" y="3475"/>
                <a:chExt cx="362" cy="137"/>
              </a:xfrm>
            </p:grpSpPr>
            <p:cxnSp>
              <p:nvCxnSpPr>
                <p:cNvPr id="2083" name="AutoShape 259"/>
                <p:cNvCxnSpPr>
                  <a:cxnSpLocks noChangeShapeType="1"/>
                </p:cNvCxnSpPr>
                <p:nvPr/>
              </p:nvCxnSpPr>
              <p:spPr bwMode="auto">
                <a:xfrm>
                  <a:off x="476" y="3475"/>
                  <a:ext cx="181" cy="137"/>
                </a:xfrm>
                <a:prstGeom prst="curvedConnector3">
                  <a:avLst>
                    <a:gd name="adj1" fmla="val 49722"/>
                  </a:avLst>
                </a:prstGeom>
                <a:noFill/>
                <a:ln w="12700">
                  <a:solidFill>
                    <a:schemeClr val="accent1"/>
                  </a:solidFill>
                  <a:round/>
                  <a:headEnd/>
                  <a:tailEnd/>
                </a:ln>
              </p:spPr>
            </p:cxnSp>
            <p:cxnSp>
              <p:nvCxnSpPr>
                <p:cNvPr id="2084" name="AutoShape 260"/>
                <p:cNvCxnSpPr>
                  <a:cxnSpLocks noChangeShapeType="1"/>
                </p:cNvCxnSpPr>
                <p:nvPr/>
              </p:nvCxnSpPr>
              <p:spPr bwMode="auto">
                <a:xfrm rot="10800000" flipV="1">
                  <a:off x="295" y="3475"/>
                  <a:ext cx="181" cy="137"/>
                </a:xfrm>
                <a:prstGeom prst="curvedConnector3">
                  <a:avLst>
                    <a:gd name="adj1" fmla="val 46407"/>
                  </a:avLst>
                </a:prstGeom>
                <a:noFill/>
                <a:ln w="12700">
                  <a:solidFill>
                    <a:schemeClr val="accent1"/>
                  </a:solidFill>
                  <a:round/>
                  <a:headEnd/>
                  <a:tailEnd/>
                </a:ln>
              </p:spPr>
            </p:cxnSp>
          </p:grpSp>
          <p:sp>
            <p:nvSpPr>
              <p:cNvPr id="2082" name="Line 262"/>
              <p:cNvSpPr>
                <a:spLocks noChangeShapeType="1"/>
              </p:cNvSpPr>
              <p:nvPr/>
            </p:nvSpPr>
            <p:spPr bwMode="auto">
              <a:xfrm flipV="1">
                <a:off x="476" y="3521"/>
                <a:ext cx="0" cy="136"/>
              </a:xfrm>
              <a:prstGeom prst="line">
                <a:avLst/>
              </a:prstGeom>
              <a:noFill/>
              <a:ln w="28575">
                <a:solidFill>
                  <a:srgbClr val="FF99FF"/>
                </a:solidFill>
                <a:round/>
                <a:headEnd/>
                <a:tailEnd type="triangle" w="med" len="med"/>
              </a:ln>
            </p:spPr>
            <p:txBody>
              <a:bodyPr/>
              <a:lstStyle/>
              <a:p>
                <a:endParaRPr lang="ja-JP" altLang="en-US"/>
              </a:p>
            </p:txBody>
          </p:sp>
        </p:grpSp>
        <p:grpSp>
          <p:nvGrpSpPr>
            <p:cNvPr id="2071" name="Group 274"/>
            <p:cNvGrpSpPr>
              <a:grpSpLocks/>
            </p:cNvGrpSpPr>
            <p:nvPr/>
          </p:nvGrpSpPr>
          <p:grpSpPr bwMode="auto">
            <a:xfrm>
              <a:off x="6869125" y="1412880"/>
              <a:ext cx="574676" cy="282576"/>
              <a:chOff x="4327" y="890"/>
              <a:chExt cx="362" cy="178"/>
            </a:xfrm>
          </p:grpSpPr>
          <p:grpSp>
            <p:nvGrpSpPr>
              <p:cNvPr id="2077" name="Group 265"/>
              <p:cNvGrpSpPr>
                <a:grpSpLocks/>
              </p:cNvGrpSpPr>
              <p:nvPr/>
            </p:nvGrpSpPr>
            <p:grpSpPr bwMode="auto">
              <a:xfrm rot="-641791">
                <a:off x="4327" y="890"/>
                <a:ext cx="362" cy="137"/>
                <a:chOff x="295" y="3475"/>
                <a:chExt cx="362" cy="137"/>
              </a:xfrm>
            </p:grpSpPr>
            <p:cxnSp>
              <p:nvCxnSpPr>
                <p:cNvPr id="2079" name="AutoShape 266"/>
                <p:cNvCxnSpPr>
                  <a:cxnSpLocks noChangeShapeType="1"/>
                </p:cNvCxnSpPr>
                <p:nvPr/>
              </p:nvCxnSpPr>
              <p:spPr bwMode="auto">
                <a:xfrm>
                  <a:off x="476" y="3475"/>
                  <a:ext cx="181" cy="137"/>
                </a:xfrm>
                <a:prstGeom prst="curvedConnector3">
                  <a:avLst>
                    <a:gd name="adj1" fmla="val 49722"/>
                  </a:avLst>
                </a:prstGeom>
                <a:noFill/>
                <a:ln w="12700">
                  <a:solidFill>
                    <a:schemeClr val="accent1"/>
                  </a:solidFill>
                  <a:round/>
                  <a:headEnd/>
                  <a:tailEnd/>
                </a:ln>
              </p:spPr>
            </p:cxnSp>
            <p:cxnSp>
              <p:nvCxnSpPr>
                <p:cNvPr id="2080" name="AutoShape 267"/>
                <p:cNvCxnSpPr>
                  <a:cxnSpLocks noChangeShapeType="1"/>
                </p:cNvCxnSpPr>
                <p:nvPr/>
              </p:nvCxnSpPr>
              <p:spPr bwMode="auto">
                <a:xfrm rot="10800000" flipV="1">
                  <a:off x="295" y="3475"/>
                  <a:ext cx="181" cy="137"/>
                </a:xfrm>
                <a:prstGeom prst="curvedConnector3">
                  <a:avLst>
                    <a:gd name="adj1" fmla="val 46407"/>
                  </a:avLst>
                </a:prstGeom>
                <a:noFill/>
                <a:ln w="12700">
                  <a:solidFill>
                    <a:schemeClr val="accent1"/>
                  </a:solidFill>
                  <a:round/>
                  <a:headEnd/>
                  <a:tailEnd/>
                </a:ln>
              </p:spPr>
            </p:cxnSp>
          </p:grpSp>
          <p:sp>
            <p:nvSpPr>
              <p:cNvPr id="2078" name="Line 268"/>
              <p:cNvSpPr>
                <a:spLocks noChangeShapeType="1"/>
              </p:cNvSpPr>
              <p:nvPr/>
            </p:nvSpPr>
            <p:spPr bwMode="auto">
              <a:xfrm rot="-641791">
                <a:off x="4512" y="920"/>
                <a:ext cx="50" cy="148"/>
              </a:xfrm>
              <a:prstGeom prst="line">
                <a:avLst/>
              </a:prstGeom>
              <a:noFill/>
              <a:ln w="28575">
                <a:solidFill>
                  <a:srgbClr val="FF99FF"/>
                </a:solidFill>
                <a:round/>
                <a:headEnd/>
                <a:tailEnd type="triangle" w="med" len="med"/>
              </a:ln>
            </p:spPr>
            <p:txBody>
              <a:bodyPr/>
              <a:lstStyle/>
              <a:p>
                <a:endParaRPr lang="ja-JP" altLang="en-US"/>
              </a:p>
            </p:txBody>
          </p:sp>
        </p:grpSp>
        <p:grpSp>
          <p:nvGrpSpPr>
            <p:cNvPr id="2072" name="Group 269"/>
            <p:cNvGrpSpPr>
              <a:grpSpLocks/>
            </p:cNvGrpSpPr>
            <p:nvPr/>
          </p:nvGrpSpPr>
          <p:grpSpPr bwMode="auto">
            <a:xfrm rot="-641791">
              <a:off x="8388354" y="1484332"/>
              <a:ext cx="574676" cy="288926"/>
              <a:chOff x="295" y="3475"/>
              <a:chExt cx="362" cy="182"/>
            </a:xfrm>
          </p:grpSpPr>
          <p:grpSp>
            <p:nvGrpSpPr>
              <p:cNvPr id="2073" name="Group 270"/>
              <p:cNvGrpSpPr>
                <a:grpSpLocks/>
              </p:cNvGrpSpPr>
              <p:nvPr/>
            </p:nvGrpSpPr>
            <p:grpSpPr bwMode="auto">
              <a:xfrm>
                <a:off x="295" y="3475"/>
                <a:ext cx="362" cy="137"/>
                <a:chOff x="295" y="3475"/>
                <a:chExt cx="362" cy="137"/>
              </a:xfrm>
            </p:grpSpPr>
            <p:cxnSp>
              <p:nvCxnSpPr>
                <p:cNvPr id="2075" name="AutoShape 271"/>
                <p:cNvCxnSpPr>
                  <a:cxnSpLocks noChangeShapeType="1"/>
                </p:cNvCxnSpPr>
                <p:nvPr/>
              </p:nvCxnSpPr>
              <p:spPr bwMode="auto">
                <a:xfrm>
                  <a:off x="476" y="3475"/>
                  <a:ext cx="181" cy="137"/>
                </a:xfrm>
                <a:prstGeom prst="curvedConnector3">
                  <a:avLst>
                    <a:gd name="adj1" fmla="val 49722"/>
                  </a:avLst>
                </a:prstGeom>
                <a:noFill/>
                <a:ln w="12700">
                  <a:solidFill>
                    <a:schemeClr val="accent1"/>
                  </a:solidFill>
                  <a:round/>
                  <a:headEnd/>
                  <a:tailEnd/>
                </a:ln>
              </p:spPr>
            </p:cxnSp>
            <p:cxnSp>
              <p:nvCxnSpPr>
                <p:cNvPr id="2076" name="AutoShape 272"/>
                <p:cNvCxnSpPr>
                  <a:cxnSpLocks noChangeShapeType="1"/>
                </p:cNvCxnSpPr>
                <p:nvPr/>
              </p:nvCxnSpPr>
              <p:spPr bwMode="auto">
                <a:xfrm rot="10800000" flipV="1">
                  <a:off x="295" y="3475"/>
                  <a:ext cx="181" cy="137"/>
                </a:xfrm>
                <a:prstGeom prst="curvedConnector3">
                  <a:avLst>
                    <a:gd name="adj1" fmla="val 46407"/>
                  </a:avLst>
                </a:prstGeom>
                <a:noFill/>
                <a:ln w="12700">
                  <a:solidFill>
                    <a:schemeClr val="accent1"/>
                  </a:solidFill>
                  <a:round/>
                  <a:headEnd/>
                  <a:tailEnd/>
                </a:ln>
              </p:spPr>
            </p:cxnSp>
          </p:grpSp>
          <p:sp>
            <p:nvSpPr>
              <p:cNvPr id="2074" name="Line 273"/>
              <p:cNvSpPr>
                <a:spLocks noChangeShapeType="1"/>
              </p:cNvSpPr>
              <p:nvPr/>
            </p:nvSpPr>
            <p:spPr bwMode="auto">
              <a:xfrm flipV="1">
                <a:off x="476" y="3521"/>
                <a:ext cx="0" cy="136"/>
              </a:xfrm>
              <a:prstGeom prst="line">
                <a:avLst/>
              </a:prstGeom>
              <a:noFill/>
              <a:ln w="28575">
                <a:solidFill>
                  <a:srgbClr val="FF99FF"/>
                </a:solidFill>
                <a:round/>
                <a:headEnd/>
                <a:tailEnd type="triangle" w="med" len="med"/>
              </a:ln>
            </p:spPr>
            <p:txBody>
              <a:bodyPr/>
              <a:lstStyle/>
              <a:p>
                <a:endParaRPr lang="ja-JP" altLang="en-US"/>
              </a:p>
            </p:txBody>
          </p:sp>
        </p:grpSp>
      </p:grpSp>
      <p:sp>
        <p:nvSpPr>
          <p:cNvPr id="117" name="テキスト ボックス 116"/>
          <p:cNvSpPr txBox="1">
            <a:spLocks noChangeArrowheads="1"/>
          </p:cNvSpPr>
          <p:nvPr/>
        </p:nvSpPr>
        <p:spPr bwMode="auto">
          <a:xfrm>
            <a:off x="3643313" y="5619750"/>
            <a:ext cx="5149850" cy="523875"/>
          </a:xfrm>
          <a:prstGeom prst="rect">
            <a:avLst/>
          </a:prstGeom>
          <a:noFill/>
          <a:ln w="9525">
            <a:noFill/>
            <a:miter lim="800000"/>
            <a:headEnd/>
            <a:tailEnd/>
          </a:ln>
        </p:spPr>
        <p:txBody>
          <a:bodyPr wrap="none">
            <a:spAutoFit/>
          </a:bodyPr>
          <a:lstStyle/>
          <a:p>
            <a:r>
              <a:rPr lang="ja-JP" altLang="en-US" sz="2800">
                <a:solidFill>
                  <a:schemeClr val="bg1"/>
                </a:solidFill>
              </a:rPr>
              <a:t>結晶構造・次元性・化学組成・･･･</a:t>
            </a:r>
          </a:p>
        </p:txBody>
      </p:sp>
      <p:sp>
        <p:nvSpPr>
          <p:cNvPr id="118" name="テキスト ボックス 117"/>
          <p:cNvSpPr txBox="1">
            <a:spLocks noChangeArrowheads="1"/>
          </p:cNvSpPr>
          <p:nvPr/>
        </p:nvSpPr>
        <p:spPr bwMode="auto">
          <a:xfrm>
            <a:off x="3071813" y="5048250"/>
            <a:ext cx="4876800" cy="585788"/>
          </a:xfrm>
          <a:prstGeom prst="rect">
            <a:avLst/>
          </a:prstGeom>
          <a:noFill/>
          <a:ln w="9525">
            <a:noFill/>
            <a:miter lim="800000"/>
            <a:headEnd/>
            <a:tailEnd/>
          </a:ln>
        </p:spPr>
        <p:txBody>
          <a:bodyPr wrap="none">
            <a:spAutoFit/>
          </a:bodyPr>
          <a:lstStyle/>
          <a:p>
            <a:r>
              <a:rPr lang="ja-JP" altLang="en-US" sz="3200">
                <a:solidFill>
                  <a:srgbClr val="FFFF00"/>
                </a:solidFill>
              </a:rPr>
              <a:t>舞台としての物質の重要性</a:t>
            </a:r>
          </a:p>
        </p:txBody>
      </p:sp>
      <p:sp>
        <p:nvSpPr>
          <p:cNvPr id="108" name="テキスト ボックス 107"/>
          <p:cNvSpPr txBox="1">
            <a:spLocks noChangeArrowheads="1"/>
          </p:cNvSpPr>
          <p:nvPr/>
        </p:nvSpPr>
        <p:spPr bwMode="auto">
          <a:xfrm>
            <a:off x="3071813" y="2786063"/>
            <a:ext cx="4265911" cy="584775"/>
          </a:xfrm>
          <a:prstGeom prst="rect">
            <a:avLst/>
          </a:prstGeom>
          <a:noFill/>
          <a:ln w="9525">
            <a:noFill/>
            <a:miter lim="800000"/>
            <a:headEnd/>
            <a:tailEnd/>
          </a:ln>
        </p:spPr>
        <p:txBody>
          <a:bodyPr wrap="none">
            <a:spAutoFit/>
          </a:bodyPr>
          <a:lstStyle/>
          <a:p>
            <a:r>
              <a:rPr lang="ja-JP" altLang="en-US" sz="3200" dirty="0">
                <a:solidFill>
                  <a:srgbClr val="FFFF00"/>
                </a:solidFill>
              </a:rPr>
              <a:t>興味深い「協力的」現象</a:t>
            </a:r>
          </a:p>
        </p:txBody>
      </p:sp>
      <p:sp>
        <p:nvSpPr>
          <p:cNvPr id="109" name="テキスト ボックス 108"/>
          <p:cNvSpPr txBox="1">
            <a:spLocks noChangeArrowheads="1"/>
          </p:cNvSpPr>
          <p:nvPr/>
        </p:nvSpPr>
        <p:spPr bwMode="auto">
          <a:xfrm>
            <a:off x="4071938" y="3857625"/>
            <a:ext cx="4376737" cy="954088"/>
          </a:xfrm>
          <a:prstGeom prst="rect">
            <a:avLst/>
          </a:prstGeom>
          <a:noFill/>
          <a:ln w="9525">
            <a:noFill/>
            <a:miter lim="800000"/>
            <a:headEnd/>
            <a:tailEnd/>
          </a:ln>
        </p:spPr>
        <p:txBody>
          <a:bodyPr wrap="none">
            <a:spAutoFit/>
          </a:bodyPr>
          <a:lstStyle/>
          <a:p>
            <a:r>
              <a:rPr lang="ja-JP" altLang="en-US" sz="2800">
                <a:solidFill>
                  <a:srgbClr val="66FFFF"/>
                </a:solidFill>
              </a:rPr>
              <a:t>構成要素の性質だけからは</a:t>
            </a:r>
            <a:endParaRPr lang="en-US" altLang="ja-JP" sz="2800">
              <a:solidFill>
                <a:srgbClr val="66FFFF"/>
              </a:solidFill>
            </a:endParaRPr>
          </a:p>
          <a:p>
            <a:r>
              <a:rPr lang="ja-JP" altLang="en-US" sz="2800">
                <a:solidFill>
                  <a:srgbClr val="66FFFF"/>
                </a:solidFill>
              </a:rPr>
              <a:t>演繹できない</a:t>
            </a:r>
          </a:p>
        </p:txBody>
      </p:sp>
      <p:sp>
        <p:nvSpPr>
          <p:cNvPr id="110" name="テキスト ボックス 109"/>
          <p:cNvSpPr txBox="1">
            <a:spLocks noChangeArrowheads="1"/>
          </p:cNvSpPr>
          <p:nvPr/>
        </p:nvSpPr>
        <p:spPr bwMode="auto">
          <a:xfrm>
            <a:off x="4071938" y="6119813"/>
            <a:ext cx="4114800" cy="523875"/>
          </a:xfrm>
          <a:prstGeom prst="rect">
            <a:avLst/>
          </a:prstGeom>
          <a:noFill/>
          <a:ln w="9525">
            <a:noFill/>
            <a:miter lim="800000"/>
            <a:headEnd/>
            <a:tailEnd/>
          </a:ln>
        </p:spPr>
        <p:txBody>
          <a:bodyPr wrap="none">
            <a:spAutoFit/>
          </a:bodyPr>
          <a:lstStyle/>
          <a:p>
            <a:r>
              <a:rPr lang="ja-JP" altLang="en-US" sz="2800">
                <a:solidFill>
                  <a:srgbClr val="66FFFF"/>
                </a:solidFill>
              </a:rPr>
              <a:t>物質の深い理解が不可欠</a:t>
            </a:r>
          </a:p>
        </p:txBody>
      </p:sp>
      <p:sp>
        <p:nvSpPr>
          <p:cNvPr id="111" name="Rectangle 3">
            <a:extLst>
              <a:ext uri="{FF2B5EF4-FFF2-40B4-BE49-F238E27FC236}">
                <a16:creationId xmlns:a16="http://schemas.microsoft.com/office/drawing/2014/main" id="{D80171C2-F7E4-41B9-B76B-D8A8B6C103CC}"/>
              </a:ext>
            </a:extLst>
          </p:cNvPr>
          <p:cNvSpPr>
            <a:spLocks noChangeArrowheads="1"/>
          </p:cNvSpPr>
          <p:nvPr/>
        </p:nvSpPr>
        <p:spPr bwMode="auto">
          <a:xfrm>
            <a:off x="1069150" y="940688"/>
            <a:ext cx="7005700" cy="400110"/>
          </a:xfrm>
          <a:prstGeom prst="rect">
            <a:avLst/>
          </a:prstGeom>
          <a:noFill/>
          <a:ln w="9525">
            <a:solidFill>
              <a:schemeClr val="bg1"/>
            </a:solidFill>
            <a:miter lim="800000"/>
            <a:headEnd/>
            <a:tailEnd/>
          </a:ln>
        </p:spPr>
        <p:txBody>
          <a:bodyPr wrap="none" anchor="ctr">
            <a:spAutoFit/>
          </a:bodyPr>
          <a:lstStyle/>
          <a:p>
            <a:r>
              <a:rPr lang="en-US" altLang="ja-JP" sz="2000" dirty="0">
                <a:solidFill>
                  <a:schemeClr val="bg1"/>
                </a:solidFill>
              </a:rPr>
              <a:t>http://www.ss.scphys.kyoto-u.ac.jp/</a:t>
            </a:r>
            <a:r>
              <a:rPr lang="zh-TW" altLang="en-US" sz="2000" dirty="0">
                <a:solidFill>
                  <a:schemeClr val="bg1"/>
                </a:solidFill>
              </a:rPr>
              <a:t>課題演習</a:t>
            </a:r>
            <a:r>
              <a:rPr lang="en-US" altLang="zh-TW" sz="2000" dirty="0">
                <a:solidFill>
                  <a:schemeClr val="bg1"/>
                </a:solidFill>
              </a:rPr>
              <a:t>b4</a:t>
            </a:r>
            <a:r>
              <a:rPr lang="zh-TW" altLang="en-US" sz="2000" dirty="0">
                <a:solidFill>
                  <a:schemeClr val="bg1"/>
                </a:solidFill>
              </a:rPr>
              <a:t>「高温超伝導」</a:t>
            </a:r>
            <a:endParaRPr lang="ja-JP" altLang="ja-JP" sz="20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42875" y="214313"/>
            <a:ext cx="9001125" cy="692150"/>
          </a:xfrm>
        </p:spPr>
        <p:txBody>
          <a:bodyPr/>
          <a:lstStyle/>
          <a:p>
            <a:pPr eaLnBrk="1" hangingPunct="1"/>
            <a:r>
              <a:rPr lang="en-US" altLang="ja-JP" sz="4000" b="1" dirty="0">
                <a:solidFill>
                  <a:srgbClr val="FFFF00"/>
                </a:solidFill>
                <a:ea typeface="AR P丸ゴシック体M" pitchFamily="50" charset="-128"/>
              </a:rPr>
              <a:t>B4</a:t>
            </a:r>
            <a:r>
              <a:rPr lang="ja-JP" altLang="en-US" sz="4000" b="1" dirty="0">
                <a:solidFill>
                  <a:schemeClr val="bg1"/>
                </a:solidFill>
                <a:ea typeface="AR P丸ゴシック体M" pitchFamily="50" charset="-128"/>
              </a:rPr>
              <a:t>　高温</a:t>
            </a:r>
            <a:r>
              <a:rPr lang="ja-JP" altLang="en-GB" sz="4000" b="1" dirty="0">
                <a:solidFill>
                  <a:schemeClr val="bg1"/>
                </a:solidFill>
                <a:ea typeface="AR P丸ゴシック体M" pitchFamily="50" charset="-128"/>
              </a:rPr>
              <a:t>超伝導</a:t>
            </a:r>
            <a:r>
              <a:rPr lang="ja-JP" altLang="en-US" sz="4000" b="1" dirty="0">
                <a:solidFill>
                  <a:schemeClr val="bg1"/>
                </a:solidFill>
                <a:ea typeface="AR P丸ゴシック体M" pitchFamily="50" charset="-128"/>
              </a:rPr>
              <a:t>体</a:t>
            </a:r>
            <a:r>
              <a:rPr lang="en-US" altLang="ja-JP" sz="4000" b="1" dirty="0">
                <a:solidFill>
                  <a:schemeClr val="bg1"/>
                </a:solidFill>
                <a:ea typeface="AR P丸ゴシック体M" pitchFamily="50" charset="-128"/>
              </a:rPr>
              <a:t>YBa</a:t>
            </a:r>
            <a:r>
              <a:rPr lang="en-US" altLang="ja-JP" sz="4000" b="1" baseline="-25000" dirty="0">
                <a:solidFill>
                  <a:schemeClr val="bg1"/>
                </a:solidFill>
                <a:ea typeface="AR P丸ゴシック体M" pitchFamily="50" charset="-128"/>
              </a:rPr>
              <a:t>2</a:t>
            </a:r>
            <a:r>
              <a:rPr lang="en-US" altLang="ja-JP" sz="4000" b="1" dirty="0">
                <a:solidFill>
                  <a:schemeClr val="bg1"/>
                </a:solidFill>
                <a:ea typeface="AR P丸ゴシック体M" pitchFamily="50" charset="-128"/>
              </a:rPr>
              <a:t>Cu</a:t>
            </a:r>
            <a:r>
              <a:rPr lang="en-US" altLang="ja-JP" sz="4000" b="1" baseline="-25000" dirty="0">
                <a:solidFill>
                  <a:schemeClr val="bg1"/>
                </a:solidFill>
                <a:ea typeface="AR P丸ゴシック体M" pitchFamily="50" charset="-128"/>
              </a:rPr>
              <a:t>3</a:t>
            </a:r>
            <a:r>
              <a:rPr lang="en-US" altLang="ja-JP" sz="4000" b="1" dirty="0">
                <a:solidFill>
                  <a:schemeClr val="bg1"/>
                </a:solidFill>
                <a:ea typeface="AR P丸ゴシック体M" pitchFamily="50" charset="-128"/>
              </a:rPr>
              <a:t>O</a:t>
            </a:r>
            <a:r>
              <a:rPr lang="en-US" altLang="ja-JP" sz="4000" b="1" baseline="-25000" dirty="0">
                <a:solidFill>
                  <a:schemeClr val="bg1"/>
                </a:solidFill>
                <a:ea typeface="AR P丸ゴシック体M" pitchFamily="50" charset="-128"/>
              </a:rPr>
              <a:t>7</a:t>
            </a:r>
            <a:endParaRPr lang="ja-JP" altLang="en-US" sz="4000" b="1" baseline="-25000" dirty="0">
              <a:solidFill>
                <a:schemeClr val="bg1"/>
              </a:solidFill>
              <a:ea typeface="AR P丸ゴシック体M" pitchFamily="50" charset="-128"/>
            </a:endParaRPr>
          </a:p>
        </p:txBody>
      </p:sp>
      <p:pic>
        <p:nvPicPr>
          <p:cNvPr id="3075" name="Picture 7" descr="浮上磁石"/>
          <p:cNvPicPr>
            <a:picLocks noChangeAspect="1" noChangeArrowheads="1"/>
          </p:cNvPicPr>
          <p:nvPr/>
        </p:nvPicPr>
        <p:blipFill>
          <a:blip r:embed="rId3" cstate="print"/>
          <a:srcRect/>
          <a:stretch>
            <a:fillRect/>
          </a:stretch>
        </p:blipFill>
        <p:spPr bwMode="auto">
          <a:xfrm>
            <a:off x="323850" y="1534070"/>
            <a:ext cx="2247900" cy="1785938"/>
          </a:xfrm>
          <a:prstGeom prst="rect">
            <a:avLst/>
          </a:prstGeom>
          <a:noFill/>
          <a:ln w="38100">
            <a:solidFill>
              <a:schemeClr val="bg1"/>
            </a:solidFill>
            <a:miter lim="800000"/>
            <a:headEnd/>
            <a:tailEnd/>
          </a:ln>
        </p:spPr>
      </p:pic>
      <p:sp>
        <p:nvSpPr>
          <p:cNvPr id="11" name="テキスト ボックス 10"/>
          <p:cNvSpPr txBox="1">
            <a:spLocks noChangeArrowheads="1"/>
          </p:cNvSpPr>
          <p:nvPr/>
        </p:nvSpPr>
        <p:spPr bwMode="auto">
          <a:xfrm>
            <a:off x="1908175" y="5661025"/>
            <a:ext cx="5286375" cy="1030288"/>
          </a:xfrm>
          <a:prstGeom prst="rect">
            <a:avLst/>
          </a:prstGeom>
          <a:solidFill>
            <a:srgbClr val="66FFFF"/>
          </a:solidFill>
          <a:ln w="9525">
            <a:noFill/>
            <a:miter lim="800000"/>
            <a:headEnd/>
            <a:tailEnd/>
          </a:ln>
        </p:spPr>
        <p:txBody>
          <a:bodyPr>
            <a:spAutoFit/>
          </a:bodyPr>
          <a:lstStyle/>
          <a:p>
            <a:pPr>
              <a:spcBef>
                <a:spcPts val="600"/>
              </a:spcBef>
              <a:buFont typeface="Arial" charset="0"/>
              <a:buChar char="•"/>
            </a:pPr>
            <a:r>
              <a:rPr lang="ja-JP" altLang="en-US" sz="2800"/>
              <a:t> 超伝導の基本性質は</a:t>
            </a:r>
            <a:r>
              <a:rPr lang="en-US" altLang="ja-JP" sz="2800"/>
              <a:t>?</a:t>
            </a:r>
          </a:p>
          <a:p>
            <a:pPr>
              <a:spcBef>
                <a:spcPts val="600"/>
              </a:spcBef>
              <a:buFont typeface="Arial" charset="0"/>
              <a:buChar char="•"/>
            </a:pPr>
            <a:r>
              <a:rPr lang="ja-JP" altLang="en-US" sz="2800"/>
              <a:t> 化学組成が変化するとどうなる</a:t>
            </a:r>
            <a:r>
              <a:rPr lang="en-US" altLang="ja-JP" sz="2800"/>
              <a:t>?</a:t>
            </a:r>
            <a:endParaRPr lang="ja-JP" altLang="en-US" sz="2800"/>
          </a:p>
        </p:txBody>
      </p:sp>
      <p:sp>
        <p:nvSpPr>
          <p:cNvPr id="3077" name="正方形/長方形 9"/>
          <p:cNvSpPr>
            <a:spLocks noChangeArrowheads="1"/>
          </p:cNvSpPr>
          <p:nvPr/>
        </p:nvSpPr>
        <p:spPr bwMode="auto">
          <a:xfrm>
            <a:off x="7308850" y="5373688"/>
            <a:ext cx="1620838" cy="307975"/>
          </a:xfrm>
          <a:prstGeom prst="rect">
            <a:avLst/>
          </a:prstGeom>
          <a:noFill/>
          <a:ln w="9525">
            <a:noFill/>
            <a:miter lim="800000"/>
            <a:headEnd/>
            <a:tailEnd/>
          </a:ln>
        </p:spPr>
        <p:txBody>
          <a:bodyPr>
            <a:spAutoFit/>
          </a:bodyPr>
          <a:lstStyle/>
          <a:p>
            <a:pPr algn="r"/>
            <a:r>
              <a:rPr lang="en-US" altLang="ja-JP" sz="1400">
                <a:solidFill>
                  <a:srgbClr val="CCFFFF"/>
                </a:solidFill>
              </a:rPr>
              <a:t>wikipedia</a:t>
            </a:r>
            <a:endParaRPr lang="ja-JP" altLang="en-US" sz="1400">
              <a:solidFill>
                <a:srgbClr val="CCFFFF"/>
              </a:solidFill>
            </a:endParaRPr>
          </a:p>
        </p:txBody>
      </p:sp>
      <p:sp>
        <p:nvSpPr>
          <p:cNvPr id="12" name="テキスト ボックス 11"/>
          <p:cNvSpPr txBox="1"/>
          <p:nvPr/>
        </p:nvSpPr>
        <p:spPr>
          <a:xfrm>
            <a:off x="1908175" y="5300663"/>
            <a:ext cx="1171575" cy="369887"/>
          </a:xfrm>
          <a:prstGeom prst="rect">
            <a:avLst/>
          </a:prstGeom>
          <a:solidFill>
            <a:srgbClr val="66FFFF"/>
          </a:solidFill>
        </p:spPr>
        <p:txBody>
          <a:bodyPr wrap="none">
            <a:spAutoFit/>
          </a:bodyPr>
          <a:lstStyle/>
          <a:p>
            <a:pPr>
              <a:defRPr/>
            </a:pPr>
            <a:r>
              <a:rPr lang="ja-JP" altLang="en-US" dirty="0">
                <a:solidFill>
                  <a:schemeClr val="accent6">
                    <a:lumMod val="50000"/>
                  </a:schemeClr>
                </a:solidFill>
                <a:ea typeface="ＭＳ Ｐゴシック" pitchFamily="50" charset="-128"/>
              </a:rPr>
              <a:t>実験内容</a:t>
            </a:r>
            <a:r>
              <a:rPr lang="en-US" altLang="ja-JP" dirty="0">
                <a:solidFill>
                  <a:schemeClr val="accent6">
                    <a:lumMod val="50000"/>
                  </a:schemeClr>
                </a:solidFill>
                <a:ea typeface="ＭＳ Ｐゴシック" pitchFamily="50" charset="-128"/>
              </a:rPr>
              <a:t>:</a:t>
            </a:r>
            <a:endParaRPr lang="ja-JP" altLang="en-US" dirty="0">
              <a:solidFill>
                <a:schemeClr val="accent6">
                  <a:lumMod val="50000"/>
                </a:schemeClr>
              </a:solidFill>
              <a:ea typeface="ＭＳ Ｐゴシック" pitchFamily="50" charset="-128"/>
            </a:endParaRPr>
          </a:p>
        </p:txBody>
      </p:sp>
      <p:pic>
        <p:nvPicPr>
          <p:cNvPr id="3079" name="Picture 12"/>
          <p:cNvPicPr>
            <a:picLocks noChangeAspect="1" noChangeArrowheads="1"/>
          </p:cNvPicPr>
          <p:nvPr/>
        </p:nvPicPr>
        <p:blipFill>
          <a:blip r:embed="rId4" cstate="print"/>
          <a:srcRect/>
          <a:stretch>
            <a:fillRect/>
          </a:stretch>
        </p:blipFill>
        <p:spPr bwMode="auto">
          <a:xfrm>
            <a:off x="3419475" y="3644900"/>
            <a:ext cx="2089150" cy="1517650"/>
          </a:xfrm>
          <a:prstGeom prst="rect">
            <a:avLst/>
          </a:prstGeom>
          <a:noFill/>
          <a:ln w="9525">
            <a:noFill/>
            <a:miter lim="800000"/>
            <a:headEnd/>
            <a:tailEnd/>
          </a:ln>
        </p:spPr>
      </p:pic>
      <p:pic>
        <p:nvPicPr>
          <p:cNvPr id="3081" name="Picture 14"/>
          <p:cNvPicPr>
            <a:picLocks noChangeAspect="1" noChangeArrowheads="1"/>
          </p:cNvPicPr>
          <p:nvPr/>
        </p:nvPicPr>
        <p:blipFill>
          <a:blip r:embed="rId5" cstate="print"/>
          <a:srcRect/>
          <a:stretch>
            <a:fillRect/>
          </a:stretch>
        </p:blipFill>
        <p:spPr bwMode="auto">
          <a:xfrm>
            <a:off x="0" y="3405733"/>
            <a:ext cx="2771775" cy="1895475"/>
          </a:xfrm>
          <a:prstGeom prst="rect">
            <a:avLst/>
          </a:prstGeom>
          <a:noFill/>
          <a:ln w="9525">
            <a:noFill/>
            <a:miter lim="800000"/>
            <a:headEnd/>
            <a:tailEnd/>
          </a:ln>
        </p:spPr>
      </p:pic>
      <p:pic>
        <p:nvPicPr>
          <p:cNvPr id="3082" name="Picture 17" descr="C:\Users\Owner\Desktop\クリップボード05.gif"/>
          <p:cNvPicPr>
            <a:picLocks noChangeAspect="1" noChangeArrowheads="1"/>
          </p:cNvPicPr>
          <p:nvPr/>
        </p:nvPicPr>
        <p:blipFill>
          <a:blip r:embed="rId6" cstate="print"/>
          <a:srcRect/>
          <a:stretch>
            <a:fillRect/>
          </a:stretch>
        </p:blipFill>
        <p:spPr bwMode="auto">
          <a:xfrm>
            <a:off x="6807200" y="2636838"/>
            <a:ext cx="2336800" cy="2781300"/>
          </a:xfrm>
          <a:prstGeom prst="rect">
            <a:avLst/>
          </a:prstGeom>
          <a:noFill/>
          <a:ln w="9525">
            <a:noFill/>
            <a:miter lim="800000"/>
            <a:headEnd/>
            <a:tailEnd/>
          </a:ln>
        </p:spPr>
      </p:pic>
      <p:sp>
        <p:nvSpPr>
          <p:cNvPr id="3083" name="テキスト ボックス 12"/>
          <p:cNvSpPr txBox="1">
            <a:spLocks noChangeArrowheads="1"/>
          </p:cNvSpPr>
          <p:nvPr/>
        </p:nvSpPr>
        <p:spPr bwMode="auto">
          <a:xfrm>
            <a:off x="4643438" y="4868863"/>
            <a:ext cx="693737" cy="307975"/>
          </a:xfrm>
          <a:prstGeom prst="rect">
            <a:avLst/>
          </a:prstGeom>
          <a:noFill/>
          <a:ln w="9525">
            <a:noFill/>
            <a:miter lim="800000"/>
            <a:headEnd/>
            <a:tailEnd/>
          </a:ln>
        </p:spPr>
        <p:txBody>
          <a:bodyPr wrap="none">
            <a:spAutoFit/>
          </a:bodyPr>
          <a:lstStyle/>
          <a:p>
            <a:r>
              <a:rPr lang="en-US" altLang="ja-JP" sz="1400">
                <a:solidFill>
                  <a:schemeClr val="bg1"/>
                </a:solidFill>
              </a:rPr>
              <a:t>d</a:t>
            </a:r>
            <a:r>
              <a:rPr lang="ja-JP" altLang="en-US" sz="1400">
                <a:solidFill>
                  <a:schemeClr val="bg1"/>
                </a:solidFill>
              </a:rPr>
              <a:t> 軌道</a:t>
            </a:r>
          </a:p>
        </p:txBody>
      </p:sp>
      <p:sp>
        <p:nvSpPr>
          <p:cNvPr id="3084" name="テキスト ボックス 11"/>
          <p:cNvSpPr txBox="1">
            <a:spLocks noChangeArrowheads="1"/>
          </p:cNvSpPr>
          <p:nvPr/>
        </p:nvSpPr>
        <p:spPr bwMode="auto">
          <a:xfrm>
            <a:off x="2592388" y="1341438"/>
            <a:ext cx="6227762" cy="2400300"/>
          </a:xfrm>
          <a:prstGeom prst="rect">
            <a:avLst/>
          </a:prstGeom>
          <a:noFill/>
          <a:ln w="9525">
            <a:noFill/>
            <a:miter lim="800000"/>
            <a:headEnd/>
            <a:tailEnd/>
          </a:ln>
        </p:spPr>
        <p:txBody>
          <a:bodyPr wrap="none">
            <a:spAutoFit/>
          </a:bodyPr>
          <a:lstStyle/>
          <a:p>
            <a:pPr>
              <a:lnSpc>
                <a:spcPct val="150000"/>
              </a:lnSpc>
              <a:buFont typeface="Arial" charset="0"/>
              <a:buChar char="•"/>
            </a:pPr>
            <a:r>
              <a:rPr lang="ja-JP" altLang="en-US" sz="2800" dirty="0">
                <a:solidFill>
                  <a:schemeClr val="bg1"/>
                </a:solidFill>
              </a:rPr>
              <a:t> 超伝導転移：</a:t>
            </a:r>
            <a:r>
              <a:rPr lang="ja-JP" altLang="en-US" sz="2800" dirty="0">
                <a:solidFill>
                  <a:srgbClr val="FFFF00"/>
                </a:solidFill>
              </a:rPr>
              <a:t>約</a:t>
            </a:r>
            <a:r>
              <a:rPr lang="en-US" altLang="ja-JP" sz="2800" dirty="0">
                <a:solidFill>
                  <a:srgbClr val="FFFF00"/>
                </a:solidFill>
              </a:rPr>
              <a:t>90</a:t>
            </a:r>
            <a:r>
              <a:rPr lang="ja-JP" altLang="en-US" sz="2800" dirty="0">
                <a:solidFill>
                  <a:srgbClr val="FFFF00"/>
                </a:solidFill>
              </a:rPr>
              <a:t> ケルビン（</a:t>
            </a:r>
            <a:r>
              <a:rPr lang="en-US" altLang="ja-JP" sz="2800" dirty="0">
                <a:solidFill>
                  <a:srgbClr val="FFFF00"/>
                </a:solidFill>
              </a:rPr>
              <a:t>-180</a:t>
            </a:r>
            <a:r>
              <a:rPr lang="ja-JP" altLang="en-US" sz="2800" dirty="0">
                <a:solidFill>
                  <a:srgbClr val="FFFF00"/>
                </a:solidFill>
              </a:rPr>
              <a:t>℃）</a:t>
            </a:r>
            <a:r>
              <a:rPr lang="ja-JP" altLang="en-US" sz="2800" dirty="0">
                <a:solidFill>
                  <a:schemeClr val="bg1"/>
                </a:solidFill>
              </a:rPr>
              <a:t> </a:t>
            </a:r>
            <a:endParaRPr lang="en-US" altLang="ja-JP" sz="2800" dirty="0">
              <a:solidFill>
                <a:schemeClr val="bg1"/>
              </a:solidFill>
            </a:endParaRPr>
          </a:p>
          <a:p>
            <a:r>
              <a:rPr lang="ja-JP" altLang="en-US" sz="2400" dirty="0">
                <a:solidFill>
                  <a:schemeClr val="bg1"/>
                </a:solidFill>
              </a:rPr>
              <a:t>      ← 超伝導体の中で最高レベルの転移温度</a:t>
            </a:r>
            <a:endParaRPr lang="en-US" altLang="ja-JP" sz="2400" dirty="0">
              <a:solidFill>
                <a:schemeClr val="bg1"/>
              </a:solidFill>
            </a:endParaRPr>
          </a:p>
          <a:p>
            <a:pPr>
              <a:lnSpc>
                <a:spcPct val="150000"/>
              </a:lnSpc>
              <a:buFont typeface="Arial" charset="0"/>
              <a:buChar char="•"/>
            </a:pPr>
            <a:r>
              <a:rPr lang="ja-JP" altLang="en-US" sz="2800" dirty="0">
                <a:solidFill>
                  <a:schemeClr val="bg1"/>
                </a:solidFill>
              </a:rPr>
              <a:t> </a:t>
            </a:r>
            <a:r>
              <a:rPr lang="en-US" altLang="ja-JP" sz="2800" dirty="0">
                <a:solidFill>
                  <a:schemeClr val="bg1"/>
                </a:solidFill>
              </a:rPr>
              <a:t>d</a:t>
            </a:r>
            <a:r>
              <a:rPr lang="ja-JP" altLang="en-US" sz="2800" dirty="0">
                <a:solidFill>
                  <a:schemeClr val="bg1"/>
                </a:solidFill>
              </a:rPr>
              <a:t>電子</a:t>
            </a:r>
            <a:r>
              <a:rPr lang="en-US" altLang="ja-JP" sz="2800" dirty="0">
                <a:solidFill>
                  <a:schemeClr val="bg1"/>
                </a:solidFill>
              </a:rPr>
              <a:t>9</a:t>
            </a:r>
            <a:r>
              <a:rPr lang="ja-JP" altLang="en-US" sz="2800" dirty="0">
                <a:solidFill>
                  <a:schemeClr val="bg1"/>
                </a:solidFill>
              </a:rPr>
              <a:t>個を持つ銅イオン</a:t>
            </a:r>
            <a:endParaRPr lang="en-US" altLang="ja-JP" sz="2800" dirty="0">
              <a:solidFill>
                <a:schemeClr val="bg1"/>
              </a:solidFill>
            </a:endParaRPr>
          </a:p>
          <a:p>
            <a:pPr>
              <a:lnSpc>
                <a:spcPct val="150000"/>
              </a:lnSpc>
              <a:buFont typeface="Arial" charset="0"/>
              <a:buChar char="•"/>
            </a:pPr>
            <a:r>
              <a:rPr lang="ja-JP" altLang="en-US" sz="2800" dirty="0">
                <a:solidFill>
                  <a:schemeClr val="bg1"/>
                </a:solidFill>
              </a:rPr>
              <a:t> </a:t>
            </a:r>
            <a:r>
              <a:rPr lang="en-US" altLang="ja-JP" sz="2800" dirty="0">
                <a:solidFill>
                  <a:schemeClr val="bg1"/>
                </a:solidFill>
              </a:rPr>
              <a:t>2</a:t>
            </a:r>
            <a:r>
              <a:rPr lang="ja-JP" altLang="en-US" sz="2800" dirty="0">
                <a:solidFill>
                  <a:schemeClr val="bg1"/>
                </a:solidFill>
              </a:rPr>
              <a:t>次元的な結晶構造</a:t>
            </a:r>
          </a:p>
        </p:txBody>
      </p:sp>
      <p:sp>
        <p:nvSpPr>
          <p:cNvPr id="13" name="Rectangle 3">
            <a:extLst>
              <a:ext uri="{FF2B5EF4-FFF2-40B4-BE49-F238E27FC236}">
                <a16:creationId xmlns:a16="http://schemas.microsoft.com/office/drawing/2014/main" id="{71313891-E0E3-4703-8A49-4249A8AD7B76}"/>
              </a:ext>
            </a:extLst>
          </p:cNvPr>
          <p:cNvSpPr>
            <a:spLocks noChangeArrowheads="1"/>
          </p:cNvSpPr>
          <p:nvPr/>
        </p:nvSpPr>
        <p:spPr bwMode="auto">
          <a:xfrm>
            <a:off x="1069150" y="940688"/>
            <a:ext cx="7005700" cy="400110"/>
          </a:xfrm>
          <a:prstGeom prst="rect">
            <a:avLst/>
          </a:prstGeom>
          <a:noFill/>
          <a:ln w="9525">
            <a:solidFill>
              <a:schemeClr val="bg1"/>
            </a:solidFill>
            <a:miter lim="800000"/>
            <a:headEnd/>
            <a:tailEnd/>
          </a:ln>
        </p:spPr>
        <p:txBody>
          <a:bodyPr wrap="none" anchor="ctr">
            <a:spAutoFit/>
          </a:bodyPr>
          <a:lstStyle/>
          <a:p>
            <a:r>
              <a:rPr lang="en-US" altLang="ja-JP" sz="2000" dirty="0">
                <a:solidFill>
                  <a:schemeClr val="bg1"/>
                </a:solidFill>
              </a:rPr>
              <a:t>http://www.ss.scphys.kyoto-u.ac.jp/</a:t>
            </a:r>
            <a:r>
              <a:rPr lang="zh-TW" altLang="en-US" sz="2000" dirty="0">
                <a:solidFill>
                  <a:schemeClr val="bg1"/>
                </a:solidFill>
              </a:rPr>
              <a:t>課題演習</a:t>
            </a:r>
            <a:r>
              <a:rPr lang="en-US" altLang="zh-TW" sz="2000" dirty="0">
                <a:solidFill>
                  <a:schemeClr val="bg1"/>
                </a:solidFill>
              </a:rPr>
              <a:t>b4</a:t>
            </a:r>
            <a:r>
              <a:rPr lang="zh-TW" altLang="en-US" sz="2000" dirty="0">
                <a:solidFill>
                  <a:schemeClr val="bg1"/>
                </a:solidFill>
              </a:rPr>
              <a:t>「高温超伝導」</a:t>
            </a:r>
            <a:endParaRPr lang="ja-JP" altLang="ja-JP" sz="20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42875" y="214313"/>
            <a:ext cx="9001125" cy="692150"/>
          </a:xfrm>
        </p:spPr>
        <p:txBody>
          <a:bodyPr/>
          <a:lstStyle/>
          <a:p>
            <a:pPr eaLnBrk="1" hangingPunct="1"/>
            <a:r>
              <a:rPr lang="en-US" altLang="ja-JP" sz="4000" b="1">
                <a:solidFill>
                  <a:srgbClr val="FFFF00"/>
                </a:solidFill>
                <a:ea typeface="AR P丸ゴシック体M" pitchFamily="50" charset="-128"/>
              </a:rPr>
              <a:t>B4</a:t>
            </a:r>
            <a:r>
              <a:rPr lang="ja-JP" altLang="en-US" sz="4000" b="1">
                <a:solidFill>
                  <a:schemeClr val="bg1"/>
                </a:solidFill>
                <a:ea typeface="AR P丸ゴシック体M" pitchFamily="50" charset="-128"/>
              </a:rPr>
              <a:t>    演習内容</a:t>
            </a:r>
          </a:p>
        </p:txBody>
      </p:sp>
      <p:sp>
        <p:nvSpPr>
          <p:cNvPr id="4099" name="Rectangle 22"/>
          <p:cNvSpPr>
            <a:spLocks noChangeArrowheads="1"/>
          </p:cNvSpPr>
          <p:nvPr/>
        </p:nvSpPr>
        <p:spPr bwMode="auto">
          <a:xfrm>
            <a:off x="107156" y="1429332"/>
            <a:ext cx="8929688" cy="5283562"/>
          </a:xfrm>
          <a:prstGeom prst="rect">
            <a:avLst/>
          </a:prstGeom>
          <a:noFill/>
          <a:ln w="9525">
            <a:noFill/>
            <a:miter lim="800000"/>
            <a:headEnd/>
            <a:tailEnd/>
          </a:ln>
        </p:spPr>
        <p:txBody>
          <a:bodyPr wrap="square" anchor="ctr">
            <a:spAutoFit/>
          </a:bodyPr>
          <a:lstStyle/>
          <a:p>
            <a:pPr>
              <a:lnSpc>
                <a:spcPct val="120000"/>
              </a:lnSpc>
              <a:tabLst>
                <a:tab pos="241300" algn="l"/>
              </a:tabLst>
              <a:defRPr/>
            </a:pPr>
            <a:r>
              <a:rPr lang="ja-JP" altLang="en-GB" sz="2800" dirty="0">
                <a:solidFill>
                  <a:schemeClr val="bg1"/>
                </a:solidFill>
                <a:latin typeface="+mj-ea"/>
                <a:ea typeface="+mj-ea"/>
                <a:cs typeface="Times New Roman" pitchFamily="18" charset="0"/>
              </a:rPr>
              <a:t>☆ セミナー：</a:t>
            </a:r>
            <a:r>
              <a:rPr lang="en-US" altLang="ja-JP" sz="2800" dirty="0">
                <a:solidFill>
                  <a:schemeClr val="bg1"/>
                </a:solidFill>
                <a:latin typeface="+mj-ea"/>
                <a:ea typeface="+mj-ea"/>
                <a:cs typeface="Times New Roman" pitchFamily="18" charset="0"/>
              </a:rPr>
              <a:t>	</a:t>
            </a:r>
            <a:r>
              <a:rPr lang="ja-JP" altLang="en-US" sz="2800" dirty="0">
                <a:solidFill>
                  <a:schemeClr val="bg1"/>
                </a:solidFill>
                <a:latin typeface="+mj-ea"/>
                <a:ea typeface="+mj-ea"/>
                <a:cs typeface="Times New Roman" pitchFamily="18" charset="0"/>
              </a:rPr>
              <a:t>超伝導の基礎・</a:t>
            </a:r>
            <a:r>
              <a:rPr lang="ja-JP" altLang="en-GB" sz="2800" dirty="0">
                <a:solidFill>
                  <a:schemeClr val="bg1"/>
                </a:solidFill>
                <a:latin typeface="+mj-ea"/>
                <a:ea typeface="+mj-ea"/>
                <a:cs typeface="Times New Roman" pitchFamily="18" charset="0"/>
              </a:rPr>
              <a:t>高温超伝導</a:t>
            </a:r>
            <a:endParaRPr lang="en-US" altLang="ja-JP" sz="2800" dirty="0">
              <a:solidFill>
                <a:schemeClr val="bg1"/>
              </a:solidFill>
              <a:latin typeface="+mj-ea"/>
              <a:ea typeface="+mj-ea"/>
              <a:cs typeface="Times New Roman" pitchFamily="18" charset="0"/>
            </a:endParaRPr>
          </a:p>
          <a:p>
            <a:pPr>
              <a:lnSpc>
                <a:spcPct val="120000"/>
              </a:lnSpc>
              <a:spcBef>
                <a:spcPts val="600"/>
              </a:spcBef>
              <a:tabLst>
                <a:tab pos="241300" algn="l"/>
              </a:tabLst>
              <a:defRPr/>
            </a:pPr>
            <a:r>
              <a:rPr lang="ja-JP" altLang="en-US" sz="2800" dirty="0">
                <a:solidFill>
                  <a:schemeClr val="bg1"/>
                </a:solidFill>
                <a:latin typeface="+mj-ea"/>
                <a:ea typeface="+mj-ea"/>
                <a:cs typeface="Times New Roman" pitchFamily="18" charset="0"/>
              </a:rPr>
              <a:t>☆ 実験：</a:t>
            </a:r>
            <a:r>
              <a:rPr lang="en-US" altLang="ja-JP" sz="2800" dirty="0">
                <a:solidFill>
                  <a:schemeClr val="bg1"/>
                </a:solidFill>
                <a:latin typeface="+mj-ea"/>
                <a:ea typeface="+mj-ea"/>
                <a:cs typeface="Times New Roman" pitchFamily="18" charset="0"/>
              </a:rPr>
              <a:t>		2</a:t>
            </a:r>
            <a:r>
              <a:rPr lang="ja-JP" altLang="en-US" sz="2800" dirty="0">
                <a:solidFill>
                  <a:schemeClr val="bg1"/>
                </a:solidFill>
                <a:latin typeface="+mj-ea"/>
                <a:ea typeface="+mj-ea"/>
                <a:cs typeface="Times New Roman" pitchFamily="18" charset="0"/>
              </a:rPr>
              <a:t>グループに分かれて行う</a:t>
            </a:r>
            <a:endParaRPr lang="en-US" altLang="ja-JP" sz="2800" dirty="0">
              <a:solidFill>
                <a:schemeClr val="bg1"/>
              </a:solidFill>
              <a:latin typeface="+mj-ea"/>
              <a:ea typeface="+mj-ea"/>
              <a:cs typeface="Times New Roman" pitchFamily="18" charset="0"/>
            </a:endParaRPr>
          </a:p>
          <a:p>
            <a:pPr>
              <a:lnSpc>
                <a:spcPct val="120000"/>
              </a:lnSpc>
              <a:tabLst>
                <a:tab pos="241300" algn="l"/>
              </a:tabLst>
              <a:defRPr/>
            </a:pPr>
            <a:r>
              <a:rPr lang="en-US" altLang="ja-JP" sz="2400" dirty="0">
                <a:solidFill>
                  <a:srgbClr val="FFFF00"/>
                </a:solidFill>
                <a:latin typeface="HG丸ｺﾞｼｯｸM-PRO" pitchFamily="50" charset="-128"/>
                <a:ea typeface="HG丸ｺﾞｼｯｸM-PRO" pitchFamily="50" charset="-128"/>
                <a:cs typeface="Times New Roman" pitchFamily="18" charset="0"/>
              </a:rPr>
              <a:t>				</a:t>
            </a:r>
            <a:r>
              <a:rPr lang="ja-JP" altLang="en-US" sz="2400" dirty="0">
                <a:solidFill>
                  <a:srgbClr val="FFFF00"/>
                </a:solidFill>
                <a:latin typeface="HG丸ｺﾞｼｯｸM-PRO" pitchFamily="50" charset="-128"/>
                <a:ea typeface="HG丸ｺﾞｼｯｸM-PRO" pitchFamily="50" charset="-128"/>
                <a:cs typeface="Times New Roman" pitchFamily="18" charset="0"/>
              </a:rPr>
              <a:t>  物質合成</a:t>
            </a:r>
            <a:endParaRPr lang="en-US" altLang="ja-JP" sz="2400" dirty="0">
              <a:solidFill>
                <a:srgbClr val="FFFF00"/>
              </a:solidFill>
              <a:latin typeface="HG丸ｺﾞｼｯｸM-PRO" pitchFamily="50" charset="-128"/>
              <a:ea typeface="HG丸ｺﾞｼｯｸM-PRO" pitchFamily="50" charset="-128"/>
              <a:cs typeface="Times New Roman" pitchFamily="18" charset="0"/>
            </a:endParaRPr>
          </a:p>
          <a:p>
            <a:pPr>
              <a:lnSpc>
                <a:spcPct val="120000"/>
              </a:lnSpc>
              <a:tabLst>
                <a:tab pos="241300" algn="l"/>
              </a:tabLst>
              <a:defRPr/>
            </a:pPr>
            <a:r>
              <a:rPr lang="en-US" altLang="ja-JP" sz="2400" dirty="0">
                <a:solidFill>
                  <a:srgbClr val="FFFF00"/>
                </a:solidFill>
                <a:latin typeface="HG丸ｺﾞｼｯｸM-PRO" pitchFamily="50" charset="-128"/>
                <a:ea typeface="HG丸ｺﾞｼｯｸM-PRO" pitchFamily="50" charset="-128"/>
                <a:cs typeface="Times New Roman" pitchFamily="18" charset="0"/>
              </a:rPr>
              <a:t>				  </a:t>
            </a:r>
            <a:r>
              <a:rPr lang="ja-JP" altLang="en-US" sz="2400" dirty="0">
                <a:solidFill>
                  <a:srgbClr val="FFFF00"/>
                </a:solidFill>
                <a:latin typeface="HG丸ｺﾞｼｯｸM-PRO" pitchFamily="50" charset="-128"/>
                <a:ea typeface="HG丸ｺﾞｼｯｸM-PRO" pitchFamily="50" charset="-128"/>
                <a:cs typeface="Times New Roman" pitchFamily="18" charset="0"/>
              </a:rPr>
              <a:t>電気抵抗率・磁化率</a:t>
            </a:r>
            <a:r>
              <a:rPr lang="ja-JP" altLang="en-US" sz="2400" dirty="0">
                <a:solidFill>
                  <a:schemeClr val="bg1"/>
                </a:solidFill>
                <a:latin typeface="HG丸ｺﾞｼｯｸM-PRO" pitchFamily="50" charset="-128"/>
                <a:ea typeface="HG丸ｺﾞｼｯｸM-PRO" pitchFamily="50" charset="-128"/>
                <a:cs typeface="Times New Roman" pitchFamily="18" charset="0"/>
              </a:rPr>
              <a:t>の測定　</a:t>
            </a:r>
            <a:endParaRPr lang="en-US" altLang="ja-JP" sz="2400" dirty="0">
              <a:solidFill>
                <a:schemeClr val="bg1"/>
              </a:solidFill>
              <a:latin typeface="HG丸ｺﾞｼｯｸM-PRO" pitchFamily="50" charset="-128"/>
              <a:ea typeface="HG丸ｺﾞｼｯｸM-PRO" pitchFamily="50" charset="-128"/>
              <a:cs typeface="Times New Roman" pitchFamily="18" charset="0"/>
            </a:endParaRPr>
          </a:p>
          <a:p>
            <a:pPr>
              <a:lnSpc>
                <a:spcPct val="120000"/>
              </a:lnSpc>
              <a:tabLst>
                <a:tab pos="241300" algn="l"/>
              </a:tabLst>
              <a:defRPr/>
            </a:pPr>
            <a:r>
              <a:rPr lang="en-US" altLang="ja-JP" sz="2400" dirty="0">
                <a:solidFill>
                  <a:srgbClr val="FFFF00"/>
                </a:solidFill>
                <a:latin typeface="HG丸ｺﾞｼｯｸM-PRO" pitchFamily="50" charset="-128"/>
                <a:ea typeface="HG丸ｺﾞｼｯｸM-PRO" pitchFamily="50" charset="-128"/>
                <a:cs typeface="Times New Roman" pitchFamily="18" charset="0"/>
              </a:rPr>
              <a:t>				</a:t>
            </a:r>
            <a:r>
              <a:rPr lang="ja-JP" altLang="en-US" sz="2400" dirty="0">
                <a:solidFill>
                  <a:srgbClr val="FFFF00"/>
                </a:solidFill>
                <a:latin typeface="HG丸ｺﾞｼｯｸM-PRO" pitchFamily="50" charset="-128"/>
                <a:ea typeface="HG丸ｺﾞｼｯｸM-PRO" pitchFamily="50" charset="-128"/>
                <a:cs typeface="Times New Roman" pitchFamily="18" charset="0"/>
              </a:rPr>
              <a:t>  </a:t>
            </a:r>
            <a:r>
              <a:rPr lang="en-US" altLang="ja-JP" sz="2400" dirty="0">
                <a:solidFill>
                  <a:schemeClr val="bg1"/>
                </a:solidFill>
                <a:latin typeface="HG丸ｺﾞｼｯｸM-PRO" pitchFamily="50" charset="-128"/>
                <a:ea typeface="HG丸ｺﾞｼｯｸM-PRO" pitchFamily="50" charset="-128"/>
                <a:cs typeface="Times New Roman" pitchFamily="18" charset="0"/>
              </a:rPr>
              <a:t>etc.</a:t>
            </a:r>
            <a:r>
              <a:rPr lang="ja-JP" altLang="en-US" sz="2400" dirty="0">
                <a:solidFill>
                  <a:schemeClr val="bg1"/>
                </a:solidFill>
                <a:latin typeface="+mj-ea"/>
                <a:ea typeface="+mj-ea"/>
                <a:cs typeface="Times New Roman" pitchFamily="18" charset="0"/>
              </a:rPr>
              <a:t> </a:t>
            </a:r>
            <a:endParaRPr lang="en-US" altLang="ja-JP" sz="2400" dirty="0">
              <a:solidFill>
                <a:schemeClr val="bg1"/>
              </a:solidFill>
              <a:latin typeface="+mj-ea"/>
              <a:ea typeface="+mj-ea"/>
              <a:cs typeface="Times New Roman" pitchFamily="18" charset="0"/>
            </a:endParaRPr>
          </a:p>
          <a:p>
            <a:pPr>
              <a:lnSpc>
                <a:spcPct val="120000"/>
              </a:lnSpc>
              <a:spcBef>
                <a:spcPts val="600"/>
              </a:spcBef>
              <a:tabLst>
                <a:tab pos="241300" algn="l"/>
              </a:tabLst>
              <a:defRPr/>
            </a:pPr>
            <a:r>
              <a:rPr lang="ja-JP" altLang="en-US" sz="2800" dirty="0">
                <a:solidFill>
                  <a:schemeClr val="bg1"/>
                </a:solidFill>
                <a:latin typeface="+mj-ea"/>
                <a:ea typeface="+mj-ea"/>
                <a:cs typeface="Times New Roman" pitchFamily="18" charset="0"/>
              </a:rPr>
              <a:t>☆ 小セミナー：</a:t>
            </a:r>
            <a:r>
              <a:rPr lang="en-US" altLang="ja-JP" sz="2800" dirty="0">
                <a:solidFill>
                  <a:schemeClr val="bg1"/>
                </a:solidFill>
                <a:latin typeface="+mj-ea"/>
                <a:ea typeface="+mj-ea"/>
                <a:cs typeface="Times New Roman" pitchFamily="18" charset="0"/>
              </a:rPr>
              <a:t>	</a:t>
            </a:r>
            <a:r>
              <a:rPr lang="ja-JP" altLang="en-US" sz="2800" dirty="0">
                <a:solidFill>
                  <a:schemeClr val="bg1"/>
                </a:solidFill>
                <a:latin typeface="+mj-ea"/>
                <a:ea typeface="+mj-ea"/>
                <a:cs typeface="Times New Roman" pitchFamily="18" charset="0"/>
              </a:rPr>
              <a:t>文章の書き方・レポートの書き方</a:t>
            </a:r>
            <a:endParaRPr lang="en-US" altLang="ja-JP" sz="2800" dirty="0">
              <a:solidFill>
                <a:schemeClr val="bg1"/>
              </a:solidFill>
              <a:latin typeface="+mj-ea"/>
              <a:ea typeface="+mj-ea"/>
              <a:cs typeface="Times New Roman" pitchFamily="18" charset="0"/>
            </a:endParaRPr>
          </a:p>
          <a:p>
            <a:pPr lvl="1">
              <a:lnSpc>
                <a:spcPct val="120000"/>
              </a:lnSpc>
              <a:tabLst>
                <a:tab pos="241300" algn="l"/>
              </a:tabLst>
              <a:defRPr/>
            </a:pPr>
            <a:r>
              <a:rPr lang="en-US" altLang="ja-JP" sz="2800" dirty="0">
                <a:solidFill>
                  <a:schemeClr val="bg1"/>
                </a:solidFill>
                <a:latin typeface="+mj-ea"/>
                <a:ea typeface="+mj-ea"/>
                <a:cs typeface="Times New Roman" pitchFamily="18" charset="0"/>
              </a:rPr>
              <a:t>			</a:t>
            </a:r>
            <a:r>
              <a:rPr lang="ja-JP" altLang="en-US" sz="2800" dirty="0">
                <a:solidFill>
                  <a:schemeClr val="bg1"/>
                </a:solidFill>
                <a:latin typeface="+mj-ea"/>
                <a:ea typeface="+mj-ea"/>
                <a:cs typeface="Times New Roman" pitchFamily="18" charset="0"/>
              </a:rPr>
              <a:t>プレゼン方法・論文検索 など</a:t>
            </a:r>
            <a:endParaRPr lang="ja-JP" altLang="en-GB" sz="2800" dirty="0">
              <a:solidFill>
                <a:schemeClr val="bg1"/>
              </a:solidFill>
              <a:latin typeface="+mj-ea"/>
              <a:ea typeface="+mj-ea"/>
              <a:cs typeface="Times New Roman" pitchFamily="18" charset="0"/>
            </a:endParaRPr>
          </a:p>
          <a:p>
            <a:pPr>
              <a:lnSpc>
                <a:spcPct val="120000"/>
              </a:lnSpc>
              <a:spcBef>
                <a:spcPts val="600"/>
              </a:spcBef>
              <a:tabLst>
                <a:tab pos="241300" algn="l"/>
              </a:tabLst>
              <a:defRPr/>
            </a:pPr>
            <a:r>
              <a:rPr lang="ja-JP" altLang="en-GB" sz="2800" dirty="0">
                <a:solidFill>
                  <a:schemeClr val="bg1"/>
                </a:solidFill>
                <a:latin typeface="+mj-ea"/>
                <a:ea typeface="+mj-ea"/>
                <a:cs typeface="Times New Roman" pitchFamily="18" charset="0"/>
              </a:rPr>
              <a:t>☆ レポート：</a:t>
            </a:r>
            <a:r>
              <a:rPr lang="ja-JP" altLang="en-US" sz="2800" dirty="0">
                <a:solidFill>
                  <a:schemeClr val="bg1"/>
                </a:solidFill>
                <a:latin typeface="+mj-ea"/>
                <a:ea typeface="+mj-ea"/>
                <a:cs typeface="Times New Roman" pitchFamily="18" charset="0"/>
              </a:rPr>
              <a:t> </a:t>
            </a:r>
            <a:r>
              <a:rPr lang="en-US" altLang="ja-JP" sz="2800" dirty="0">
                <a:solidFill>
                  <a:schemeClr val="bg1"/>
                </a:solidFill>
                <a:latin typeface="+mj-ea"/>
                <a:ea typeface="+mj-ea"/>
                <a:cs typeface="Times New Roman" pitchFamily="18" charset="0"/>
              </a:rPr>
              <a:t>	</a:t>
            </a:r>
            <a:r>
              <a:rPr lang="ja-JP" altLang="en-GB" sz="2800" dirty="0">
                <a:solidFill>
                  <a:schemeClr val="bg1"/>
                </a:solidFill>
                <a:latin typeface="+mj-ea"/>
                <a:ea typeface="+mj-ea"/>
                <a:cs typeface="Times New Roman" pitchFamily="18" charset="0"/>
              </a:rPr>
              <a:t>論文形式</a:t>
            </a:r>
            <a:r>
              <a:rPr lang="ja-JP" altLang="en-US" sz="2800" dirty="0">
                <a:solidFill>
                  <a:schemeClr val="bg1"/>
                </a:solidFill>
                <a:latin typeface="+mj-ea"/>
                <a:ea typeface="+mj-ea"/>
                <a:cs typeface="Times New Roman" pitchFamily="18" charset="0"/>
              </a:rPr>
              <a:t>・個々人で作成</a:t>
            </a:r>
            <a:endParaRPr lang="en-US" altLang="ja-JP" sz="2800" dirty="0">
              <a:solidFill>
                <a:schemeClr val="bg1"/>
              </a:solidFill>
              <a:latin typeface="+mj-ea"/>
              <a:ea typeface="+mj-ea"/>
              <a:cs typeface="Times New Roman" pitchFamily="18" charset="0"/>
            </a:endParaRPr>
          </a:p>
          <a:p>
            <a:pPr lvl="1">
              <a:lnSpc>
                <a:spcPct val="120000"/>
              </a:lnSpc>
              <a:spcBef>
                <a:spcPts val="600"/>
              </a:spcBef>
              <a:tabLst>
                <a:tab pos="241300" algn="l"/>
              </a:tabLst>
              <a:defRPr/>
            </a:pPr>
            <a:r>
              <a:rPr lang="en-US" altLang="ja-JP" sz="2400" dirty="0">
                <a:solidFill>
                  <a:schemeClr val="bg1"/>
                </a:solidFill>
                <a:latin typeface="HG丸ｺﾞｼｯｸM-PRO" pitchFamily="50" charset="-128"/>
                <a:ea typeface="HG丸ｺﾞｼｯｸM-PRO" pitchFamily="50" charset="-128"/>
                <a:cs typeface="Times New Roman" pitchFamily="18" charset="0"/>
              </a:rPr>
              <a:t>			</a:t>
            </a:r>
            <a:r>
              <a:rPr lang="ja-JP" altLang="en-US" sz="2400" dirty="0">
                <a:solidFill>
                  <a:schemeClr val="bg1"/>
                </a:solidFill>
                <a:latin typeface="HG丸ｺﾞｼｯｸM-PRO" pitchFamily="50" charset="-128"/>
                <a:ea typeface="HG丸ｺﾞｼｯｸM-PRO" pitchFamily="50" charset="-128"/>
                <a:cs typeface="Times New Roman" pitchFamily="18" charset="0"/>
              </a:rPr>
              <a:t>  </a:t>
            </a:r>
            <a:r>
              <a:rPr lang="ja-JP" altLang="en-US" sz="2400" dirty="0">
                <a:solidFill>
                  <a:srgbClr val="66FFFF"/>
                </a:solidFill>
                <a:latin typeface="HG丸ｺﾞｼｯｸM-PRO" pitchFamily="50" charset="-128"/>
                <a:ea typeface="HG丸ｺﾞｼｯｸM-PRO" pitchFamily="50" charset="-128"/>
                <a:cs typeface="Times New Roman" pitchFamily="18" charset="0"/>
              </a:rPr>
              <a:t>必要に応じて</a:t>
            </a:r>
            <a:r>
              <a:rPr lang="en-US" altLang="ja-JP" sz="2400" dirty="0" err="1">
                <a:solidFill>
                  <a:srgbClr val="66FFFF"/>
                </a:solidFill>
                <a:latin typeface="HG丸ｺﾞｼｯｸM-PRO" pitchFamily="50" charset="-128"/>
                <a:ea typeface="HG丸ｺﾞｼｯｸM-PRO" pitchFamily="50" charset="-128"/>
                <a:cs typeface="Times New Roman" pitchFamily="18" charset="0"/>
              </a:rPr>
              <a:t>TeX</a:t>
            </a:r>
            <a:r>
              <a:rPr lang="ja-JP" altLang="en-US" sz="2400" dirty="0">
                <a:solidFill>
                  <a:srgbClr val="66FFFF"/>
                </a:solidFill>
                <a:latin typeface="HG丸ｺﾞｼｯｸM-PRO" pitchFamily="50" charset="-128"/>
                <a:ea typeface="HG丸ｺﾞｼｯｸM-PRO" pitchFamily="50" charset="-128"/>
                <a:cs typeface="Times New Roman" pitchFamily="18" charset="0"/>
              </a:rPr>
              <a:t>や</a:t>
            </a:r>
            <a:r>
              <a:rPr lang="en-US" altLang="ja-JP" sz="2400" dirty="0" err="1">
                <a:solidFill>
                  <a:srgbClr val="66FFFF"/>
                </a:solidFill>
                <a:latin typeface="HG丸ｺﾞｼｯｸM-PRO" pitchFamily="50" charset="-128"/>
                <a:ea typeface="HG丸ｺﾞｼｯｸM-PRO" pitchFamily="50" charset="-128"/>
                <a:cs typeface="Times New Roman" pitchFamily="18" charset="0"/>
              </a:rPr>
              <a:t>gnuplot</a:t>
            </a:r>
            <a:r>
              <a:rPr lang="ja-JP" altLang="en-US" sz="2400" dirty="0">
                <a:solidFill>
                  <a:srgbClr val="66FFFF"/>
                </a:solidFill>
                <a:latin typeface="HG丸ｺﾞｼｯｸM-PRO" pitchFamily="50" charset="-128"/>
                <a:ea typeface="HG丸ｺﾞｼｯｸM-PRO" pitchFamily="50" charset="-128"/>
                <a:cs typeface="Times New Roman" pitchFamily="18" charset="0"/>
              </a:rPr>
              <a:t>の指導</a:t>
            </a:r>
            <a:endParaRPr lang="ja-JP" altLang="en-GB" sz="2400" dirty="0">
              <a:solidFill>
                <a:srgbClr val="66FFFF"/>
              </a:solidFill>
              <a:latin typeface="HG丸ｺﾞｼｯｸM-PRO" pitchFamily="50" charset="-128"/>
              <a:ea typeface="HG丸ｺﾞｼｯｸM-PRO" pitchFamily="50" charset="-128"/>
              <a:cs typeface="Times New Roman" pitchFamily="18" charset="0"/>
            </a:endParaRPr>
          </a:p>
          <a:p>
            <a:pPr eaLnBrk="0" hangingPunct="0">
              <a:lnSpc>
                <a:spcPct val="120000"/>
              </a:lnSpc>
              <a:spcBef>
                <a:spcPts val="600"/>
              </a:spcBef>
              <a:tabLst>
                <a:tab pos="241300" algn="l"/>
              </a:tabLst>
              <a:defRPr/>
            </a:pPr>
            <a:r>
              <a:rPr lang="ja-JP" altLang="en-GB" sz="2800" dirty="0">
                <a:solidFill>
                  <a:schemeClr val="bg1"/>
                </a:solidFill>
                <a:latin typeface="+mj-ea"/>
                <a:ea typeface="+mj-ea"/>
                <a:cs typeface="Times New Roman" pitchFamily="18" charset="0"/>
              </a:rPr>
              <a:t>☆ 発表会：</a:t>
            </a:r>
            <a:r>
              <a:rPr lang="en-US" altLang="ja-JP" sz="2800" dirty="0">
                <a:solidFill>
                  <a:schemeClr val="bg1"/>
                </a:solidFill>
                <a:latin typeface="+mj-ea"/>
                <a:ea typeface="+mj-ea"/>
                <a:cs typeface="Times New Roman" pitchFamily="18" charset="0"/>
              </a:rPr>
              <a:t>		</a:t>
            </a:r>
            <a:r>
              <a:rPr lang="ja-JP" altLang="en-US" sz="2800" dirty="0">
                <a:solidFill>
                  <a:schemeClr val="bg1"/>
                </a:solidFill>
                <a:latin typeface="+mj-ea"/>
                <a:ea typeface="+mj-ea"/>
                <a:cs typeface="Times New Roman" pitchFamily="18" charset="0"/>
              </a:rPr>
              <a:t>グル</a:t>
            </a:r>
            <a:r>
              <a:rPr lang="en-US" altLang="ja-JP" sz="2800" dirty="0">
                <a:solidFill>
                  <a:schemeClr val="bg1"/>
                </a:solidFill>
                <a:latin typeface="+mj-ea"/>
                <a:ea typeface="+mj-ea"/>
                <a:cs typeface="Times New Roman" pitchFamily="18" charset="0"/>
              </a:rPr>
              <a:t>―</a:t>
            </a:r>
            <a:r>
              <a:rPr lang="ja-JP" altLang="en-US" sz="2800" dirty="0">
                <a:solidFill>
                  <a:schemeClr val="bg1"/>
                </a:solidFill>
                <a:latin typeface="+mj-ea"/>
                <a:ea typeface="+mj-ea"/>
                <a:cs typeface="Times New Roman" pitchFamily="18" charset="0"/>
              </a:rPr>
              <a:t>プごとに</a:t>
            </a:r>
            <a:r>
              <a:rPr lang="en-US" altLang="ja-JP" sz="2800" dirty="0">
                <a:solidFill>
                  <a:schemeClr val="bg1"/>
                </a:solidFill>
                <a:latin typeface="+mj-ea"/>
                <a:ea typeface="+mj-ea"/>
                <a:cs typeface="Times New Roman" pitchFamily="18" charset="0"/>
              </a:rPr>
              <a:t>20</a:t>
            </a:r>
            <a:r>
              <a:rPr lang="ja-JP" altLang="en-US" sz="2800" dirty="0">
                <a:solidFill>
                  <a:schemeClr val="bg1"/>
                </a:solidFill>
                <a:latin typeface="+mj-ea"/>
                <a:ea typeface="+mj-ea"/>
                <a:cs typeface="Times New Roman" pitchFamily="18" charset="0"/>
              </a:rPr>
              <a:t>分程度の発表</a:t>
            </a:r>
            <a:r>
              <a:rPr lang="en-US" altLang="ja-JP" sz="2800" dirty="0">
                <a:solidFill>
                  <a:schemeClr val="bg1"/>
                </a:solidFill>
                <a:latin typeface="+mj-ea"/>
                <a:ea typeface="+mj-ea"/>
                <a:cs typeface="Times New Roman" pitchFamily="18" charset="0"/>
              </a:rPr>
              <a:t>×2</a:t>
            </a:r>
            <a:r>
              <a:rPr lang="ja-JP" altLang="en-US" sz="2800" dirty="0">
                <a:solidFill>
                  <a:schemeClr val="bg1"/>
                </a:solidFill>
                <a:latin typeface="+mj-ea"/>
                <a:ea typeface="+mj-ea"/>
                <a:cs typeface="Times New Roman" pitchFamily="18" charset="0"/>
              </a:rPr>
              <a:t>回</a:t>
            </a:r>
            <a:endParaRPr lang="en-US" altLang="ja-JP" sz="2800" dirty="0">
              <a:solidFill>
                <a:schemeClr val="bg1"/>
              </a:solidFill>
              <a:latin typeface="+mj-ea"/>
              <a:ea typeface="+mj-ea"/>
              <a:cs typeface="Times New Roman" pitchFamily="18" charset="0"/>
            </a:endParaRPr>
          </a:p>
        </p:txBody>
      </p:sp>
      <p:sp>
        <p:nvSpPr>
          <p:cNvPr id="4100" name="Rectangle 3"/>
          <p:cNvSpPr>
            <a:spLocks noChangeArrowheads="1"/>
          </p:cNvSpPr>
          <p:nvPr/>
        </p:nvSpPr>
        <p:spPr bwMode="auto">
          <a:xfrm>
            <a:off x="1069150" y="940688"/>
            <a:ext cx="7005700" cy="400110"/>
          </a:xfrm>
          <a:prstGeom prst="rect">
            <a:avLst/>
          </a:prstGeom>
          <a:noFill/>
          <a:ln w="9525">
            <a:solidFill>
              <a:schemeClr val="bg1"/>
            </a:solidFill>
            <a:miter lim="800000"/>
            <a:headEnd/>
            <a:tailEnd/>
          </a:ln>
        </p:spPr>
        <p:txBody>
          <a:bodyPr wrap="none" anchor="ctr">
            <a:spAutoFit/>
          </a:bodyPr>
          <a:lstStyle/>
          <a:p>
            <a:r>
              <a:rPr lang="en-US" altLang="ja-JP" sz="2000" dirty="0">
                <a:solidFill>
                  <a:schemeClr val="bg1"/>
                </a:solidFill>
              </a:rPr>
              <a:t>http://www.ss.scphys.kyoto-u.ac.jp/</a:t>
            </a:r>
            <a:r>
              <a:rPr lang="zh-TW" altLang="en-US" sz="2000" dirty="0">
                <a:solidFill>
                  <a:schemeClr val="bg1"/>
                </a:solidFill>
              </a:rPr>
              <a:t>課題演習</a:t>
            </a:r>
            <a:r>
              <a:rPr lang="en-US" altLang="zh-TW" sz="2000" dirty="0">
                <a:solidFill>
                  <a:schemeClr val="bg1"/>
                </a:solidFill>
              </a:rPr>
              <a:t>b4</a:t>
            </a:r>
            <a:r>
              <a:rPr lang="zh-TW" altLang="en-US" sz="2000" dirty="0">
                <a:solidFill>
                  <a:schemeClr val="bg1"/>
                </a:solidFill>
              </a:rPr>
              <a:t>「高温超伝導」</a:t>
            </a:r>
            <a:endParaRPr lang="ja-JP" altLang="ja-JP" sz="20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42875" y="214313"/>
            <a:ext cx="9001125" cy="692150"/>
          </a:xfrm>
        </p:spPr>
        <p:txBody>
          <a:bodyPr/>
          <a:lstStyle/>
          <a:p>
            <a:pPr eaLnBrk="1" hangingPunct="1"/>
            <a:r>
              <a:rPr lang="en-US" altLang="ja-JP" sz="4000" b="1">
                <a:solidFill>
                  <a:srgbClr val="FFFF00"/>
                </a:solidFill>
                <a:ea typeface="AR P丸ゴシック体M" pitchFamily="50" charset="-128"/>
              </a:rPr>
              <a:t>B4</a:t>
            </a:r>
            <a:r>
              <a:rPr lang="ja-JP" altLang="en-US" sz="4000" b="1">
                <a:solidFill>
                  <a:schemeClr val="bg1"/>
                </a:solidFill>
                <a:ea typeface="AR P丸ゴシック体M" pitchFamily="50" charset="-128"/>
              </a:rPr>
              <a:t>　担当スタッフ</a:t>
            </a:r>
          </a:p>
        </p:txBody>
      </p:sp>
      <p:sp>
        <p:nvSpPr>
          <p:cNvPr id="5123" name="Text Box 9"/>
          <p:cNvSpPr txBox="1">
            <a:spLocks noChangeArrowheads="1"/>
          </p:cNvSpPr>
          <p:nvPr/>
        </p:nvSpPr>
        <p:spPr bwMode="auto">
          <a:xfrm>
            <a:off x="1717015" y="1499340"/>
            <a:ext cx="2543175" cy="846386"/>
          </a:xfrm>
          <a:prstGeom prst="rect">
            <a:avLst/>
          </a:prstGeom>
          <a:noFill/>
          <a:ln w="9525">
            <a:noFill/>
            <a:miter lim="800000"/>
            <a:headEnd/>
            <a:tailEnd/>
          </a:ln>
        </p:spPr>
        <p:txBody>
          <a:bodyPr>
            <a:spAutoFit/>
          </a:bodyPr>
          <a:lstStyle/>
          <a:p>
            <a:pPr>
              <a:spcBef>
                <a:spcPts val="600"/>
              </a:spcBef>
            </a:pPr>
            <a:r>
              <a:rPr lang="ja-JP" altLang="en-US" sz="2200" dirty="0">
                <a:solidFill>
                  <a:schemeClr val="bg1"/>
                </a:solidFill>
              </a:rPr>
              <a:t>石田憲二（教授）</a:t>
            </a:r>
            <a:endParaRPr lang="en-US" altLang="ja-JP" sz="2200" dirty="0">
              <a:solidFill>
                <a:schemeClr val="bg1"/>
              </a:solidFill>
            </a:endParaRPr>
          </a:p>
          <a:p>
            <a:pPr>
              <a:spcBef>
                <a:spcPts val="600"/>
              </a:spcBef>
            </a:pPr>
            <a:r>
              <a:rPr lang="en-US" altLang="ja-JP" sz="2200" dirty="0">
                <a:solidFill>
                  <a:schemeClr val="bg1"/>
                </a:solidFill>
              </a:rPr>
              <a:t>5</a:t>
            </a:r>
            <a:r>
              <a:rPr lang="ja-JP" altLang="en-US" sz="2200" dirty="0">
                <a:solidFill>
                  <a:schemeClr val="bg1"/>
                </a:solidFill>
              </a:rPr>
              <a:t>号館</a:t>
            </a:r>
            <a:r>
              <a:rPr lang="en-US" altLang="ja-JP" sz="2200" dirty="0">
                <a:solidFill>
                  <a:schemeClr val="bg1"/>
                </a:solidFill>
              </a:rPr>
              <a:t>140</a:t>
            </a:r>
            <a:r>
              <a:rPr lang="ja-JP" altLang="en-US" sz="2200" dirty="0">
                <a:solidFill>
                  <a:schemeClr val="bg1"/>
                </a:solidFill>
              </a:rPr>
              <a:t>号室</a:t>
            </a:r>
            <a:endParaRPr lang="en-US" altLang="ja-JP" sz="2200" dirty="0">
              <a:solidFill>
                <a:schemeClr val="bg1"/>
              </a:solidFill>
            </a:endParaRPr>
          </a:p>
        </p:txBody>
      </p:sp>
      <p:sp>
        <p:nvSpPr>
          <p:cNvPr id="5131" name="テキスト ボックス 20"/>
          <p:cNvSpPr txBox="1">
            <a:spLocks noChangeArrowheads="1"/>
          </p:cNvSpPr>
          <p:nvPr/>
        </p:nvSpPr>
        <p:spPr bwMode="auto">
          <a:xfrm>
            <a:off x="5220072" y="5141967"/>
            <a:ext cx="3816424" cy="430887"/>
          </a:xfrm>
          <a:prstGeom prst="rect">
            <a:avLst/>
          </a:prstGeom>
          <a:noFill/>
          <a:ln w="9525">
            <a:noFill/>
            <a:miter lim="800000"/>
            <a:headEnd/>
            <a:tailEnd/>
          </a:ln>
        </p:spPr>
        <p:txBody>
          <a:bodyPr wrap="square">
            <a:spAutoFit/>
          </a:bodyPr>
          <a:lstStyle/>
          <a:p>
            <a:r>
              <a:rPr lang="en-US" altLang="ja-JP" sz="2200" dirty="0">
                <a:solidFill>
                  <a:schemeClr val="bg1"/>
                </a:solidFill>
              </a:rPr>
              <a:t>+</a:t>
            </a:r>
            <a:r>
              <a:rPr lang="ja-JP" altLang="en-US" sz="2200" dirty="0">
                <a:solidFill>
                  <a:schemeClr val="bg1"/>
                </a:solidFill>
              </a:rPr>
              <a:t> </a:t>
            </a:r>
            <a:r>
              <a:rPr lang="en-US" altLang="ja-JP" sz="2200" dirty="0">
                <a:solidFill>
                  <a:schemeClr val="bg1"/>
                </a:solidFill>
              </a:rPr>
              <a:t>TA (</a:t>
            </a:r>
            <a:r>
              <a:rPr lang="ja-JP" altLang="en-US" sz="2200" dirty="0">
                <a:solidFill>
                  <a:schemeClr val="bg1"/>
                </a:solidFill>
              </a:rPr>
              <a:t>大学院生</a:t>
            </a:r>
            <a:r>
              <a:rPr lang="en-US" altLang="ja-JP" sz="2200" dirty="0">
                <a:solidFill>
                  <a:schemeClr val="bg1"/>
                </a:solidFill>
              </a:rPr>
              <a:t>) 2</a:t>
            </a:r>
            <a:r>
              <a:rPr lang="ja-JP" altLang="en-US" sz="2200" dirty="0">
                <a:solidFill>
                  <a:schemeClr val="bg1"/>
                </a:solidFill>
              </a:rPr>
              <a:t>名程度</a:t>
            </a:r>
          </a:p>
        </p:txBody>
      </p:sp>
      <p:sp>
        <p:nvSpPr>
          <p:cNvPr id="18" name="テキスト ボックス 17"/>
          <p:cNvSpPr txBox="1">
            <a:spLocks noChangeArrowheads="1"/>
          </p:cNvSpPr>
          <p:nvPr/>
        </p:nvSpPr>
        <p:spPr bwMode="auto">
          <a:xfrm>
            <a:off x="409721" y="5663456"/>
            <a:ext cx="8418513" cy="1077912"/>
          </a:xfrm>
          <a:prstGeom prst="rect">
            <a:avLst/>
          </a:prstGeom>
          <a:solidFill>
            <a:srgbClr val="66FFFF"/>
          </a:solidFill>
          <a:ln w="9525">
            <a:noFill/>
            <a:miter lim="800000"/>
            <a:headEnd/>
            <a:tailEnd/>
          </a:ln>
        </p:spPr>
        <p:txBody>
          <a:bodyPr wrap="none">
            <a:spAutoFit/>
          </a:bodyPr>
          <a:lstStyle/>
          <a:p>
            <a:r>
              <a:rPr lang="ja-JP" altLang="en-US" sz="3200" dirty="0"/>
              <a:t>研究者としての第一歩が実りあるものになるよう</a:t>
            </a:r>
            <a:endParaRPr lang="en-US" altLang="ja-JP" sz="3200" dirty="0"/>
          </a:p>
          <a:p>
            <a:r>
              <a:rPr lang="ja-JP" altLang="en-US" sz="3200" dirty="0"/>
              <a:t>サポートしていきます。</a:t>
            </a:r>
          </a:p>
        </p:txBody>
      </p:sp>
      <p:sp>
        <p:nvSpPr>
          <p:cNvPr id="21" name="Text Box 25"/>
          <p:cNvSpPr txBox="1">
            <a:spLocks noChangeArrowheads="1"/>
          </p:cNvSpPr>
          <p:nvPr/>
        </p:nvSpPr>
        <p:spPr bwMode="auto">
          <a:xfrm>
            <a:off x="4860032" y="1525584"/>
            <a:ext cx="2428875" cy="837152"/>
          </a:xfrm>
          <a:prstGeom prst="rect">
            <a:avLst/>
          </a:prstGeom>
          <a:noFill/>
          <a:ln w="9525">
            <a:noFill/>
            <a:miter lim="800000"/>
            <a:headEnd/>
            <a:tailEnd/>
          </a:ln>
        </p:spPr>
        <p:txBody>
          <a:bodyPr>
            <a:spAutoFit/>
          </a:bodyPr>
          <a:lstStyle/>
          <a:p>
            <a:pPr>
              <a:spcBef>
                <a:spcPct val="20000"/>
              </a:spcBef>
            </a:pPr>
            <a:r>
              <a:rPr lang="ja-JP" altLang="en-US" sz="2200" dirty="0">
                <a:solidFill>
                  <a:schemeClr val="bg1"/>
                </a:solidFill>
                <a:cs typeface="Arial" charset="0"/>
              </a:rPr>
              <a:t>北川俊作</a:t>
            </a:r>
            <a:r>
              <a:rPr lang="en-US" altLang="ja-JP" sz="2200" dirty="0">
                <a:solidFill>
                  <a:schemeClr val="bg1"/>
                </a:solidFill>
                <a:cs typeface="Arial" charset="0"/>
              </a:rPr>
              <a:t>(</a:t>
            </a:r>
            <a:r>
              <a:rPr lang="ja-JP" altLang="en-US" sz="2200" dirty="0">
                <a:solidFill>
                  <a:schemeClr val="bg1"/>
                </a:solidFill>
                <a:cs typeface="Arial" charset="0"/>
              </a:rPr>
              <a:t>准教授</a:t>
            </a:r>
            <a:r>
              <a:rPr lang="en-US" altLang="ja-JP" sz="2200" dirty="0">
                <a:solidFill>
                  <a:schemeClr val="bg1"/>
                </a:solidFill>
                <a:cs typeface="Arial" charset="0"/>
              </a:rPr>
              <a:t>)</a:t>
            </a:r>
          </a:p>
          <a:p>
            <a:pPr>
              <a:spcBef>
                <a:spcPct val="20000"/>
              </a:spcBef>
            </a:pPr>
            <a:r>
              <a:rPr lang="en-US" altLang="ja-JP" sz="2200" dirty="0">
                <a:solidFill>
                  <a:schemeClr val="bg1"/>
                </a:solidFill>
                <a:cs typeface="Arial" charset="0"/>
              </a:rPr>
              <a:t>5</a:t>
            </a:r>
            <a:r>
              <a:rPr lang="ja-JP" altLang="en-US" sz="2200" dirty="0">
                <a:solidFill>
                  <a:schemeClr val="bg1"/>
                </a:solidFill>
                <a:cs typeface="Arial" charset="0"/>
              </a:rPr>
              <a:t>号館</a:t>
            </a:r>
            <a:r>
              <a:rPr lang="en-US" altLang="ja-JP" sz="2200" dirty="0">
                <a:solidFill>
                  <a:schemeClr val="bg1"/>
                </a:solidFill>
                <a:cs typeface="Arial" charset="0"/>
              </a:rPr>
              <a:t>138</a:t>
            </a:r>
            <a:r>
              <a:rPr lang="ja-JP" altLang="en-US" sz="2200" dirty="0">
                <a:solidFill>
                  <a:schemeClr val="bg1"/>
                </a:solidFill>
                <a:cs typeface="Arial" charset="0"/>
              </a:rPr>
              <a:t>号室</a:t>
            </a:r>
            <a:endParaRPr lang="en-US" altLang="ja-JP" sz="2200" dirty="0">
              <a:solidFill>
                <a:schemeClr val="bg1"/>
              </a:solidFill>
              <a:cs typeface="Arial" charset="0"/>
            </a:endParaRPr>
          </a:p>
        </p:txBody>
      </p:sp>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9712" y="2352632"/>
            <a:ext cx="1690814" cy="1690814"/>
          </a:xfrm>
          <a:prstGeom prst="rect">
            <a:avLst/>
          </a:prstGeom>
        </p:spPr>
      </p:pic>
      <p:pic>
        <p:nvPicPr>
          <p:cNvPr id="17" name="図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04048" y="2382310"/>
            <a:ext cx="1630786" cy="1630786"/>
          </a:xfrm>
          <a:prstGeom prst="rect">
            <a:avLst/>
          </a:prstGeom>
        </p:spPr>
      </p:pic>
      <p:sp>
        <p:nvSpPr>
          <p:cNvPr id="22" name="Text Box 19"/>
          <p:cNvSpPr txBox="1">
            <a:spLocks noChangeArrowheads="1"/>
          </p:cNvSpPr>
          <p:nvPr/>
        </p:nvSpPr>
        <p:spPr bwMode="auto">
          <a:xfrm>
            <a:off x="1628421" y="4041644"/>
            <a:ext cx="2259707" cy="1089529"/>
          </a:xfrm>
          <a:prstGeom prst="rect">
            <a:avLst/>
          </a:prstGeom>
          <a:noFill/>
          <a:ln w="9525">
            <a:noFill/>
            <a:miter lim="800000"/>
            <a:headEnd/>
            <a:tailEnd/>
          </a:ln>
        </p:spPr>
        <p:txBody>
          <a:bodyPr wrap="square">
            <a:spAutoFit/>
          </a:bodyPr>
          <a:lstStyle/>
          <a:p>
            <a:pPr algn="ctr">
              <a:spcBef>
                <a:spcPct val="30000"/>
              </a:spcBef>
            </a:pPr>
            <a:r>
              <a:rPr lang="en-US" altLang="ja-JP" dirty="0">
                <a:solidFill>
                  <a:srgbClr val="CCFFFF"/>
                </a:solidFill>
              </a:rPr>
              <a:t>【</a:t>
            </a:r>
            <a:r>
              <a:rPr lang="ja-JP" altLang="en-US" dirty="0">
                <a:solidFill>
                  <a:srgbClr val="CCFFFF"/>
                </a:solidFill>
              </a:rPr>
              <a:t>低温科学</a:t>
            </a:r>
            <a:r>
              <a:rPr lang="en-US" altLang="ja-JP" dirty="0">
                <a:solidFill>
                  <a:srgbClr val="CCFFFF"/>
                </a:solidFill>
              </a:rPr>
              <a:t>】 </a:t>
            </a:r>
          </a:p>
          <a:p>
            <a:pPr algn="ctr">
              <a:spcBef>
                <a:spcPct val="30000"/>
              </a:spcBef>
            </a:pPr>
            <a:r>
              <a:rPr lang="en-US" altLang="ja-JP" dirty="0">
                <a:solidFill>
                  <a:srgbClr val="CCFFFF"/>
                </a:solidFill>
              </a:rPr>
              <a:t>【</a:t>
            </a:r>
            <a:r>
              <a:rPr lang="ja-JP" altLang="en-US" dirty="0">
                <a:solidFill>
                  <a:srgbClr val="CCFFFF"/>
                </a:solidFill>
              </a:rPr>
              <a:t>物理学実験</a:t>
            </a:r>
            <a:r>
              <a:rPr lang="en-US" altLang="ja-JP" dirty="0">
                <a:solidFill>
                  <a:srgbClr val="CCFFFF"/>
                </a:solidFill>
              </a:rPr>
              <a:t>】</a:t>
            </a:r>
          </a:p>
          <a:p>
            <a:pPr algn="ctr">
              <a:spcBef>
                <a:spcPct val="30000"/>
              </a:spcBef>
            </a:pPr>
            <a:r>
              <a:rPr lang="en-US" altLang="ja-JP" dirty="0">
                <a:solidFill>
                  <a:srgbClr val="CCFFFF"/>
                </a:solidFill>
              </a:rPr>
              <a:t>【</a:t>
            </a:r>
            <a:r>
              <a:rPr lang="ja-JP" altLang="en-US" dirty="0">
                <a:solidFill>
                  <a:srgbClr val="CCFFFF"/>
                </a:solidFill>
              </a:rPr>
              <a:t>固体物理学基礎</a:t>
            </a:r>
            <a:r>
              <a:rPr lang="en-US" altLang="ja-JP" dirty="0">
                <a:solidFill>
                  <a:srgbClr val="CCFFFF"/>
                </a:solidFill>
              </a:rPr>
              <a:t>2】</a:t>
            </a:r>
          </a:p>
        </p:txBody>
      </p:sp>
      <p:sp>
        <p:nvSpPr>
          <p:cNvPr id="24" name="Rectangle 3">
            <a:extLst>
              <a:ext uri="{FF2B5EF4-FFF2-40B4-BE49-F238E27FC236}">
                <a16:creationId xmlns:a16="http://schemas.microsoft.com/office/drawing/2014/main" id="{D62515FA-E15A-4F3E-8F50-2F4AD04A42F9}"/>
              </a:ext>
            </a:extLst>
          </p:cNvPr>
          <p:cNvSpPr>
            <a:spLocks noChangeArrowheads="1"/>
          </p:cNvSpPr>
          <p:nvPr/>
        </p:nvSpPr>
        <p:spPr bwMode="auto">
          <a:xfrm>
            <a:off x="1069150" y="940688"/>
            <a:ext cx="7005700" cy="400110"/>
          </a:xfrm>
          <a:prstGeom prst="rect">
            <a:avLst/>
          </a:prstGeom>
          <a:noFill/>
          <a:ln w="9525">
            <a:solidFill>
              <a:schemeClr val="bg1"/>
            </a:solidFill>
            <a:miter lim="800000"/>
            <a:headEnd/>
            <a:tailEnd/>
          </a:ln>
        </p:spPr>
        <p:txBody>
          <a:bodyPr wrap="none" anchor="ctr">
            <a:spAutoFit/>
          </a:bodyPr>
          <a:lstStyle/>
          <a:p>
            <a:r>
              <a:rPr lang="en-US" altLang="ja-JP" sz="2000" dirty="0">
                <a:solidFill>
                  <a:schemeClr val="bg1"/>
                </a:solidFill>
              </a:rPr>
              <a:t>http://www.ss.scphys.kyoto-u.ac.jp/</a:t>
            </a:r>
            <a:r>
              <a:rPr lang="zh-TW" altLang="en-US" sz="2000" dirty="0">
                <a:solidFill>
                  <a:schemeClr val="bg1"/>
                </a:solidFill>
              </a:rPr>
              <a:t>課題演習</a:t>
            </a:r>
            <a:r>
              <a:rPr lang="en-US" altLang="zh-TW" sz="2000" dirty="0">
                <a:solidFill>
                  <a:schemeClr val="bg1"/>
                </a:solidFill>
              </a:rPr>
              <a:t>b4</a:t>
            </a:r>
            <a:r>
              <a:rPr lang="zh-TW" altLang="en-US" sz="2000" dirty="0">
                <a:solidFill>
                  <a:schemeClr val="bg1"/>
                </a:solidFill>
              </a:rPr>
              <a:t>「高温超伝導」</a:t>
            </a:r>
            <a:endParaRPr lang="ja-JP" altLang="ja-JP" sz="2000" dirty="0">
              <a:solidFill>
                <a:schemeClr val="bg1"/>
              </a:solidFill>
            </a:endParaRPr>
          </a:p>
        </p:txBody>
      </p:sp>
      <p:sp>
        <p:nvSpPr>
          <p:cNvPr id="2" name="Text Box 19">
            <a:extLst>
              <a:ext uri="{FF2B5EF4-FFF2-40B4-BE49-F238E27FC236}">
                <a16:creationId xmlns:a16="http://schemas.microsoft.com/office/drawing/2014/main" id="{1D35D657-4B1F-087C-CD22-F8F80F7CFE3E}"/>
              </a:ext>
            </a:extLst>
          </p:cNvPr>
          <p:cNvSpPr txBox="1">
            <a:spLocks noChangeArrowheads="1"/>
          </p:cNvSpPr>
          <p:nvPr/>
        </p:nvSpPr>
        <p:spPr bwMode="auto">
          <a:xfrm>
            <a:off x="4689587" y="4094656"/>
            <a:ext cx="2259707" cy="1006429"/>
          </a:xfrm>
          <a:prstGeom prst="rect">
            <a:avLst/>
          </a:prstGeom>
          <a:noFill/>
          <a:ln w="9525">
            <a:noFill/>
            <a:miter lim="800000"/>
            <a:headEnd/>
            <a:tailEnd/>
          </a:ln>
        </p:spPr>
        <p:txBody>
          <a:bodyPr wrap="square">
            <a:spAutoFit/>
          </a:bodyPr>
          <a:lstStyle/>
          <a:p>
            <a:pPr algn="ctr">
              <a:spcBef>
                <a:spcPct val="30000"/>
              </a:spcBef>
            </a:pPr>
            <a:r>
              <a:rPr lang="en-US" altLang="ja-JP" dirty="0">
                <a:solidFill>
                  <a:srgbClr val="CCFFFF"/>
                </a:solidFill>
              </a:rPr>
              <a:t>【</a:t>
            </a:r>
            <a:r>
              <a:rPr lang="ja-JP" altLang="en-US" dirty="0">
                <a:solidFill>
                  <a:srgbClr val="CCFFFF"/>
                </a:solidFill>
              </a:rPr>
              <a:t>振動波動論</a:t>
            </a:r>
            <a:r>
              <a:rPr lang="en-US" altLang="ja-JP" dirty="0">
                <a:solidFill>
                  <a:srgbClr val="CCFFFF"/>
                </a:solidFill>
              </a:rPr>
              <a:t>】</a:t>
            </a:r>
          </a:p>
          <a:p>
            <a:pPr algn="ctr">
              <a:spcBef>
                <a:spcPct val="30000"/>
              </a:spcBef>
            </a:pPr>
            <a:r>
              <a:rPr lang="en-US" altLang="ja-JP" dirty="0">
                <a:solidFill>
                  <a:srgbClr val="CCFFFF"/>
                </a:solidFill>
              </a:rPr>
              <a:t>【</a:t>
            </a:r>
            <a:r>
              <a:rPr lang="ja-JP" altLang="en-US" dirty="0">
                <a:solidFill>
                  <a:srgbClr val="CCFFFF"/>
                </a:solidFill>
              </a:rPr>
              <a:t>固体物理学基礎１</a:t>
            </a:r>
            <a:r>
              <a:rPr lang="en-US" altLang="ja-JP" dirty="0">
                <a:solidFill>
                  <a:srgbClr val="CCFFFF"/>
                </a:solidFill>
              </a:rPr>
              <a:t>】</a:t>
            </a:r>
            <a:r>
              <a:rPr lang="ja-JP" altLang="en-US" dirty="0">
                <a:solidFill>
                  <a:srgbClr val="CCFFFF"/>
                </a:solidFill>
              </a:rPr>
              <a:t>前半</a:t>
            </a:r>
            <a:r>
              <a:rPr lang="en-US" altLang="ja-JP" dirty="0">
                <a:solidFill>
                  <a:srgbClr val="CCFFFF"/>
                </a:solidFill>
              </a:rPr>
              <a:t> </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3768</TotalTime>
  <Words>915</Words>
  <Application>Microsoft Office PowerPoint</Application>
  <PresentationFormat>画面に合わせる (4:3)</PresentationFormat>
  <Paragraphs>80</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AR P丸ゴシック体M</vt:lpstr>
      <vt:lpstr>HG丸ｺﾞｼｯｸM-PRO</vt:lpstr>
      <vt:lpstr>ＭＳ Ｐゴシック</vt:lpstr>
      <vt:lpstr>Arial</vt:lpstr>
      <vt:lpstr>Calibri</vt:lpstr>
      <vt:lpstr>標準デザイン</vt:lpstr>
      <vt:lpstr>B4　「高温超伝導」</vt:lpstr>
      <vt:lpstr>B4　高温超伝導体YBa2Cu3O7</vt:lpstr>
      <vt:lpstr>B4    演習内容</vt:lpstr>
      <vt:lpstr>B4　担当スタッフ</vt:lpstr>
    </vt:vector>
  </TitlesOfParts>
  <Company>Kyoto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Ｂ４ 高温超伝導と巨大磁気抵抗</dc:title>
  <dc:creator>Maeno</dc:creator>
  <cp:lastModifiedBy>kitagawa.shunsaku.8u@ms.c.kyoto-u.ac.jp</cp:lastModifiedBy>
  <cp:revision>157</cp:revision>
  <dcterms:created xsi:type="dcterms:W3CDTF">2005-02-16T14:51:22Z</dcterms:created>
  <dcterms:modified xsi:type="dcterms:W3CDTF">2026-01-14T03:30:13Z</dcterms:modified>
</cp:coreProperties>
</file>