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62" r:id="rId4"/>
    <p:sldId id="265" r:id="rId5"/>
    <p:sldId id="259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74"/>
    <p:restoredTop sz="99246" autoAdjust="0"/>
  </p:normalViewPr>
  <p:slideViewPr>
    <p:cSldViewPr>
      <p:cViewPr varScale="1">
        <p:scale>
          <a:sx n="96" d="100"/>
          <a:sy n="96" d="100"/>
        </p:scale>
        <p:origin x="5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463F5-FE18-6140-9552-28984534A3C5}" type="datetimeFigureOut">
              <a:rPr kumimoji="1" lang="ja-JP" altLang="en-US" smtClean="0"/>
              <a:t>2025/1/25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8E239-2CB4-DC43-9BB1-4FBC835A05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268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16F6A-42BC-4BC5-8143-67E8D4DD0E78}" type="datetimeFigureOut">
              <a:rPr kumimoji="1" lang="ja-JP" altLang="en-US" smtClean="0"/>
              <a:t>2025/1/25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1E454-EEBC-40A8-92BF-726D433944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68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2025/1/25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40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2025/1/25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44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2025/1/25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24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2025/1/25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1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2025/1/25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97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2025/1/25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08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2025/1/25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26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2025/1/25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17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2025/1/25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12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2025/1/25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81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2025/1/25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66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DE61B-22AC-43DD-AFC3-F764A1A61FDF}" type="datetimeFigureOut">
              <a:rPr kumimoji="1" lang="ja-JP" altLang="en-US" smtClean="0"/>
              <a:t>2025/1/25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32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08720"/>
            <a:ext cx="9144000" cy="244827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28" y="836712"/>
            <a:ext cx="8782744" cy="309634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kumimoji="1" lang="ja-JP" altLang="en-US" sz="5400" b="1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課題演習</a:t>
            </a:r>
            <a:r>
              <a:rPr kumimoji="1" lang="en-US" altLang="ja-JP" sz="5400" b="1" dirty="0">
                <a:solidFill>
                  <a:srgbClr val="0070C0"/>
                </a:solidFill>
                <a:latin typeface="Helvetica" panose="020B0604020202020204" pitchFamily="34" charset="0"/>
                <a:ea typeface="UD デジタル 教科書体 N" panose="02020400000000000000" pitchFamily="17" charset="-128"/>
                <a:cs typeface="Helvetica" panose="020B0604020202020204" pitchFamily="34" charset="0"/>
              </a:rPr>
              <a:t>B2</a:t>
            </a:r>
            <a:br>
              <a:rPr kumimoji="1" lang="en-US" altLang="ja-JP" sz="5400" b="1" dirty="0">
                <a:solidFill>
                  <a:srgbClr val="0070C0"/>
                </a:solidFill>
                <a:latin typeface="Helvetica" panose="020B0604020202020204" pitchFamily="34" charset="0"/>
                <a:ea typeface="UD デジタル 教科書体 N" panose="02020400000000000000" pitchFamily="17" charset="-128"/>
                <a:cs typeface="Helvetica" panose="020B0604020202020204" pitchFamily="34" charset="0"/>
              </a:rPr>
            </a:br>
            <a:r>
              <a:rPr kumimoji="1" lang="en-US" altLang="ja-JP" sz="2400" b="1" dirty="0">
                <a:solidFill>
                  <a:srgbClr val="0070C0"/>
                </a:solidFill>
                <a:latin typeface="Helvetica" panose="020B0604020202020204" pitchFamily="34" charset="0"/>
                <a:ea typeface="UD デジタル 教科書体 N" panose="02020400000000000000" pitchFamily="17" charset="-128"/>
                <a:cs typeface="Helvetica" panose="020B0604020202020204" pitchFamily="34" charset="0"/>
              </a:rPr>
              <a:t> </a:t>
            </a:r>
            <a:br>
              <a:rPr kumimoji="1" lang="en-US" altLang="ja-JP" sz="54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</a:br>
            <a:r>
              <a:rPr kumimoji="1" lang="ja-JP" altLang="en-US" sz="36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半導体の光応答</a:t>
            </a:r>
            <a:r>
              <a:rPr kumimoji="1" lang="en-US" altLang="ja-JP" sz="36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(</a:t>
            </a:r>
            <a:r>
              <a:rPr kumimoji="1" lang="ja-JP" altLang="en-US" sz="36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前期</a:t>
            </a:r>
            <a:r>
              <a:rPr kumimoji="1" lang="en-US" altLang="ja-JP" sz="36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) </a:t>
            </a:r>
            <a:br>
              <a:rPr kumimoji="1"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</a:br>
            <a:r>
              <a:rPr lang="ja-JP" altLang="en-US" sz="36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結晶対称性と非線形光学応答 </a:t>
            </a:r>
            <a:r>
              <a:rPr kumimoji="1" lang="en-US" altLang="ja-JP" sz="36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(</a:t>
            </a:r>
            <a:r>
              <a:rPr lang="ja-JP" altLang="en-US" sz="36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後期</a:t>
            </a:r>
            <a:r>
              <a:rPr kumimoji="1" lang="en-US" altLang="ja-JP" sz="36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)</a:t>
            </a: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788759" y="4140796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物一　光物性研究室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4725144"/>
            <a:ext cx="405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Helveitca"/>
              </a:rPr>
              <a:t>http://www.hikari.scphys.kyoto-u.ac.jp/</a:t>
            </a:r>
            <a:endParaRPr lang="ja-JP" altLang="en-US" dirty="0">
              <a:latin typeface="Helveitca"/>
            </a:endParaRPr>
          </a:p>
        </p:txBody>
      </p:sp>
    </p:spTree>
    <p:extLst>
      <p:ext uri="{BB962C8B-B14F-4D97-AF65-F5344CB8AC3E}">
        <p14:creationId xmlns:p14="http://schemas.microsoft.com/office/powerpoint/2010/main" val="253151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1366258" y="2727662"/>
            <a:ext cx="207158" cy="288032"/>
          </a:xfrm>
          <a:prstGeom prst="rect">
            <a:avLst/>
          </a:prstGeom>
          <a:solidFill>
            <a:schemeClr val="tx1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分光　</a:t>
            </a: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- 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物性研究の強力なツール </a:t>
            </a: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-</a:t>
            </a:r>
            <a:endParaRPr kumimoji="1"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97959" y="2266385"/>
            <a:ext cx="1633781" cy="1314309"/>
            <a:chOff x="4421688" y="2258707"/>
            <a:chExt cx="1633781" cy="1314309"/>
          </a:xfrm>
        </p:grpSpPr>
        <p:sp>
          <p:nvSpPr>
            <p:cNvPr id="52" name="Cloud 51"/>
            <p:cNvSpPr/>
            <p:nvPr/>
          </p:nvSpPr>
          <p:spPr>
            <a:xfrm>
              <a:off x="4553883" y="2852936"/>
              <a:ext cx="864096" cy="720080"/>
            </a:xfrm>
            <a:prstGeom prst="cloud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21688" y="2258707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  <a:r>
                <a:rPr kumimoji="1" lang="en-US" altLang="ja-JP" dirty="0">
                  <a:latin typeface="Helvetica" panose="020B0604020202020204" pitchFamily="34" charset="0"/>
                  <a:cs typeface="Helvetica" panose="020B0604020202020204" pitchFamily="34" charset="0"/>
                </a:rPr>
                <a:t>xcited atoms</a:t>
              </a:r>
              <a:endParaRPr kumimoji="1" lang="ja-JP" alt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94154" y="2060848"/>
            <a:ext cx="1686300" cy="480715"/>
            <a:chOff x="6746428" y="1556790"/>
            <a:chExt cx="1686300" cy="480715"/>
          </a:xfrm>
        </p:grpSpPr>
        <p:sp>
          <p:nvSpPr>
            <p:cNvPr id="55" name="Isosceles Triangle 54"/>
            <p:cNvSpPr/>
            <p:nvPr/>
          </p:nvSpPr>
          <p:spPr>
            <a:xfrm rot="21155657">
              <a:off x="6746428" y="1559508"/>
              <a:ext cx="1373190" cy="477997"/>
            </a:xfrm>
            <a:prstGeom prst="triangle">
              <a:avLst>
                <a:gd name="adj" fmla="val 57169"/>
              </a:avLst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5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136584" y="1556790"/>
              <a:ext cx="1296144" cy="288032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Isosceles Triangle 56"/>
          <p:cNvSpPr/>
          <p:nvPr/>
        </p:nvSpPr>
        <p:spPr>
          <a:xfrm>
            <a:off x="1808246" y="2226677"/>
            <a:ext cx="576064" cy="672027"/>
          </a:xfrm>
          <a:prstGeom prst="triangle">
            <a:avLst/>
          </a:prstGeom>
          <a:solidFill>
            <a:schemeClr val="tx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TopUp"/>
            <a:lightRig rig="threePt" dir="t">
              <a:rot lat="0" lon="0" rev="0"/>
            </a:lightRig>
          </a:scene3d>
          <a:sp3d contourW="19050" prstMaterial="legacyWireframe">
            <a:bevelT w="127000" h="0"/>
            <a:bevelB w="0" h="958850" prst="softRound"/>
            <a:extrusionClr>
              <a:schemeClr val="bg2">
                <a:lumMod val="5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Curved Left Arrow 58"/>
          <p:cNvSpPr/>
          <p:nvPr/>
        </p:nvSpPr>
        <p:spPr>
          <a:xfrm>
            <a:off x="3564142" y="2451051"/>
            <a:ext cx="360040" cy="1940729"/>
          </a:xfrm>
          <a:prstGeom prst="curvedLeftArrow">
            <a:avLst>
              <a:gd name="adj1" fmla="val 50000"/>
              <a:gd name="adj2" fmla="val 12877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5496" y="3933058"/>
            <a:ext cx="3495154" cy="781055"/>
            <a:chOff x="4787770" y="3429000"/>
            <a:chExt cx="3495154" cy="781055"/>
          </a:xfrm>
        </p:grpSpPr>
        <p:pic>
          <p:nvPicPr>
            <p:cNvPr id="6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25" b="50163"/>
            <a:stretch/>
          </p:blipFill>
          <p:spPr bwMode="auto">
            <a:xfrm>
              <a:off x="5287297" y="3429000"/>
              <a:ext cx="2995627" cy="540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7544414" y="3933056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656 nm</a:t>
              </a:r>
              <a:endParaRPr kumimoji="1" lang="ja-JP" alt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20278" y="3933056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486 nm</a:t>
              </a:r>
              <a:endParaRPr kumimoji="1" lang="ja-JP" alt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72206" y="3933056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434 nm</a:t>
              </a:r>
              <a:endParaRPr kumimoji="1" lang="ja-JP" alt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03555" y="3913311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410 nm</a:t>
              </a:r>
              <a:endParaRPr kumimoji="1" lang="ja-JP" alt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7736681" y="3429000"/>
              <a:ext cx="1290" cy="4738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787770" y="348126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水素</a:t>
              </a:r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635913" y="6612034"/>
            <a:ext cx="10831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5913" y="5971031"/>
            <a:ext cx="10831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35913" y="5644572"/>
            <a:ext cx="10831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35913" y="5428548"/>
            <a:ext cx="10831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875399" y="6427368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kumimoji="1"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 = 1</a:t>
            </a:r>
            <a:endParaRPr kumimoji="1"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75399" y="5779296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kumimoji="1"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 = 2</a:t>
            </a:r>
            <a:endParaRPr kumimoji="1"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75399" y="5428548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kumimoji="1"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 = 3</a:t>
            </a:r>
            <a:endParaRPr kumimoji="1"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75399" y="5203232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kumimoji="1"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 = 4</a:t>
            </a:r>
            <a:endParaRPr kumimoji="1"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2077978" y="50001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…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650313" y="540171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Helvetica" panose="020B0604020202020204" pitchFamily="34" charset="0"/>
                <a:ea typeface="UD デジタル 教科書体 N" panose="02020400000000000000" pitchFamily="17" charset="-128"/>
                <a:cs typeface="Helvetica" panose="020B0604020202020204" pitchFamily="34" charset="0"/>
              </a:rPr>
              <a:t>Balmer</a:t>
            </a:r>
            <a:r>
              <a:rPr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系列</a:t>
            </a:r>
            <a:endParaRPr kumimoji="1" lang="ja-JP" altLang="en-US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635913" y="5284532"/>
            <a:ext cx="10831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35913" y="5337490"/>
            <a:ext cx="10831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5400000">
            <a:off x="1005769" y="492818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…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19834" y="5971031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量子力学の発展</a:t>
            </a:r>
            <a:endParaRPr kumimoji="1" lang="en-US" altLang="ja-JP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r>
              <a:rPr kumimoji="1"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に</a:t>
            </a:r>
            <a:r>
              <a:rPr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大きく寄与</a:t>
            </a:r>
            <a:endParaRPr kumimoji="1" lang="ja-JP" altLang="en-US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586071" y="5655238"/>
            <a:ext cx="8422" cy="3157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360322" y="5425274"/>
            <a:ext cx="0" cy="545757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101342" y="5339549"/>
            <a:ext cx="0" cy="63148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41885" y="5282399"/>
            <a:ext cx="0" cy="68863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008517" y="2803553"/>
            <a:ext cx="1256875" cy="1553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Rectangle 88"/>
          <p:cNvSpPr/>
          <p:nvPr/>
        </p:nvSpPr>
        <p:spPr>
          <a:xfrm>
            <a:off x="1583527" y="2835945"/>
            <a:ext cx="207158" cy="288032"/>
          </a:xfrm>
          <a:prstGeom prst="rect">
            <a:avLst/>
          </a:prstGeom>
          <a:solidFill>
            <a:schemeClr val="tx1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22636" y="1196752"/>
            <a:ext cx="15247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Helvetica" panose="020B0604020202020204" pitchFamily="34" charset="0"/>
                <a:cs typeface="Helvetica" panose="020B0604020202020204" pitchFamily="34" charset="0"/>
              </a:rPr>
              <a:t>1900</a:t>
            </a:r>
            <a:r>
              <a:rPr kumimoji="1"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  <a:cs typeface="Helvetica" panose="020B0604020202020204" pitchFamily="34" charset="0"/>
              </a:rPr>
              <a:t>年前後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295903" y="1228690"/>
            <a:ext cx="0" cy="54239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84821" y="1196752"/>
            <a:ext cx="1556965" cy="4001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CCB91AD-F7C1-7646-8249-0C98A61401D3}"/>
              </a:ext>
            </a:extLst>
          </p:cNvPr>
          <p:cNvGrpSpPr/>
          <p:nvPr/>
        </p:nvGrpSpPr>
        <p:grpSpPr>
          <a:xfrm>
            <a:off x="5004048" y="3645024"/>
            <a:ext cx="4139952" cy="3168352"/>
            <a:chOff x="5004048" y="3645024"/>
            <a:chExt cx="4139952" cy="3168352"/>
          </a:xfrm>
        </p:grpSpPr>
        <p:sp>
          <p:nvSpPr>
            <p:cNvPr id="8" name="TextBox 7"/>
            <p:cNvSpPr txBox="1"/>
            <p:nvPr/>
          </p:nvSpPr>
          <p:spPr>
            <a:xfrm>
              <a:off x="5364088" y="6167045"/>
              <a:ext cx="28905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Femto</a:t>
              </a:r>
              <a:r>
                <a:rPr lang="en-US" altLang="ja-JP" dirty="0">
                  <a:latin typeface="Helvetica" panose="020B0604020202020204" pitchFamily="34" charset="0"/>
                  <a:cs typeface="Helvetica" panose="020B0604020202020204" pitchFamily="34" charset="0"/>
                </a:rPr>
                <a:t>-photography</a:t>
              </a:r>
            </a:p>
            <a:p>
              <a:r>
                <a:rPr lang="en-US" altLang="ja-JP" dirty="0">
                  <a:latin typeface="Helvetica" panose="020B0604020202020204" pitchFamily="34" charset="0"/>
                  <a:cs typeface="Helvetica" panose="020B0604020202020204" pitchFamily="34" charset="0"/>
                </a:rPr>
                <a:t>http://</a:t>
              </a:r>
              <a:r>
                <a:rPr lang="en-US" altLang="ja-JP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raskar.info</a:t>
              </a:r>
              <a:r>
                <a:rPr lang="en-US" altLang="ja-JP" dirty="0">
                  <a:latin typeface="Helvetica" panose="020B0604020202020204" pitchFamily="34" charset="0"/>
                  <a:cs typeface="Helvetica" panose="020B0604020202020204" pitchFamily="34" charset="0"/>
                </a:rPr>
                <a:t>/</a:t>
              </a:r>
              <a:r>
                <a:rPr lang="en-US" altLang="ja-JP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trillionfps</a:t>
              </a:r>
              <a:r>
                <a:rPr lang="en-US" altLang="ja-JP" dirty="0">
                  <a:latin typeface="Helvetica" panose="020B0604020202020204" pitchFamily="34" charset="0"/>
                  <a:cs typeface="Helvetica" panose="020B0604020202020204" pitchFamily="34" charset="0"/>
                </a:rPr>
                <a:t>/</a:t>
              </a:r>
              <a:endParaRPr kumimoji="1" lang="ja-JP" alt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5" name="図 4" descr="tomato_lightprop_s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3645024"/>
              <a:ext cx="2468790" cy="2422500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7524328" y="4881934"/>
              <a:ext cx="16196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１ナノ秒以下</a:t>
              </a:r>
              <a:endParaRPr kumimoji="1" lang="en-US" altLang="ja-JP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endParaRPr>
            </a:p>
            <a:p>
              <a:r>
                <a:rPr lang="ja-JP" altLang="en-US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の現象の</a:t>
              </a:r>
              <a:endParaRPr lang="en-US" altLang="ja-JP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endParaRPr>
            </a:p>
            <a:p>
              <a:r>
                <a:rPr lang="ja-JP" altLang="en-US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超スロー再生</a:t>
              </a:r>
              <a:endParaRPr lang="en-US" altLang="ja-JP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endParaRPr>
            </a:p>
            <a:p>
              <a:r>
                <a:rPr kumimoji="1" lang="en-US" altLang="ja-JP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(</a:t>
              </a:r>
              <a:r>
                <a:rPr kumimoji="1" lang="ja-JP" altLang="en-US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１テラ</a:t>
              </a:r>
              <a:r>
                <a:rPr kumimoji="1" lang="en-US" altLang="ja-JP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 </a:t>
              </a:r>
              <a:r>
                <a:rPr kumimoji="1" lang="en-US" altLang="ja-JP" dirty="0">
                  <a:latin typeface="Helvetica" panose="020B0604020202020204" pitchFamily="34" charset="0"/>
                  <a:ea typeface="UD デジタル 教科書体 N" panose="02020400000000000000" pitchFamily="17" charset="-128"/>
                  <a:cs typeface="Helvetica" panose="020B0604020202020204" pitchFamily="34" charset="0"/>
                </a:rPr>
                <a:t>fps</a:t>
              </a:r>
              <a:r>
                <a:rPr kumimoji="1" lang="en-US" altLang="ja-JP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)</a:t>
              </a:r>
              <a:endParaRPr kumimoji="1"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ED35540-75C6-EB43-A5D7-2980A29F45CA}"/>
              </a:ext>
            </a:extLst>
          </p:cNvPr>
          <p:cNvGrpSpPr/>
          <p:nvPr/>
        </p:nvGrpSpPr>
        <p:grpSpPr>
          <a:xfrm>
            <a:off x="35496" y="770758"/>
            <a:ext cx="9180512" cy="6021288"/>
            <a:chOff x="0" y="836712"/>
            <a:chExt cx="9180512" cy="6021288"/>
          </a:xfrm>
        </p:grpSpPr>
        <p:sp>
          <p:nvSpPr>
            <p:cNvPr id="91" name="TextBox 90"/>
            <p:cNvSpPr txBox="1"/>
            <p:nvPr/>
          </p:nvSpPr>
          <p:spPr>
            <a:xfrm>
              <a:off x="4651781" y="1196752"/>
              <a:ext cx="69762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現在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613966" y="1196752"/>
              <a:ext cx="789413" cy="4001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93918" y="2372687"/>
              <a:ext cx="488659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2563" indent="-182563">
                <a:buFont typeface="Arial" pitchFamily="34" charset="0"/>
                <a:buChar char="•"/>
              </a:pPr>
              <a:r>
                <a:rPr kumimoji="1" lang="ja-JP" altLang="en-US" sz="1600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コヒーレントなレーザー光による量子状態制御</a:t>
              </a:r>
              <a:endParaRPr kumimoji="1" lang="en-US" altLang="ja-JP" sz="16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endParaRPr>
            </a:p>
            <a:p>
              <a:pPr marL="182563" indent="-182563">
                <a:buFont typeface="Arial" pitchFamily="34" charset="0"/>
                <a:buChar char="•"/>
              </a:pPr>
              <a:r>
                <a:rPr lang="ja-JP" altLang="en-US" sz="1600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超高強度パルスレーザーによる非線形現象</a:t>
              </a:r>
              <a:endParaRPr lang="en-US" altLang="ja-JP" sz="16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endParaRPr>
            </a:p>
            <a:p>
              <a:pPr marL="182563" indent="-182563">
                <a:buFont typeface="Arial" pitchFamily="34" charset="0"/>
                <a:buChar char="•"/>
              </a:pPr>
              <a:r>
                <a:rPr kumimoji="1" lang="ja-JP" altLang="en-US" sz="1600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フェムト（</a:t>
              </a:r>
              <a:r>
                <a:rPr kumimoji="1" lang="en-US" altLang="ja-JP" sz="1600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10</a:t>
              </a:r>
              <a:r>
                <a:rPr kumimoji="1" lang="en-US" altLang="ja-JP" sz="1600" baseline="30000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-15</a:t>
              </a:r>
              <a:r>
                <a:rPr kumimoji="1" lang="ja-JP" altLang="en-US" sz="1600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）秒、アト</a:t>
              </a:r>
              <a:r>
                <a:rPr kumimoji="1" lang="en-US" altLang="ja-JP" sz="1600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(10</a:t>
              </a:r>
              <a:r>
                <a:rPr kumimoji="1" lang="en-US" altLang="ja-JP" sz="1600" baseline="30000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-18</a:t>
              </a:r>
              <a:r>
                <a:rPr kumimoji="1" lang="en-US" altLang="ja-JP" sz="1600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)</a:t>
              </a:r>
              <a:r>
                <a:rPr kumimoji="1" lang="ja-JP" altLang="en-US" sz="1600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秒時間分解測定</a:t>
              </a:r>
              <a:endParaRPr kumimoji="1" lang="en-US" altLang="ja-JP" sz="16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endParaRPr>
            </a:p>
            <a:p>
              <a:pPr marL="182563" indent="-182563">
                <a:buFont typeface="Arial" pitchFamily="34" charset="0"/>
                <a:buChar char="•"/>
              </a:pPr>
              <a:r>
                <a:rPr lang="ja-JP" altLang="en-US" sz="1600" dirty="0"/>
                <a:t>　　　　　：</a:t>
              </a:r>
              <a:endParaRPr kumimoji="1" lang="ja-JP" altLang="en-US" sz="16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716016" y="1700808"/>
              <a:ext cx="410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原子・分子のみならず凝縮系も対象</a:t>
              </a:r>
              <a:endParaRPr lang="en-US" altLang="ja-JP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endParaRPr>
            </a:p>
            <a:p>
              <a:r>
                <a:rPr kumimoji="1" lang="ja-JP" altLang="en-US" dirty="0">
                  <a:latin typeface="UD デジタル 教科書体 N" panose="02020400000000000000" pitchFamily="17" charset="-128"/>
                  <a:ea typeface="UD デジタル 教科書体 N" panose="02020400000000000000" pitchFamily="17" charset="-128"/>
                </a:rPr>
                <a:t>測定技術の発展に伴う多様な研究手法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FDBD504-27EE-374C-A406-46C1C979B0D7}"/>
                </a:ext>
              </a:extLst>
            </p:cNvPr>
            <p:cNvSpPr/>
            <p:nvPr/>
          </p:nvSpPr>
          <p:spPr>
            <a:xfrm>
              <a:off x="0" y="836712"/>
              <a:ext cx="4211960" cy="602128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34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D4CD53D-4A77-1A59-9F8C-A7A72275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31" y="2972321"/>
            <a:ext cx="1986486" cy="2075268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98984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半導体の光応答（前期）</a:t>
            </a:r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787D36F7-6546-C54A-9DAE-447D752BC978}"/>
              </a:ext>
            </a:extLst>
          </p:cNvPr>
          <p:cNvSpPr/>
          <p:nvPr/>
        </p:nvSpPr>
        <p:spPr>
          <a:xfrm>
            <a:off x="323528" y="1039226"/>
            <a:ext cx="8496944" cy="1381662"/>
          </a:xfrm>
          <a:prstGeom prst="roundRect">
            <a:avLst>
              <a:gd name="adj" fmla="val 10049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3974F3E-D082-4B4C-ADF9-031AADB6E427}"/>
              </a:ext>
            </a:extLst>
          </p:cNvPr>
          <p:cNvSpPr txBox="1"/>
          <p:nvPr/>
        </p:nvSpPr>
        <p:spPr>
          <a:xfrm>
            <a:off x="410671" y="1054477"/>
            <a:ext cx="6885218" cy="1266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魅力的な物理現象発現の舞台</a:t>
            </a:r>
            <a:endParaRPr lang="en-US" altLang="ja-JP" sz="2000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広範な光技術の基盤</a:t>
            </a:r>
            <a:br>
              <a:rPr lang="en-US" altLang="ja-JP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</a:br>
            <a:r>
              <a:rPr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（情報、通信、医療、太陽光発電・エネルギー、・・）</a:t>
            </a:r>
            <a:endParaRPr lang="en-US" altLang="ja-JP" sz="2000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</p:txBody>
      </p:sp>
      <p:sp>
        <p:nvSpPr>
          <p:cNvPr id="44" name="TextBox 14"/>
          <p:cNvSpPr txBox="1"/>
          <p:nvPr/>
        </p:nvSpPr>
        <p:spPr>
          <a:xfrm>
            <a:off x="395536" y="2545307"/>
            <a:ext cx="906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3D</a:t>
            </a:r>
            <a:endParaRPr kumimoji="1" lang="ja-JP" altLang="en-US" sz="44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8" y="3312367"/>
            <a:ext cx="1886466" cy="148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18"/>
          <p:cNvSpPr txBox="1"/>
          <p:nvPr/>
        </p:nvSpPr>
        <p:spPr>
          <a:xfrm>
            <a:off x="4716016" y="2545306"/>
            <a:ext cx="906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2D</a:t>
            </a:r>
            <a:endParaRPr kumimoji="1" lang="ja-JP" altLang="en-US" sz="44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TextBox 22"/>
          <p:cNvSpPr txBox="1"/>
          <p:nvPr/>
        </p:nvSpPr>
        <p:spPr>
          <a:xfrm>
            <a:off x="1240668" y="281838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バルク半導体</a:t>
            </a:r>
            <a:r>
              <a:rPr lang="ja-JP" altLang="en-US" dirty="0">
                <a:latin typeface="Helvetica" panose="020B0604020202020204" pitchFamily="34" charset="0"/>
                <a:ea typeface="UD デジタル 教科書体 N" panose="02020400000000000000" pitchFamily="17" charset="-128"/>
                <a:cs typeface="Helvetica" panose="020B0604020202020204" pitchFamily="34" charset="0"/>
              </a:rPr>
              <a:t>（</a:t>
            </a:r>
            <a:r>
              <a:rPr lang="en-US" altLang="ja-JP" dirty="0">
                <a:latin typeface="Helvetica" panose="020B0604020202020204" pitchFamily="34" charset="0"/>
                <a:ea typeface="UD デジタル 教科書体 N" panose="02020400000000000000" pitchFamily="17" charset="-128"/>
                <a:cs typeface="Helvetica" panose="020B0604020202020204" pitchFamily="34" charset="0"/>
              </a:rPr>
              <a:t>Si, GaAs</a:t>
            </a:r>
            <a:r>
              <a:rPr lang="ja-JP" altLang="en-US" dirty="0">
                <a:latin typeface="Helvetica" panose="020B0604020202020204" pitchFamily="34" charset="0"/>
                <a:ea typeface="UD デジタル 教科書体 N" panose="02020400000000000000" pitchFamily="17" charset="-128"/>
                <a:cs typeface="Helvetica" panose="020B0604020202020204" pitchFamily="34" charset="0"/>
              </a:rPr>
              <a:t>）</a:t>
            </a:r>
            <a:endParaRPr kumimoji="1" lang="ja-JP" altLang="en-US" dirty="0">
              <a:latin typeface="Helvetica" panose="020B0604020202020204" pitchFamily="34" charset="0"/>
              <a:ea typeface="UD デジタル 教科書体 N" panose="02020400000000000000" pitchFamily="17" charset="-128"/>
              <a:cs typeface="Helvetica" panose="020B0604020202020204" pitchFamily="34" charset="0"/>
            </a:endParaRPr>
          </a:p>
        </p:txBody>
      </p:sp>
      <p:sp>
        <p:nvSpPr>
          <p:cNvPr id="50" name="TextBox 23"/>
          <p:cNvSpPr txBox="1"/>
          <p:nvPr/>
        </p:nvSpPr>
        <p:spPr>
          <a:xfrm>
            <a:off x="5691566" y="2787655"/>
            <a:ext cx="334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elvetica" panose="020B0604020202020204" pitchFamily="34" charset="0"/>
                <a:ea typeface="UD デジタル 教科書体 N" panose="02020400000000000000" pitchFamily="17" charset="-128"/>
                <a:cs typeface="Helvetica" panose="020B0604020202020204" pitchFamily="34" charset="0"/>
              </a:rPr>
              <a:t>GaAs</a:t>
            </a:r>
            <a:r>
              <a:rPr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量子井戸・原子層物質</a:t>
            </a:r>
            <a:endParaRPr kumimoji="1" lang="ja-JP" altLang="en-US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</p:txBody>
      </p:sp>
      <p:grpSp>
        <p:nvGrpSpPr>
          <p:cNvPr id="54" name="Group 3"/>
          <p:cNvGrpSpPr/>
          <p:nvPr/>
        </p:nvGrpSpPr>
        <p:grpSpPr>
          <a:xfrm>
            <a:off x="5072282" y="3331629"/>
            <a:ext cx="1587950" cy="1609539"/>
            <a:chOff x="4607736" y="1974811"/>
            <a:chExt cx="1830000" cy="1854879"/>
          </a:xfrm>
        </p:grpSpPr>
        <p:cxnSp>
          <p:nvCxnSpPr>
            <p:cNvPr id="55" name="Straight Connector 17"/>
            <p:cNvCxnSpPr/>
            <p:nvPr/>
          </p:nvCxnSpPr>
          <p:spPr>
            <a:xfrm flipV="1">
              <a:off x="5512008" y="1974812"/>
              <a:ext cx="518083" cy="5180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1"/>
            <p:cNvCxnSpPr/>
            <p:nvPr/>
          </p:nvCxnSpPr>
          <p:spPr>
            <a:xfrm>
              <a:off x="5512008" y="2492895"/>
              <a:ext cx="0" cy="1008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7"/>
            <p:cNvCxnSpPr/>
            <p:nvPr/>
          </p:nvCxnSpPr>
          <p:spPr>
            <a:xfrm>
              <a:off x="5079960" y="2492895"/>
              <a:ext cx="0" cy="1008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8"/>
            <p:cNvCxnSpPr/>
            <p:nvPr/>
          </p:nvCxnSpPr>
          <p:spPr>
            <a:xfrm flipH="1">
              <a:off x="5079960" y="3501007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9"/>
            <p:cNvCxnSpPr/>
            <p:nvPr/>
          </p:nvCxnSpPr>
          <p:spPr>
            <a:xfrm flipV="1">
              <a:off x="5512008" y="2982924"/>
              <a:ext cx="518083" cy="5180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30"/>
            <p:cNvCxnSpPr/>
            <p:nvPr/>
          </p:nvCxnSpPr>
          <p:spPr>
            <a:xfrm flipH="1">
              <a:off x="5488806" y="2500018"/>
              <a:ext cx="507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31"/>
            <p:cNvCxnSpPr/>
            <p:nvPr/>
          </p:nvCxnSpPr>
          <p:spPr>
            <a:xfrm flipH="1">
              <a:off x="6030091" y="1974812"/>
              <a:ext cx="4076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32"/>
            <p:cNvCxnSpPr/>
            <p:nvPr/>
          </p:nvCxnSpPr>
          <p:spPr>
            <a:xfrm flipV="1">
              <a:off x="5079960" y="1974812"/>
              <a:ext cx="518083" cy="5180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33"/>
            <p:cNvCxnSpPr/>
            <p:nvPr/>
          </p:nvCxnSpPr>
          <p:spPr>
            <a:xfrm flipH="1">
              <a:off x="4607736" y="2500018"/>
              <a:ext cx="4915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34"/>
            <p:cNvCxnSpPr/>
            <p:nvPr/>
          </p:nvCxnSpPr>
          <p:spPr>
            <a:xfrm flipH="1">
              <a:off x="5099258" y="1974812"/>
              <a:ext cx="4987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35"/>
            <p:cNvCxnSpPr/>
            <p:nvPr/>
          </p:nvCxnSpPr>
          <p:spPr>
            <a:xfrm>
              <a:off x="5598043" y="1974811"/>
              <a:ext cx="0" cy="4460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36"/>
            <p:cNvCxnSpPr/>
            <p:nvPr/>
          </p:nvCxnSpPr>
          <p:spPr>
            <a:xfrm flipV="1">
              <a:off x="5079959" y="3068959"/>
              <a:ext cx="432048" cy="432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円/楕円 24"/>
            <p:cNvSpPr/>
            <p:nvPr/>
          </p:nvSpPr>
          <p:spPr>
            <a:xfrm>
              <a:off x="5230989" y="3176971"/>
              <a:ext cx="216024" cy="2160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sz="1400" b="1" dirty="0">
                  <a:solidFill>
                    <a:srgbClr val="FF0000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FF0000"/>
                  </a:solidFill>
                </a:rPr>
                <a:t>-</a:t>
              </a:r>
              <a:endParaRPr kumimoji="1" lang="ja-JP" altLang="en-US" sz="1400" b="1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68" name="Straight Arrow Connector 38"/>
            <p:cNvCxnSpPr/>
            <p:nvPr/>
          </p:nvCxnSpPr>
          <p:spPr>
            <a:xfrm>
              <a:off x="5062375" y="3645024"/>
              <a:ext cx="5180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39"/>
            <p:cNvSpPr txBox="1"/>
            <p:nvPr/>
          </p:nvSpPr>
          <p:spPr>
            <a:xfrm>
              <a:off x="5635421" y="3460358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～</a:t>
              </a:r>
              <a:r>
                <a:rPr lang="en-US" altLang="ja-JP" dirty="0"/>
                <a:t>nm</a:t>
              </a:r>
              <a:endParaRPr kumimoji="1" lang="ja-JP" altLang="en-US" dirty="0"/>
            </a:p>
          </p:txBody>
        </p:sp>
      </p:grpSp>
      <p:sp>
        <p:nvSpPr>
          <p:cNvPr id="36" name="TextBox 22">
            <a:extLst>
              <a:ext uri="{FF2B5EF4-FFF2-40B4-BE49-F238E27FC236}">
                <a16:creationId xmlns:a16="http://schemas.microsoft.com/office/drawing/2014/main" id="{15DD7DF4-9A87-074D-930E-36D8E573F4C1}"/>
              </a:ext>
            </a:extLst>
          </p:cNvPr>
          <p:cNvSpPr txBox="1"/>
          <p:nvPr/>
        </p:nvSpPr>
        <p:spPr>
          <a:xfrm>
            <a:off x="2013537" y="5589240"/>
            <a:ext cx="4859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>
                <a:solidFill>
                  <a:srgbClr val="0070C0"/>
                </a:solidFill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バンド構造</a:t>
            </a:r>
            <a:r>
              <a:rPr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による</a:t>
            </a:r>
            <a:r>
              <a:rPr lang="ja-JP" altLang="en-US" b="1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光吸収・発光特性</a:t>
            </a:r>
            <a:r>
              <a:rPr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の違い</a:t>
            </a:r>
            <a:endParaRPr lang="en-US" altLang="ja-JP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励起子効果</a:t>
            </a:r>
            <a:endParaRPr lang="en-US" altLang="ja-JP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>
                <a:solidFill>
                  <a:srgbClr val="0070C0"/>
                </a:solidFill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量子閉じ込め効果</a:t>
            </a:r>
            <a:r>
              <a:rPr lang="en-US" altLang="ja-JP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7661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0BA8E-7C75-2709-A531-9AE467AEA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30">
            <a:extLst>
              <a:ext uri="{FF2B5EF4-FFF2-40B4-BE49-F238E27FC236}">
                <a16:creationId xmlns:a16="http://schemas.microsoft.com/office/drawing/2014/main" id="{C414A547-CC20-9C19-FF7B-16859C009B4D}"/>
              </a:ext>
            </a:extLst>
          </p:cNvPr>
          <p:cNvSpPr/>
          <p:nvPr/>
        </p:nvSpPr>
        <p:spPr>
          <a:xfrm>
            <a:off x="323528" y="1039226"/>
            <a:ext cx="8496944" cy="1381662"/>
          </a:xfrm>
          <a:prstGeom prst="roundRect">
            <a:avLst>
              <a:gd name="adj" fmla="val 10049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6F04D710-265E-42EF-5F13-FF1B140AC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98984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結晶対称性と非線形光学応答（後期）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E92B1C-A17A-D756-9F01-4AF60864DC87}"/>
              </a:ext>
            </a:extLst>
          </p:cNvPr>
          <p:cNvSpPr txBox="1"/>
          <p:nvPr/>
        </p:nvSpPr>
        <p:spPr>
          <a:xfrm>
            <a:off x="410670" y="1054477"/>
            <a:ext cx="8409802" cy="2066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 b="1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物質の光に対する応答</a:t>
            </a:r>
            <a:endParaRPr lang="en-US" altLang="ja-JP" sz="2000" b="1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光が弱いとき・・・　光の電場振幅に比例（線形）</a:t>
            </a:r>
            <a:endParaRPr lang="en-US" altLang="ja-JP" sz="2000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srgbClr val="C00000"/>
                </a:solidFill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光が強いとき（例：レーザー）・・・　光の電場振幅に対して非線形</a:t>
            </a:r>
            <a:endParaRPr lang="en-US" altLang="ja-JP" sz="2000" dirty="0">
              <a:solidFill>
                <a:srgbClr val="C00000"/>
              </a:solidFill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pPr>
              <a:lnSpc>
                <a:spcPct val="130000"/>
              </a:lnSpc>
            </a:pPr>
            <a:endParaRPr lang="en-US" altLang="ja-JP" sz="2000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非線形だと何が起こるか？　⇒　光の色が変わる！！</a:t>
            </a:r>
            <a:endParaRPr lang="en-US" altLang="ja-JP" sz="2000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D1E7BD8-2360-42CB-D753-B347403E71A6}"/>
              </a:ext>
            </a:extLst>
          </p:cNvPr>
          <p:cNvGrpSpPr/>
          <p:nvPr/>
        </p:nvGrpSpPr>
        <p:grpSpPr>
          <a:xfrm>
            <a:off x="1916898" y="3257144"/>
            <a:ext cx="935692" cy="986591"/>
            <a:chOff x="1773815" y="3247526"/>
            <a:chExt cx="935692" cy="986591"/>
          </a:xfrm>
        </p:grpSpPr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B85A41A3-594D-6A37-0201-01D8991727A3}"/>
                </a:ext>
              </a:extLst>
            </p:cNvPr>
            <p:cNvSpPr/>
            <p:nvPr/>
          </p:nvSpPr>
          <p:spPr>
            <a:xfrm rot="2491447">
              <a:off x="1797539" y="3656802"/>
              <a:ext cx="868403" cy="220380"/>
            </a:xfrm>
            <a:custGeom>
              <a:avLst/>
              <a:gdLst>
                <a:gd name="connsiteX0" fmla="*/ 0 w 868403"/>
                <a:gd name="connsiteY0" fmla="*/ 0 h 220380"/>
                <a:gd name="connsiteX1" fmla="*/ 673262 w 868403"/>
                <a:gd name="connsiteY1" fmla="*/ 0 h 220380"/>
                <a:gd name="connsiteX2" fmla="*/ 868403 w 868403"/>
                <a:gd name="connsiteY2" fmla="*/ 220380 h 220380"/>
                <a:gd name="connsiteX3" fmla="*/ 195140 w 868403"/>
                <a:gd name="connsiteY3" fmla="*/ 220379 h 220380"/>
                <a:gd name="connsiteX4" fmla="*/ 0 w 868403"/>
                <a:gd name="connsiteY4" fmla="*/ 0 h 2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403" h="220380">
                  <a:moveTo>
                    <a:pt x="0" y="0"/>
                  </a:moveTo>
                  <a:lnTo>
                    <a:pt x="673262" y="0"/>
                  </a:lnTo>
                  <a:lnTo>
                    <a:pt x="868403" y="220380"/>
                  </a:lnTo>
                  <a:lnTo>
                    <a:pt x="195140" y="220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F2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772C40AE-492B-0B80-B26F-798ECA44EB3D}"/>
                </a:ext>
              </a:extLst>
            </p:cNvPr>
            <p:cNvSpPr/>
            <p:nvPr/>
          </p:nvSpPr>
          <p:spPr>
            <a:xfrm rot="2491447">
              <a:off x="1975496" y="3247526"/>
              <a:ext cx="734011" cy="402762"/>
            </a:xfrm>
            <a:custGeom>
              <a:avLst/>
              <a:gdLst>
                <a:gd name="connsiteX0" fmla="*/ 0 w 734011"/>
                <a:gd name="connsiteY0" fmla="*/ 334157 h 402762"/>
                <a:gd name="connsiteX1" fmla="*/ 377375 w 734011"/>
                <a:gd name="connsiteY1" fmla="*/ 0 h 402762"/>
                <a:gd name="connsiteX2" fmla="*/ 734011 w 734011"/>
                <a:gd name="connsiteY2" fmla="*/ 402762 h 402762"/>
                <a:gd name="connsiteX3" fmla="*/ 60749 w 734011"/>
                <a:gd name="connsiteY3" fmla="*/ 402762 h 402762"/>
                <a:gd name="connsiteX4" fmla="*/ 0 w 734011"/>
                <a:gd name="connsiteY4" fmla="*/ 334157 h 40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11" h="402762">
                  <a:moveTo>
                    <a:pt x="0" y="334157"/>
                  </a:moveTo>
                  <a:lnTo>
                    <a:pt x="377375" y="0"/>
                  </a:lnTo>
                  <a:lnTo>
                    <a:pt x="734011" y="402762"/>
                  </a:lnTo>
                  <a:lnTo>
                    <a:pt x="60749" y="402762"/>
                  </a:lnTo>
                  <a:lnTo>
                    <a:pt x="0" y="33415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FCCD9B0E-A340-53A1-531C-EEEDE88071AA}"/>
                </a:ext>
              </a:extLst>
            </p:cNvPr>
            <p:cNvSpPr/>
            <p:nvPr/>
          </p:nvSpPr>
          <p:spPr>
            <a:xfrm rot="2491447">
              <a:off x="1773815" y="3876173"/>
              <a:ext cx="694326" cy="357944"/>
            </a:xfrm>
            <a:custGeom>
              <a:avLst/>
              <a:gdLst>
                <a:gd name="connsiteX0" fmla="*/ 0 w 694326"/>
                <a:gd name="connsiteY0" fmla="*/ 0 h 357944"/>
                <a:gd name="connsiteX1" fmla="*/ 673263 w 694326"/>
                <a:gd name="connsiteY1" fmla="*/ 1 h 357944"/>
                <a:gd name="connsiteX2" fmla="*/ 694326 w 694326"/>
                <a:gd name="connsiteY2" fmla="*/ 23788 h 357944"/>
                <a:gd name="connsiteX3" fmla="*/ 316951 w 694326"/>
                <a:gd name="connsiteY3" fmla="*/ 357944 h 357944"/>
                <a:gd name="connsiteX4" fmla="*/ 0 w 694326"/>
                <a:gd name="connsiteY4" fmla="*/ 0 h 35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326" h="357944">
                  <a:moveTo>
                    <a:pt x="0" y="0"/>
                  </a:moveTo>
                  <a:lnTo>
                    <a:pt x="673263" y="1"/>
                  </a:lnTo>
                  <a:lnTo>
                    <a:pt x="694326" y="23788"/>
                  </a:lnTo>
                  <a:lnTo>
                    <a:pt x="316951" y="357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ADF29F60-529F-E24A-2C00-C3DCD6FACD0F}"/>
              </a:ext>
            </a:extLst>
          </p:cNvPr>
          <p:cNvSpPr/>
          <p:nvPr/>
        </p:nvSpPr>
        <p:spPr>
          <a:xfrm>
            <a:off x="452670" y="3553404"/>
            <a:ext cx="1490870" cy="394071"/>
          </a:xfrm>
          <a:custGeom>
            <a:avLst/>
            <a:gdLst>
              <a:gd name="connsiteX0" fmla="*/ 0 w 1490870"/>
              <a:gd name="connsiteY0" fmla="*/ 298175 h 556609"/>
              <a:gd name="connsiteX1" fmla="*/ 165652 w 1490870"/>
              <a:gd name="connsiteY1" fmla="*/ 19879 h 556609"/>
              <a:gd name="connsiteX2" fmla="*/ 331305 w 1490870"/>
              <a:gd name="connsiteY2" fmla="*/ 556593 h 556609"/>
              <a:gd name="connsiteX3" fmla="*/ 556592 w 1490870"/>
              <a:gd name="connsiteY3" fmla="*/ 1 h 556609"/>
              <a:gd name="connsiteX4" fmla="*/ 735496 w 1490870"/>
              <a:gd name="connsiteY4" fmla="*/ 549966 h 556609"/>
              <a:gd name="connsiteX5" fmla="*/ 921026 w 1490870"/>
              <a:gd name="connsiteY5" fmla="*/ 33132 h 556609"/>
              <a:gd name="connsiteX6" fmla="*/ 1086679 w 1490870"/>
              <a:gd name="connsiteY6" fmla="*/ 490332 h 556609"/>
              <a:gd name="connsiteX7" fmla="*/ 1186070 w 1490870"/>
              <a:gd name="connsiteY7" fmla="*/ 172279 h 556609"/>
              <a:gd name="connsiteX8" fmla="*/ 1298713 w 1490870"/>
              <a:gd name="connsiteY8" fmla="*/ 331306 h 556609"/>
              <a:gd name="connsiteX9" fmla="*/ 1490870 w 1490870"/>
              <a:gd name="connsiteY9" fmla="*/ 304801 h 556609"/>
              <a:gd name="connsiteX0" fmla="*/ 0 w 1490870"/>
              <a:gd name="connsiteY0" fmla="*/ 298175 h 556609"/>
              <a:gd name="connsiteX1" fmla="*/ 165652 w 1490870"/>
              <a:gd name="connsiteY1" fmla="*/ 19879 h 556609"/>
              <a:gd name="connsiteX2" fmla="*/ 331305 w 1490870"/>
              <a:gd name="connsiteY2" fmla="*/ 556593 h 556609"/>
              <a:gd name="connsiteX3" fmla="*/ 556592 w 1490870"/>
              <a:gd name="connsiteY3" fmla="*/ 1 h 556609"/>
              <a:gd name="connsiteX4" fmla="*/ 735496 w 1490870"/>
              <a:gd name="connsiteY4" fmla="*/ 549966 h 556609"/>
              <a:gd name="connsiteX5" fmla="*/ 921026 w 1490870"/>
              <a:gd name="connsiteY5" fmla="*/ 33132 h 556609"/>
              <a:gd name="connsiteX6" fmla="*/ 1086679 w 1490870"/>
              <a:gd name="connsiteY6" fmla="*/ 490332 h 556609"/>
              <a:gd name="connsiteX7" fmla="*/ 1258957 w 1490870"/>
              <a:gd name="connsiteY7" fmla="*/ 172279 h 556609"/>
              <a:gd name="connsiteX8" fmla="*/ 1298713 w 1490870"/>
              <a:gd name="connsiteY8" fmla="*/ 331306 h 556609"/>
              <a:gd name="connsiteX9" fmla="*/ 1490870 w 1490870"/>
              <a:gd name="connsiteY9" fmla="*/ 304801 h 556609"/>
              <a:gd name="connsiteX0" fmla="*/ 0 w 1490870"/>
              <a:gd name="connsiteY0" fmla="*/ 298175 h 556609"/>
              <a:gd name="connsiteX1" fmla="*/ 165652 w 1490870"/>
              <a:gd name="connsiteY1" fmla="*/ 19879 h 556609"/>
              <a:gd name="connsiteX2" fmla="*/ 331305 w 1490870"/>
              <a:gd name="connsiteY2" fmla="*/ 556593 h 556609"/>
              <a:gd name="connsiteX3" fmla="*/ 556592 w 1490870"/>
              <a:gd name="connsiteY3" fmla="*/ 1 h 556609"/>
              <a:gd name="connsiteX4" fmla="*/ 735496 w 1490870"/>
              <a:gd name="connsiteY4" fmla="*/ 549966 h 556609"/>
              <a:gd name="connsiteX5" fmla="*/ 921026 w 1490870"/>
              <a:gd name="connsiteY5" fmla="*/ 33132 h 556609"/>
              <a:gd name="connsiteX6" fmla="*/ 1086679 w 1490870"/>
              <a:gd name="connsiteY6" fmla="*/ 490332 h 556609"/>
              <a:gd name="connsiteX7" fmla="*/ 1258957 w 1490870"/>
              <a:gd name="connsiteY7" fmla="*/ 172279 h 556609"/>
              <a:gd name="connsiteX8" fmla="*/ 1358348 w 1490870"/>
              <a:gd name="connsiteY8" fmla="*/ 331306 h 556609"/>
              <a:gd name="connsiteX9" fmla="*/ 1490870 w 1490870"/>
              <a:gd name="connsiteY9" fmla="*/ 304801 h 55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0870" h="556609">
                <a:moveTo>
                  <a:pt x="0" y="298175"/>
                </a:moveTo>
                <a:cubicBezTo>
                  <a:pt x="55217" y="137492"/>
                  <a:pt x="110435" y="-23191"/>
                  <a:pt x="165652" y="19879"/>
                </a:cubicBezTo>
                <a:cubicBezTo>
                  <a:pt x="220870" y="62949"/>
                  <a:pt x="266148" y="559906"/>
                  <a:pt x="331305" y="556593"/>
                </a:cubicBezTo>
                <a:cubicBezTo>
                  <a:pt x="396462" y="553280"/>
                  <a:pt x="489227" y="1105"/>
                  <a:pt x="556592" y="1"/>
                </a:cubicBezTo>
                <a:cubicBezTo>
                  <a:pt x="623957" y="-1103"/>
                  <a:pt x="674757" y="544444"/>
                  <a:pt x="735496" y="549966"/>
                </a:cubicBezTo>
                <a:cubicBezTo>
                  <a:pt x="796235" y="555488"/>
                  <a:pt x="862496" y="43071"/>
                  <a:pt x="921026" y="33132"/>
                </a:cubicBezTo>
                <a:cubicBezTo>
                  <a:pt x="979556" y="23193"/>
                  <a:pt x="1030357" y="467141"/>
                  <a:pt x="1086679" y="490332"/>
                </a:cubicBezTo>
                <a:cubicBezTo>
                  <a:pt x="1143001" y="513523"/>
                  <a:pt x="1213679" y="198783"/>
                  <a:pt x="1258957" y="172279"/>
                </a:cubicBezTo>
                <a:cubicBezTo>
                  <a:pt x="1304235" y="145775"/>
                  <a:pt x="1307548" y="309219"/>
                  <a:pt x="1358348" y="331306"/>
                </a:cubicBezTo>
                <a:cubicBezTo>
                  <a:pt x="1409148" y="353393"/>
                  <a:pt x="1420191" y="329097"/>
                  <a:pt x="1490870" y="30480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B8136DC4-16FD-20E5-D8EF-8CC4AF05C264}"/>
              </a:ext>
            </a:extLst>
          </p:cNvPr>
          <p:cNvSpPr/>
          <p:nvPr/>
        </p:nvSpPr>
        <p:spPr>
          <a:xfrm>
            <a:off x="2774172" y="3570848"/>
            <a:ext cx="915542" cy="394071"/>
          </a:xfrm>
          <a:custGeom>
            <a:avLst/>
            <a:gdLst>
              <a:gd name="connsiteX0" fmla="*/ 0 w 1490870"/>
              <a:gd name="connsiteY0" fmla="*/ 298175 h 556609"/>
              <a:gd name="connsiteX1" fmla="*/ 165652 w 1490870"/>
              <a:gd name="connsiteY1" fmla="*/ 19879 h 556609"/>
              <a:gd name="connsiteX2" fmla="*/ 331305 w 1490870"/>
              <a:gd name="connsiteY2" fmla="*/ 556593 h 556609"/>
              <a:gd name="connsiteX3" fmla="*/ 556592 w 1490870"/>
              <a:gd name="connsiteY3" fmla="*/ 1 h 556609"/>
              <a:gd name="connsiteX4" fmla="*/ 735496 w 1490870"/>
              <a:gd name="connsiteY4" fmla="*/ 549966 h 556609"/>
              <a:gd name="connsiteX5" fmla="*/ 921026 w 1490870"/>
              <a:gd name="connsiteY5" fmla="*/ 33132 h 556609"/>
              <a:gd name="connsiteX6" fmla="*/ 1086679 w 1490870"/>
              <a:gd name="connsiteY6" fmla="*/ 490332 h 556609"/>
              <a:gd name="connsiteX7" fmla="*/ 1186070 w 1490870"/>
              <a:gd name="connsiteY7" fmla="*/ 172279 h 556609"/>
              <a:gd name="connsiteX8" fmla="*/ 1298713 w 1490870"/>
              <a:gd name="connsiteY8" fmla="*/ 331306 h 556609"/>
              <a:gd name="connsiteX9" fmla="*/ 1490870 w 1490870"/>
              <a:gd name="connsiteY9" fmla="*/ 304801 h 556609"/>
              <a:gd name="connsiteX0" fmla="*/ 0 w 1490870"/>
              <a:gd name="connsiteY0" fmla="*/ 298175 h 556609"/>
              <a:gd name="connsiteX1" fmla="*/ 165652 w 1490870"/>
              <a:gd name="connsiteY1" fmla="*/ 19879 h 556609"/>
              <a:gd name="connsiteX2" fmla="*/ 331305 w 1490870"/>
              <a:gd name="connsiteY2" fmla="*/ 556593 h 556609"/>
              <a:gd name="connsiteX3" fmla="*/ 556592 w 1490870"/>
              <a:gd name="connsiteY3" fmla="*/ 1 h 556609"/>
              <a:gd name="connsiteX4" fmla="*/ 735496 w 1490870"/>
              <a:gd name="connsiteY4" fmla="*/ 549966 h 556609"/>
              <a:gd name="connsiteX5" fmla="*/ 921026 w 1490870"/>
              <a:gd name="connsiteY5" fmla="*/ 33132 h 556609"/>
              <a:gd name="connsiteX6" fmla="*/ 1086679 w 1490870"/>
              <a:gd name="connsiteY6" fmla="*/ 490332 h 556609"/>
              <a:gd name="connsiteX7" fmla="*/ 1258957 w 1490870"/>
              <a:gd name="connsiteY7" fmla="*/ 172279 h 556609"/>
              <a:gd name="connsiteX8" fmla="*/ 1298713 w 1490870"/>
              <a:gd name="connsiteY8" fmla="*/ 331306 h 556609"/>
              <a:gd name="connsiteX9" fmla="*/ 1490870 w 1490870"/>
              <a:gd name="connsiteY9" fmla="*/ 304801 h 556609"/>
              <a:gd name="connsiteX0" fmla="*/ 0 w 1490870"/>
              <a:gd name="connsiteY0" fmla="*/ 298175 h 556609"/>
              <a:gd name="connsiteX1" fmla="*/ 165652 w 1490870"/>
              <a:gd name="connsiteY1" fmla="*/ 19879 h 556609"/>
              <a:gd name="connsiteX2" fmla="*/ 331305 w 1490870"/>
              <a:gd name="connsiteY2" fmla="*/ 556593 h 556609"/>
              <a:gd name="connsiteX3" fmla="*/ 556592 w 1490870"/>
              <a:gd name="connsiteY3" fmla="*/ 1 h 556609"/>
              <a:gd name="connsiteX4" fmla="*/ 735496 w 1490870"/>
              <a:gd name="connsiteY4" fmla="*/ 549966 h 556609"/>
              <a:gd name="connsiteX5" fmla="*/ 921026 w 1490870"/>
              <a:gd name="connsiteY5" fmla="*/ 33132 h 556609"/>
              <a:gd name="connsiteX6" fmla="*/ 1086679 w 1490870"/>
              <a:gd name="connsiteY6" fmla="*/ 490332 h 556609"/>
              <a:gd name="connsiteX7" fmla="*/ 1258957 w 1490870"/>
              <a:gd name="connsiteY7" fmla="*/ 172279 h 556609"/>
              <a:gd name="connsiteX8" fmla="*/ 1358348 w 1490870"/>
              <a:gd name="connsiteY8" fmla="*/ 331306 h 556609"/>
              <a:gd name="connsiteX9" fmla="*/ 1490870 w 1490870"/>
              <a:gd name="connsiteY9" fmla="*/ 304801 h 55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0870" h="556609">
                <a:moveTo>
                  <a:pt x="0" y="298175"/>
                </a:moveTo>
                <a:cubicBezTo>
                  <a:pt x="55217" y="137492"/>
                  <a:pt x="110435" y="-23191"/>
                  <a:pt x="165652" y="19879"/>
                </a:cubicBezTo>
                <a:cubicBezTo>
                  <a:pt x="220870" y="62949"/>
                  <a:pt x="266148" y="559906"/>
                  <a:pt x="331305" y="556593"/>
                </a:cubicBezTo>
                <a:cubicBezTo>
                  <a:pt x="396462" y="553280"/>
                  <a:pt x="489227" y="1105"/>
                  <a:pt x="556592" y="1"/>
                </a:cubicBezTo>
                <a:cubicBezTo>
                  <a:pt x="623957" y="-1103"/>
                  <a:pt x="674757" y="544444"/>
                  <a:pt x="735496" y="549966"/>
                </a:cubicBezTo>
                <a:cubicBezTo>
                  <a:pt x="796235" y="555488"/>
                  <a:pt x="862496" y="43071"/>
                  <a:pt x="921026" y="33132"/>
                </a:cubicBezTo>
                <a:cubicBezTo>
                  <a:pt x="979556" y="23193"/>
                  <a:pt x="1030357" y="467141"/>
                  <a:pt x="1086679" y="490332"/>
                </a:cubicBezTo>
                <a:cubicBezTo>
                  <a:pt x="1143001" y="513523"/>
                  <a:pt x="1213679" y="198783"/>
                  <a:pt x="1258957" y="172279"/>
                </a:cubicBezTo>
                <a:cubicBezTo>
                  <a:pt x="1304235" y="145775"/>
                  <a:pt x="1307548" y="309219"/>
                  <a:pt x="1358348" y="331306"/>
                </a:cubicBezTo>
                <a:cubicBezTo>
                  <a:pt x="1409148" y="353393"/>
                  <a:pt x="1420191" y="329097"/>
                  <a:pt x="1490870" y="304801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814831F-E460-413B-39E2-68BBF3E9915D}"/>
              </a:ext>
            </a:extLst>
          </p:cNvPr>
          <p:cNvSpPr txBox="1"/>
          <p:nvPr/>
        </p:nvSpPr>
        <p:spPr>
          <a:xfrm>
            <a:off x="2060502" y="4206790"/>
            <a:ext cx="82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結晶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F7EEE0-455B-4524-5D5D-299CD301D729}"/>
              </a:ext>
            </a:extLst>
          </p:cNvPr>
          <p:cNvSpPr txBox="1"/>
          <p:nvPr/>
        </p:nvSpPr>
        <p:spPr>
          <a:xfrm>
            <a:off x="1052390" y="400352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Symbol" panose="05050102010706020507" pitchFamily="18" charset="2"/>
                <a:cs typeface="Helvetica" panose="020B0604020202020204" pitchFamily="34" charset="0"/>
              </a:rPr>
              <a:t>l</a:t>
            </a:r>
            <a:endParaRPr kumimoji="1" lang="ja-JP" altLang="en-US" dirty="0">
              <a:solidFill>
                <a:srgbClr val="FF0000"/>
              </a:solidFill>
              <a:latin typeface="Symbol" panose="05050102010706020507" pitchFamily="18" charset="2"/>
              <a:cs typeface="Helvetica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092D478-E92D-29AD-AD21-A6EAFC62CAD8}"/>
              </a:ext>
            </a:extLst>
          </p:cNvPr>
          <p:cNvSpPr txBox="1"/>
          <p:nvPr/>
        </p:nvSpPr>
        <p:spPr>
          <a:xfrm>
            <a:off x="2947950" y="4003522"/>
            <a:ext cx="75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  <a:latin typeface="Symbol" panose="05050102010706020507" pitchFamily="18" charset="2"/>
                <a:cs typeface="Helvetica" panose="020B0604020202020204" pitchFamily="34" charset="0"/>
              </a:rPr>
              <a:t>l/2</a:t>
            </a:r>
            <a:endParaRPr kumimoji="1" lang="ja-JP" altLang="en-US" dirty="0">
              <a:solidFill>
                <a:srgbClr val="00B0F0"/>
              </a:solidFill>
              <a:latin typeface="Symbol" panose="05050102010706020507" pitchFamily="18" charset="2"/>
              <a:cs typeface="Helvetica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4D21CF8-1AA9-04C6-2B28-F4A3189C4EC1}"/>
              </a:ext>
            </a:extLst>
          </p:cNvPr>
          <p:cNvSpPr txBox="1"/>
          <p:nvPr/>
        </p:nvSpPr>
        <p:spPr>
          <a:xfrm>
            <a:off x="458618" y="4664484"/>
            <a:ext cx="5913581" cy="1666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非線形応答の特性</a:t>
            </a:r>
            <a:endParaRPr lang="en-US" altLang="ja-JP" sz="2000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⇒　</a:t>
            </a:r>
            <a:r>
              <a:rPr lang="ja-JP" altLang="en-US" sz="2000" b="1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結晶対称性</a:t>
            </a:r>
            <a:r>
              <a:rPr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によって決まる</a:t>
            </a:r>
            <a:endParaRPr lang="en-US" altLang="ja-JP" sz="2000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pPr>
              <a:lnSpc>
                <a:spcPct val="130000"/>
              </a:lnSpc>
            </a:pPr>
            <a:endParaRPr lang="en-US" altLang="ja-JP" sz="2000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b="1" dirty="0">
                <a:solidFill>
                  <a:srgbClr val="0070C0"/>
                </a:solidFill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結晶対称性と非線形光学応答の対応を確かめよう</a:t>
            </a:r>
            <a:endParaRPr lang="en-US" altLang="ja-JP" sz="2000" b="1" dirty="0">
              <a:solidFill>
                <a:srgbClr val="0070C0"/>
              </a:solidFill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8430955D-0532-1E57-A92D-CE9E75384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4576122"/>
            <a:ext cx="1800200" cy="2018671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064F82F-C61B-EC66-5893-D845E83F1220}"/>
              </a:ext>
            </a:extLst>
          </p:cNvPr>
          <p:cNvSpPr txBox="1"/>
          <p:nvPr/>
        </p:nvSpPr>
        <p:spPr>
          <a:xfrm>
            <a:off x="4211960" y="358098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例</a:t>
            </a:r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. 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</a:t>
            </a:r>
            <a:r>
              <a:rPr kumimoji="1" lang="en-US" altLang="ja-JP" dirty="0">
                <a:latin typeface="Helvetica" panose="020B0604020202020204" pitchFamily="34" charset="0"/>
                <a:ea typeface="UD デジタル 教科書体 N-B" panose="02020700000000000000" pitchFamily="17" charset="-128"/>
                <a:cs typeface="Helvetica" panose="020B0604020202020204" pitchFamily="34" charset="0"/>
              </a:rPr>
              <a:t>2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次高調波発生</a:t>
            </a:r>
          </a:p>
        </p:txBody>
      </p:sp>
    </p:spTree>
    <p:extLst>
      <p:ext uri="{BB962C8B-B14F-4D97-AF65-F5344CB8AC3E}">
        <p14:creationId xmlns:p14="http://schemas.microsoft.com/office/powerpoint/2010/main" val="3472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r>
              <a:rPr kumimoji="1" lang="ja-JP" altLang="en-US" sz="3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課題演習</a:t>
            </a:r>
            <a:r>
              <a:rPr kumimoji="1" lang="en-US" altLang="ja-JP" sz="3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B2</a:t>
            </a:r>
            <a:r>
              <a:rPr kumimoji="1" lang="ja-JP" altLang="en-US" sz="3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の進め方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250" y="141277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ゼミ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250" y="278092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実験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0147" y="2823607"/>
            <a:ext cx="5346335" cy="2466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分光実験の基礎</a:t>
            </a:r>
            <a:br>
              <a:rPr lang="en-US" altLang="ja-JP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</a:br>
            <a:r>
              <a:rPr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（光学機器の原理と使い方など）</a:t>
            </a:r>
            <a:endParaRPr lang="en-US" altLang="ja-JP" sz="2000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レーザーの基礎</a:t>
            </a:r>
            <a:endParaRPr lang="en-US" altLang="ja-JP" sz="2000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光</a:t>
            </a:r>
            <a:r>
              <a:rPr kumimoji="1"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吸収、発光測定</a:t>
            </a:r>
            <a:r>
              <a:rPr kumimoji="1" lang="en-US" altLang="ja-JP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/ </a:t>
            </a:r>
            <a:r>
              <a:rPr kumimoji="1"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非線形光学応答測定。</a:t>
            </a:r>
            <a:endParaRPr kumimoji="1" lang="en-US" altLang="ja-JP" sz="2000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kumimoji="1"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データ解析・考察。</a:t>
            </a:r>
            <a:endParaRPr kumimoji="1" lang="en-US" altLang="ja-JP" sz="2000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kumimoji="1" lang="ja-JP" altLang="en-US" sz="2000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5559797"/>
            <a:ext cx="440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発表会＋レポート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3798" y="1412776"/>
            <a:ext cx="5130530" cy="11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2000" dirty="0">
                <a:latin typeface="Helvetica" panose="020B0604020202020204" pitchFamily="34" charset="0"/>
                <a:cs typeface="Helvetica" panose="020B0604020202020204" pitchFamily="34" charset="0"/>
              </a:rPr>
              <a:t>Mark Fox, Optical Properties of Solids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2000" dirty="0">
                <a:latin typeface="Helvetica" panose="020B0604020202020204" pitchFamily="34" charset="0"/>
                <a:cs typeface="Helvetica" panose="020B0604020202020204" pitchFamily="34" charset="0"/>
              </a:rPr>
              <a:t>R. W. Boyd, Nonlinear optics </a:t>
            </a:r>
            <a:br>
              <a:rPr lang="en-US" altLang="ja-JP" sz="2000" dirty="0"/>
            </a:br>
            <a:r>
              <a:rPr lang="ja-JP" altLang="en-US" sz="2000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などから抜粋</a:t>
            </a:r>
            <a:endParaRPr lang="en-US" altLang="ja-JP" sz="2000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520" y="646207"/>
            <a:ext cx="1101861" cy="1437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6" r="19240" b="17635"/>
          <a:stretch/>
        </p:blipFill>
        <p:spPr>
          <a:xfrm>
            <a:off x="7180194" y="4594251"/>
            <a:ext cx="1657688" cy="19310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73E15DA-F544-BB32-BFCB-9A057F3A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72" y="2338072"/>
            <a:ext cx="971356" cy="15320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41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21360</TotalTime>
  <Words>390</Words>
  <Application>Microsoft Office PowerPoint</Application>
  <PresentationFormat>画面に合わせる (4:3)</PresentationFormat>
  <Paragraphs>69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Helveitca</vt:lpstr>
      <vt:lpstr>UD デジタル 教科書体 N</vt:lpstr>
      <vt:lpstr>UD デジタル 教科書体 N-B</vt:lpstr>
      <vt:lpstr>Arial</vt:lpstr>
      <vt:lpstr>Calibri</vt:lpstr>
      <vt:lpstr>Helvetica</vt:lpstr>
      <vt:lpstr>Symbol</vt:lpstr>
      <vt:lpstr>Office Theme</vt:lpstr>
      <vt:lpstr>課題演習B2   半導体の光応答(前期)  結晶対称性と非線形光学応答 (後期) </vt:lpstr>
      <vt:lpstr>分光　- 物性研究の強力なツール -</vt:lpstr>
      <vt:lpstr>半導体の光応答（前期）</vt:lpstr>
      <vt:lpstr>結晶対称性と非線形光学応答（後期）</vt:lpstr>
      <vt:lpstr>課題演習B2の進め方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課題演習B2</dc:title>
  <dc:creator>Arikawa</dc:creator>
  <cp:lastModifiedBy>uchida.kento.4z@ms.c.kyoto-u.ac.jp</cp:lastModifiedBy>
  <cp:revision>142</cp:revision>
  <cp:lastPrinted>2017-02-07T09:16:35Z</cp:lastPrinted>
  <dcterms:created xsi:type="dcterms:W3CDTF">2012-01-31T10:25:05Z</dcterms:created>
  <dcterms:modified xsi:type="dcterms:W3CDTF">2025-01-28T01:35:55Z</dcterms:modified>
</cp:coreProperties>
</file>