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6" r:id="rId7"/>
    <p:sldId id="264" r:id="rId8"/>
    <p:sldId id="261" r:id="rId9"/>
    <p:sldId id="267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5198" autoAdjust="0"/>
  </p:normalViewPr>
  <p:slideViewPr>
    <p:cSldViewPr>
      <p:cViewPr varScale="1">
        <p:scale>
          <a:sx n="87" d="100"/>
          <a:sy n="87" d="100"/>
        </p:scale>
        <p:origin x="6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buki Kawamata" userId="e56701f886085fda" providerId="LiveId" clId="{64BD7A43-3D41-400E-9EF0-EAAD82CBF8C2}"/>
    <pc:docChg chg="undo redo custSel modSld">
      <pc:chgData name="Ibuki Kawamata" userId="e56701f886085fda" providerId="LiveId" clId="{64BD7A43-3D41-400E-9EF0-EAAD82CBF8C2}" dt="2024-11-12T01:17:18.420" v="63" actId="20577"/>
      <pc:docMkLst>
        <pc:docMk/>
      </pc:docMkLst>
      <pc:sldChg chg="modSp mod">
        <pc:chgData name="Ibuki Kawamata" userId="e56701f886085fda" providerId="LiveId" clId="{64BD7A43-3D41-400E-9EF0-EAAD82CBF8C2}" dt="2024-11-12T01:15:45.842" v="61" actId="13926"/>
        <pc:sldMkLst>
          <pc:docMk/>
          <pc:sldMk cId="1408360725" sldId="257"/>
        </pc:sldMkLst>
        <pc:spChg chg="mod">
          <ac:chgData name="Ibuki Kawamata" userId="e56701f886085fda" providerId="LiveId" clId="{64BD7A43-3D41-400E-9EF0-EAAD82CBF8C2}" dt="2024-11-12T01:15:45.842" v="61" actId="13926"/>
          <ac:spMkLst>
            <pc:docMk/>
            <pc:sldMk cId="1408360725" sldId="257"/>
            <ac:spMk id="3" creationId="{00000000-0000-0000-0000-000000000000}"/>
          </ac:spMkLst>
        </pc:spChg>
      </pc:sldChg>
      <pc:sldChg chg="modSp mod">
        <pc:chgData name="Ibuki Kawamata" userId="e56701f886085fda" providerId="LiveId" clId="{64BD7A43-3D41-400E-9EF0-EAAD82CBF8C2}" dt="2024-11-12T01:17:18.420" v="63" actId="20577"/>
        <pc:sldMkLst>
          <pc:docMk/>
          <pc:sldMk cId="1670776470" sldId="259"/>
        </pc:sldMkLst>
        <pc:spChg chg="mod">
          <ac:chgData name="Ibuki Kawamata" userId="e56701f886085fda" providerId="LiveId" clId="{64BD7A43-3D41-400E-9EF0-EAAD82CBF8C2}" dt="2024-11-12T01:17:18.420" v="63" actId="20577"/>
          <ac:spMkLst>
            <pc:docMk/>
            <pc:sldMk cId="1670776470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EC831-B2EF-4179-AC24-D5B3FBB1F21B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4DF29-DEE2-403E-81E9-ABF2F26D7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57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4DF29-DEE2-403E-81E9-ABF2F26D7D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711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DF29-DEE2-403E-81E9-ABF2F26D7D9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102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DF29-DEE2-403E-81E9-ABF2F26D7D9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92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52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37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51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99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52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6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2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7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57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22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73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30B2D-C83B-42F4-9CD9-BCBA27D58C2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509F-9AE7-49E8-B683-6CE2C7C0A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75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phys.kyoto-u.ac.jp/education/curriculum_departme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r>
              <a:rPr kumimoji="1" lang="ja-JP" altLang="en-US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年度課題研究ガイダンス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2024/12/10</a:t>
            </a:r>
          </a:p>
          <a:p>
            <a:r>
              <a:rPr kumimoji="1" lang="ja-JP" altLang="en-US" dirty="0"/>
              <a:t>教務委員説明資料</a:t>
            </a:r>
          </a:p>
        </p:txBody>
      </p:sp>
    </p:spTree>
    <p:extLst>
      <p:ext uri="{BB962C8B-B14F-4D97-AF65-F5344CB8AC3E}">
        <p14:creationId xmlns:p14="http://schemas.microsoft.com/office/powerpoint/2010/main" val="238036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86633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ja-JP" altLang="en-US" sz="5400" dirty="0"/>
              <a:t>まずは、</a:t>
            </a:r>
            <a:br>
              <a:rPr lang="en-US" altLang="ja-JP" sz="5400" dirty="0"/>
            </a:br>
            <a:r>
              <a:rPr lang="en-US" altLang="ja-JP" sz="5400" dirty="0"/>
              <a:t>2025</a:t>
            </a:r>
            <a:r>
              <a:rPr lang="ja-JP" altLang="en-US" sz="5400" dirty="0"/>
              <a:t>年度卒業研究科目の</a:t>
            </a:r>
            <a:br>
              <a:rPr lang="en-US" altLang="ja-JP" sz="5400" dirty="0"/>
            </a:br>
            <a:r>
              <a:rPr lang="ja-JP" altLang="en-US" sz="5400" dirty="0"/>
              <a:t>登録をして下さい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731022"/>
            <a:ext cx="8229600" cy="2866330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/>
              <a:t>期間：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12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日（月）から</a:t>
            </a:r>
            <a:r>
              <a:rPr lang="en-US" altLang="ja-JP" dirty="0">
                <a:solidFill>
                  <a:srgbClr val="FF0000"/>
                </a:solidFill>
              </a:rPr>
              <a:t>12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19</a:t>
            </a:r>
            <a:r>
              <a:rPr lang="ja-JP" altLang="en-US" dirty="0">
                <a:solidFill>
                  <a:srgbClr val="FF0000"/>
                </a:solidFill>
              </a:rPr>
              <a:t>日（木）</a:t>
            </a:r>
            <a:r>
              <a:rPr lang="en-US" altLang="ja-JP" dirty="0">
                <a:solidFill>
                  <a:srgbClr val="FF0000"/>
                </a:solidFill>
              </a:rPr>
              <a:t>17</a:t>
            </a:r>
            <a:r>
              <a:rPr lang="ja-JP" altLang="en-US" dirty="0">
                <a:solidFill>
                  <a:srgbClr val="FF0000"/>
                </a:solidFill>
              </a:rPr>
              <a:t>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全学生共通ポータルサイトのアンケートシステムで登録できます。</a:t>
            </a:r>
            <a:endParaRPr lang="en-US" altLang="ja-JP" dirty="0"/>
          </a:p>
          <a:p>
            <a:r>
              <a:rPr lang="ja-JP" altLang="ja-JP" sz="2800" dirty="0"/>
              <a:t>課題研究は</a:t>
            </a:r>
            <a:r>
              <a:rPr lang="ja-JP" altLang="ja-JP" sz="2800" dirty="0">
                <a:solidFill>
                  <a:srgbClr val="FF0000"/>
                </a:solidFill>
              </a:rPr>
              <a:t>必修科目</a:t>
            </a:r>
            <a:r>
              <a:rPr lang="ja-JP" altLang="en-US" sz="2800" dirty="0"/>
              <a:t>です</a:t>
            </a:r>
            <a:r>
              <a:rPr lang="ja-JP" altLang="ja-JP" sz="2800" dirty="0"/>
              <a:t>。期間内の登録が必要です。</a:t>
            </a:r>
            <a:endParaRPr lang="en-US" altLang="ja-JP" sz="2800" dirty="0"/>
          </a:p>
          <a:p>
            <a:r>
              <a:rPr lang="ja-JP" altLang="en-US" sz="2800" dirty="0"/>
              <a:t>詳細は</a:t>
            </a:r>
            <a:r>
              <a:rPr lang="en-US" altLang="ja-JP" sz="2800" dirty="0"/>
              <a:t>KULASIS</a:t>
            </a:r>
            <a:r>
              <a:rPr lang="ja-JP" altLang="en-US" sz="2800" dirty="0"/>
              <a:t>を見て下さい。</a:t>
            </a:r>
            <a:endParaRPr lang="en-US" altLang="ja-JP" sz="2800" dirty="0"/>
          </a:p>
          <a:p>
            <a:r>
              <a:rPr lang="en-US" altLang="ja-JP" sz="2800" dirty="0"/>
              <a:t>PQ</a:t>
            </a:r>
            <a:r>
              <a:rPr lang="ja-JP" altLang="en-US" sz="2800" dirty="0"/>
              <a:t>課題では、第二希望は参考程度です。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300" dirty="0">
                <a:hlinkClick r:id="rId2"/>
              </a:rPr>
              <a:t>http://www.scphys.kyoto-u.ac.jp/education/curriculum_department.html</a:t>
            </a:r>
            <a:endParaRPr lang="en-US" altLang="ja-JP" sz="2300" dirty="0"/>
          </a:p>
          <a:p>
            <a:pPr marL="0" indent="0">
              <a:buNone/>
            </a:pPr>
            <a:endParaRPr lang="en-US" altLang="ja-JP" sz="2300" dirty="0"/>
          </a:p>
          <a:p>
            <a:pPr marL="0" indent="0">
              <a:buNone/>
            </a:pPr>
            <a:endParaRPr lang="en-US" altLang="ja-JP" sz="28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890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b="1" dirty="0"/>
              <a:t>調整会に出席してください </a:t>
            </a:r>
            <a:r>
              <a:rPr lang="en-US" altLang="ja-JP" b="1" dirty="0"/>
              <a:t>(P,Q)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08" y="1627584"/>
            <a:ext cx="842195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2000" dirty="0"/>
              <a:t>物理課題研究</a:t>
            </a:r>
            <a:r>
              <a:rPr lang="ja-JP" altLang="ja-JP" sz="2000" b="1" dirty="0">
                <a:solidFill>
                  <a:srgbClr val="FF0000"/>
                </a:solidFill>
              </a:rPr>
              <a:t>Ｐ、Ｑ</a:t>
            </a:r>
            <a:r>
              <a:rPr lang="ja-JP" altLang="ja-JP" sz="2000" dirty="0"/>
              <a:t>への登録希望者の中で、登録調整会を行います。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u="sng" dirty="0">
                <a:solidFill>
                  <a:srgbClr val="0432FF"/>
                </a:solidFill>
              </a:rPr>
              <a:t>1</a:t>
            </a:r>
            <a:r>
              <a:rPr lang="ja-JP" altLang="ja-JP" sz="2000" b="1" u="sng" dirty="0">
                <a:solidFill>
                  <a:srgbClr val="0432FF"/>
                </a:solidFill>
              </a:rPr>
              <a:t>月</a:t>
            </a:r>
            <a:r>
              <a:rPr lang="en-US" altLang="ja-JP" sz="2000" b="1" u="sng" dirty="0">
                <a:solidFill>
                  <a:srgbClr val="0432FF"/>
                </a:solidFill>
              </a:rPr>
              <a:t>6</a:t>
            </a:r>
            <a:r>
              <a:rPr lang="ja-JP" altLang="ja-JP" sz="2000" b="1" u="sng" dirty="0">
                <a:solidFill>
                  <a:srgbClr val="0432FF"/>
                </a:solidFill>
              </a:rPr>
              <a:t>日</a:t>
            </a:r>
            <a:r>
              <a:rPr lang="en-US" altLang="ja-JP" sz="2000" b="1" u="sng" dirty="0">
                <a:solidFill>
                  <a:srgbClr val="0432FF"/>
                </a:solidFill>
              </a:rPr>
              <a:t>(</a:t>
            </a:r>
            <a:r>
              <a:rPr lang="ja-JP" altLang="en-US" sz="2000" b="1" u="sng" dirty="0">
                <a:solidFill>
                  <a:srgbClr val="0432FF"/>
                </a:solidFill>
              </a:rPr>
              <a:t>月</a:t>
            </a:r>
            <a:r>
              <a:rPr lang="en-US" altLang="ja-JP" sz="2000" b="1" u="sng" dirty="0">
                <a:solidFill>
                  <a:srgbClr val="0432FF"/>
                </a:solidFill>
              </a:rPr>
              <a:t>)</a:t>
            </a:r>
            <a:r>
              <a:rPr lang="ja-JP" altLang="ja-JP" sz="2000" dirty="0">
                <a:solidFill>
                  <a:srgbClr val="0432FF"/>
                </a:solidFill>
              </a:rPr>
              <a:t>に物理学教室ＨＰ</a:t>
            </a:r>
            <a:r>
              <a:rPr lang="en-US" altLang="ja-JP" sz="2000" dirty="0">
                <a:solidFill>
                  <a:srgbClr val="0432FF"/>
                </a:solidFill>
              </a:rPr>
              <a:t>(</a:t>
            </a:r>
            <a:r>
              <a:rPr lang="ja-JP" altLang="en-US" sz="2000" dirty="0">
                <a:solidFill>
                  <a:srgbClr val="0432FF"/>
                </a:solidFill>
              </a:rPr>
              <a:t>学部授業カリキュラム</a:t>
            </a:r>
            <a:r>
              <a:rPr lang="en-US" altLang="ja-JP" sz="2000" dirty="0">
                <a:solidFill>
                  <a:srgbClr val="0432FF"/>
                </a:solidFill>
              </a:rPr>
              <a:t>)</a:t>
            </a:r>
            <a:r>
              <a:rPr lang="ja-JP" altLang="ja-JP" sz="2000" dirty="0">
                <a:solidFill>
                  <a:srgbClr val="0432FF"/>
                </a:solidFill>
              </a:rPr>
              <a:t>で発表する定員数と登録希望者数を確認の上、下記の第１回、第２回調整会に必ず出席してください。</a:t>
            </a:r>
            <a:endParaRPr lang="en-US" altLang="ja-JP" sz="2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ja-JP" sz="2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1000" dirty="0"/>
              <a:t> </a:t>
            </a:r>
            <a:br>
              <a:rPr lang="ja-JP" altLang="ja-JP" sz="2000" dirty="0">
                <a:effectLst/>
              </a:rPr>
            </a:br>
            <a:r>
              <a:rPr lang="en-US" altLang="ja-JP" sz="2000" b="1" dirty="0"/>
              <a:t>	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第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回調整会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: 1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月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日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ja-JP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金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集合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ja-JP" altLang="ja-JP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第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回調整会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: 1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月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日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ja-JP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金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zh-TW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zh-TW" sz="2800" b="1" dirty="0"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ja-JP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集合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ja-JP" altLang="ja-JP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zh-TW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場所：</a:t>
            </a:r>
            <a:r>
              <a:rPr lang="en-US" altLang="ja-JP" sz="2000" dirty="0"/>
              <a:t>ZOOM</a:t>
            </a:r>
            <a:r>
              <a:rPr lang="ja-JP" altLang="en-US" sz="2000" dirty="0"/>
              <a:t>によるオンライン調整会。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ja-JP" altLang="en-US" sz="2000" dirty="0"/>
              <a:t>　　　  </a:t>
            </a:r>
            <a:r>
              <a:rPr lang="en-US" altLang="ja-JP" sz="2000" dirty="0"/>
              <a:t>ZOOM-ID</a:t>
            </a:r>
            <a:r>
              <a:rPr lang="ja-JP" altLang="en-US" sz="2000" dirty="0"/>
              <a:t>は</a:t>
            </a:r>
            <a:r>
              <a:rPr lang="en-US" altLang="ja-JP" sz="2000" dirty="0"/>
              <a:t>1</a:t>
            </a:r>
            <a:r>
              <a:rPr lang="ja-JP" altLang="en-US" sz="2000" dirty="0"/>
              <a:t>月</a:t>
            </a:r>
            <a:r>
              <a:rPr lang="en-US" altLang="ja-JP" sz="2000" dirty="0"/>
              <a:t>7</a:t>
            </a:r>
            <a:r>
              <a:rPr lang="ja-JP" altLang="en-US" sz="2000" dirty="0"/>
              <a:t>日頃までに配信予定。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ja-JP" altLang="ja-JP" sz="2000" dirty="0"/>
              <a:t>対象者：全員（登録課題が決定した者を除く※</a:t>
            </a:r>
            <a:r>
              <a:rPr lang="en-US" altLang="ja-JP" sz="2000" dirty="0"/>
              <a:t> </a:t>
            </a:r>
            <a:r>
              <a:rPr lang="en-US" altLang="ja-JP" sz="2000" dirty="0">
                <a:sym typeface="Wingdings" pitchFamily="2" charset="2"/>
              </a:rPr>
              <a:t> </a:t>
            </a:r>
            <a:r>
              <a:rPr lang="ja-JP" altLang="en-US" sz="2000" dirty="0">
                <a:sym typeface="Wingdings" pitchFamily="2" charset="2"/>
              </a:rPr>
              <a:t>次ページ</a:t>
            </a:r>
            <a:r>
              <a:rPr lang="ja-JP" altLang="ja-JP" sz="2000" dirty="0"/>
              <a:t>）</a:t>
            </a:r>
          </a:p>
          <a:p>
            <a:pPr marL="0" indent="0">
              <a:buNone/>
            </a:pPr>
            <a:r>
              <a:rPr lang="en-US" altLang="ja-JP" sz="500" dirty="0"/>
              <a:t> </a:t>
            </a:r>
            <a:endParaRPr lang="ja-JP" altLang="ja-JP" sz="500" dirty="0"/>
          </a:p>
          <a:p>
            <a:pPr marL="0" indent="0">
              <a:buNone/>
            </a:pPr>
            <a:r>
              <a:rPr lang="ja-JP" altLang="ja-JP" sz="2000" dirty="0"/>
              <a:t>○調整会出席対象者にも関わらず欠席した場合、</a:t>
            </a:r>
            <a:r>
              <a:rPr lang="en-US" altLang="ja-JP" sz="2000" dirty="0"/>
              <a:t>2</a:t>
            </a:r>
            <a:r>
              <a:rPr lang="ja-JP" altLang="ja-JP" sz="2000" dirty="0"/>
              <a:t>次登録に回りますので、対象者は</a:t>
            </a:r>
            <a:r>
              <a:rPr lang="ja-JP" altLang="ja-JP" sz="2000" b="1" dirty="0">
                <a:solidFill>
                  <a:srgbClr val="FF0000"/>
                </a:solidFill>
              </a:rPr>
              <a:t>必ず出席</a:t>
            </a:r>
            <a:r>
              <a:rPr lang="ja-JP" altLang="ja-JP" sz="2000" dirty="0"/>
              <a:t>して下さい。不測の事態が発生した場合は、物理教務委員に連絡すること</a:t>
            </a:r>
            <a:r>
              <a:rPr lang="ja-JP" altLang="en-US" sz="2000" dirty="0"/>
              <a:t>（</a:t>
            </a:r>
            <a:r>
              <a:rPr lang="en-US" altLang="ja-JP" sz="2000" dirty="0">
                <a:solidFill>
                  <a:srgbClr val="0070C0"/>
                </a:solidFill>
              </a:rPr>
              <a:t>kawamata.ibuki.8p_at_kyoto-u.ac.jp</a:t>
            </a:r>
            <a:r>
              <a:rPr lang="en-US" altLang="ja-JP" sz="1600" dirty="0"/>
              <a:t>, _at_</a:t>
            </a:r>
            <a:r>
              <a:rPr lang="ja-JP" altLang="en-US" sz="1600" dirty="0"/>
              <a:t>は＠に置き換えること</a:t>
            </a:r>
            <a:r>
              <a:rPr lang="ja-JP" altLang="en-US" sz="2000" dirty="0"/>
              <a:t>）</a:t>
            </a:r>
            <a:r>
              <a:rPr lang="ja-JP" altLang="ja-JP" sz="2000" dirty="0"/>
              <a:t>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61022" y="2773988"/>
            <a:ext cx="84219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kern="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b="1" kern="0" dirty="0">
                <a:solidFill>
                  <a:srgbClr val="FF0000"/>
                </a:solidFill>
                <a:latin typeface="+mn-ea"/>
              </a:rPr>
              <a:t>教務連絡</a:t>
            </a:r>
            <a:r>
              <a:rPr lang="en-US" altLang="ja-JP" b="1" kern="0" dirty="0">
                <a:solidFill>
                  <a:srgbClr val="FF0000"/>
                </a:solidFill>
                <a:latin typeface="+mn-ea"/>
              </a:rPr>
              <a:t>(p.44)</a:t>
            </a:r>
            <a:r>
              <a:rPr lang="ja-JP" altLang="en-US" b="1" kern="0" dirty="0">
                <a:solidFill>
                  <a:srgbClr val="FF0000"/>
                </a:solidFill>
                <a:latin typeface="+mn-ea"/>
              </a:rPr>
              <a:t>、</a:t>
            </a:r>
            <a:r>
              <a:rPr lang="en-US" altLang="ja-JP" b="1" kern="0" dirty="0">
                <a:solidFill>
                  <a:srgbClr val="FF0000"/>
                </a:solidFill>
                <a:latin typeface="+mn-ea"/>
              </a:rPr>
              <a:t>KULASIS</a:t>
            </a:r>
            <a:r>
              <a:rPr lang="ja-JP" altLang="en-US" kern="0" dirty="0">
                <a:solidFill>
                  <a:srgbClr val="FF0000"/>
                </a:solidFill>
                <a:latin typeface="+mn-ea"/>
              </a:rPr>
              <a:t>等</a:t>
            </a:r>
            <a:r>
              <a:rPr lang="ja-JP" altLang="en-US" dirty="0">
                <a:solidFill>
                  <a:srgbClr val="FF0000"/>
                </a:solidFill>
              </a:rPr>
              <a:t>で発表される</a:t>
            </a:r>
            <a:r>
              <a:rPr lang="ja-JP" altLang="ja-JP" kern="0" dirty="0">
                <a:solidFill>
                  <a:srgbClr val="FF0000"/>
                </a:solidFill>
                <a:latin typeface="+mn-ea"/>
              </a:rPr>
              <a:t>１次登録</a:t>
            </a:r>
            <a:r>
              <a:rPr lang="ja-JP" altLang="en-US" kern="0" dirty="0">
                <a:solidFill>
                  <a:srgbClr val="FF0000"/>
                </a:solidFill>
                <a:latin typeface="+mn-ea"/>
              </a:rPr>
              <a:t>希望状況に記載される</a:t>
            </a:r>
            <a:r>
              <a:rPr lang="ja-JP" altLang="en-US" b="1" kern="0" dirty="0">
                <a:solidFill>
                  <a:srgbClr val="FF0000"/>
                </a:solidFill>
                <a:latin typeface="+mn-ea"/>
              </a:rPr>
              <a:t>「</a:t>
            </a:r>
            <a:r>
              <a:rPr lang="ja-JP" altLang="en-US" b="1" dirty="0">
                <a:solidFill>
                  <a:srgbClr val="FF0000"/>
                </a:solidFill>
              </a:rPr>
              <a:t>最大収容人数」</a:t>
            </a:r>
            <a:r>
              <a:rPr lang="ja-JP" altLang="en-US" dirty="0">
                <a:solidFill>
                  <a:srgbClr val="FF0000"/>
                </a:solidFill>
              </a:rPr>
              <a:t>は</a:t>
            </a:r>
            <a:r>
              <a:rPr lang="ja-JP" altLang="en-US" b="1" u="sng" dirty="0">
                <a:solidFill>
                  <a:srgbClr val="FF0000"/>
                </a:solidFill>
              </a:rPr>
              <a:t>「定員」ではない</a:t>
            </a:r>
            <a:r>
              <a:rPr lang="ja-JP" altLang="en-US" dirty="0">
                <a:solidFill>
                  <a:srgbClr val="FF0000"/>
                </a:solidFill>
              </a:rPr>
              <a:t>ことに注意！申込状況にも応じて最終的に決定されます。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6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調整会に出席不要の場合 </a:t>
            </a:r>
            <a:r>
              <a:rPr kumimoji="1" lang="en-US" altLang="ja-JP" dirty="0"/>
              <a:t>(P,Q)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3184" y="1600200"/>
            <a:ext cx="8579296" cy="521317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※各回の調整会までに登録課題が決定した以下に該当する者は、当該調整会に出席する必要はありません。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7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lang="ja-JP" altLang="ja-JP" sz="7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400" b="1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ja-JP" altLang="ja-JP" sz="2400" b="1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sz="2400" b="1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6</a:t>
            </a:r>
            <a:r>
              <a:rPr lang="ja-JP" altLang="ja-JP" sz="2400" b="1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日の定員数発表時に登録課題が決定した者：</a:t>
            </a:r>
            <a:endParaRPr lang="en-US" altLang="ja-JP" sz="2400" b="1" u="sng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１次登録において、登録希望者数が定員内の課題を第１希望とした者は自動的に登録課題が決定するので第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ja-JP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回・第２回調整会に出席不要。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7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lang="ja-JP" altLang="ja-JP" sz="7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ja-JP" sz="2400" b="1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第２回調整会の前までに登録課題が決定した者：</a:t>
            </a:r>
            <a:r>
              <a:rPr lang="ja-JP" altLang="ja-JP" sz="24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第２回調整会の前までに登録課題の決定通知を教員から受けた者（第１回調整会時に登録決定した者を含む）は第２回調整会に出席不要。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 </a:t>
            </a:r>
            <a:endParaRPr lang="ja-JP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ja-JP" altLang="en-US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7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調整会の手順 </a:t>
            </a:r>
            <a:r>
              <a:rPr kumimoji="1" lang="en-US" altLang="ja-JP" dirty="0"/>
              <a:t>(P,Q)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2400" b="1" dirty="0"/>
              <a:t>第一回調整会</a:t>
            </a:r>
            <a:r>
              <a:rPr lang="ja-JP" altLang="ja-JP" sz="2000" dirty="0"/>
              <a:t>：</a:t>
            </a:r>
          </a:p>
          <a:p>
            <a:pPr marL="0" indent="0">
              <a:buNone/>
            </a:pPr>
            <a:r>
              <a:rPr lang="ja-JP" altLang="ja-JP" sz="2000" dirty="0"/>
              <a:t>第１段階：</a:t>
            </a:r>
            <a:r>
              <a:rPr lang="ja-JP" altLang="en-US" sz="2000" dirty="0"/>
              <a:t>定員越え課題の希望者は、</a:t>
            </a:r>
            <a:r>
              <a:rPr lang="ja-JP" altLang="ja-JP" sz="2000" dirty="0"/>
              <a:t>自主的</a:t>
            </a:r>
            <a:r>
              <a:rPr lang="ja-JP" altLang="en-US" sz="2000" dirty="0"/>
              <a:t>に空きのある課題に</a:t>
            </a:r>
            <a:r>
              <a:rPr lang="ja-JP" altLang="ja-JP" sz="2000" dirty="0"/>
              <a:t>移動</a:t>
            </a:r>
            <a:r>
              <a:rPr lang="ja-JP" altLang="en-US" sz="2000" dirty="0"/>
              <a:t>できます。</a:t>
            </a:r>
            <a:endParaRPr lang="ja-JP" altLang="ja-JP" sz="2000" dirty="0"/>
          </a:p>
          <a:p>
            <a:pPr marL="0" indent="0">
              <a:buNone/>
            </a:pPr>
            <a:r>
              <a:rPr lang="ja-JP" altLang="ja-JP" sz="2000" dirty="0"/>
              <a:t>第２段階：</a:t>
            </a:r>
            <a:r>
              <a:rPr lang="ja-JP" altLang="en-US" sz="2000" dirty="0"/>
              <a:t>第</a:t>
            </a:r>
            <a:r>
              <a:rPr lang="en-US" altLang="ja-JP" sz="2000" dirty="0"/>
              <a:t>1</a:t>
            </a:r>
            <a:r>
              <a:rPr lang="ja-JP" altLang="en-US" sz="2000" dirty="0"/>
              <a:t>段階終了後、</a:t>
            </a:r>
            <a:r>
              <a:rPr lang="ja-JP" altLang="ja-JP" sz="2000" dirty="0"/>
              <a:t>定員内</a:t>
            </a:r>
            <a:r>
              <a:rPr lang="ja-JP" altLang="en-US" sz="2000" dirty="0"/>
              <a:t>となった</a:t>
            </a:r>
            <a:r>
              <a:rPr lang="ja-JP" altLang="ja-JP" sz="2000" dirty="0"/>
              <a:t>課題</a:t>
            </a:r>
            <a:r>
              <a:rPr lang="ja-JP" altLang="en-US" sz="2000" dirty="0"/>
              <a:t>については</a:t>
            </a:r>
            <a:r>
              <a:rPr lang="ja-JP" altLang="en-US" sz="2000" b="1" dirty="0"/>
              <a:t>配属が決定</a:t>
            </a:r>
            <a:r>
              <a:rPr lang="ja-JP" altLang="en-US" sz="2000" dirty="0"/>
              <a:t>します。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</a:t>
            </a:r>
            <a:r>
              <a:rPr lang="ja-JP" altLang="ja-JP" sz="2000" dirty="0"/>
              <a:t>定員越え</a:t>
            </a:r>
            <a:r>
              <a:rPr lang="ja-JP" altLang="en-US" sz="2000" dirty="0"/>
              <a:t>となった</a:t>
            </a:r>
            <a:r>
              <a:rPr lang="ja-JP" altLang="ja-JP" sz="2000" dirty="0"/>
              <a:t>課題は</a:t>
            </a:r>
            <a:r>
              <a:rPr lang="ja-JP" altLang="en-US" sz="2000" dirty="0"/>
              <a:t>、課題毎に個別に調整に入ります</a:t>
            </a:r>
            <a:r>
              <a:rPr lang="ja-JP" altLang="ja-JP" sz="2000" dirty="0"/>
              <a:t>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この結果、配属が決定した学生さんにはその課題の担当教員から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直接連絡があります。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 ※</a:t>
            </a:r>
            <a:r>
              <a:rPr lang="ja-JP" altLang="ja-JP" sz="2000" dirty="0"/>
              <a:t>第一回調整会に連絡なく欠席した学生は第二回調整会にまわ</a:t>
            </a:r>
            <a:r>
              <a:rPr lang="ja-JP" altLang="en-US" sz="2000" dirty="0"/>
              <a:t>ります。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 </a:t>
            </a:r>
            <a:endParaRPr lang="ja-JP" altLang="ja-JP" sz="2000" dirty="0"/>
          </a:p>
          <a:p>
            <a:pPr marL="0" indent="0">
              <a:buNone/>
            </a:pPr>
            <a:r>
              <a:rPr lang="ja-JP" altLang="ja-JP" sz="2400" b="1" dirty="0"/>
              <a:t>第二回調整会：</a:t>
            </a:r>
          </a:p>
          <a:p>
            <a:pPr marL="0" indent="0">
              <a:buNone/>
            </a:pPr>
            <a:r>
              <a:rPr lang="ja-JP" altLang="ja-JP" sz="2000" dirty="0"/>
              <a:t>第１段階：</a:t>
            </a:r>
            <a:r>
              <a:rPr lang="ja-JP" altLang="en-US" sz="2000" dirty="0"/>
              <a:t>配属が決定していない者は、空きのある課題を</a:t>
            </a:r>
            <a:r>
              <a:rPr lang="en-US" altLang="ja-JP" sz="2000" dirty="0"/>
              <a:t>1</a:t>
            </a:r>
            <a:r>
              <a:rPr lang="ja-JP" altLang="en-US" sz="2000" dirty="0"/>
              <a:t>つ希望します。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ja-JP" sz="2000" dirty="0"/>
              <a:t>第２段階：</a:t>
            </a:r>
            <a:r>
              <a:rPr lang="ja-JP" altLang="en-US" sz="2000" dirty="0"/>
              <a:t>第</a:t>
            </a:r>
            <a:r>
              <a:rPr lang="en-US" altLang="ja-JP" sz="2000" dirty="0"/>
              <a:t>1</a:t>
            </a:r>
            <a:r>
              <a:rPr lang="ja-JP" altLang="en-US" sz="2000" dirty="0"/>
              <a:t>段階終了後、</a:t>
            </a:r>
            <a:r>
              <a:rPr lang="ja-JP" altLang="ja-JP" sz="2000" dirty="0"/>
              <a:t>定員内</a:t>
            </a:r>
            <a:r>
              <a:rPr lang="ja-JP" altLang="en-US" sz="2000" dirty="0"/>
              <a:t>となった</a:t>
            </a:r>
            <a:r>
              <a:rPr lang="ja-JP" altLang="ja-JP" sz="2000" dirty="0"/>
              <a:t>課題</a:t>
            </a:r>
            <a:r>
              <a:rPr lang="ja-JP" altLang="en-US" sz="2000" dirty="0"/>
              <a:t>については</a:t>
            </a:r>
            <a:r>
              <a:rPr lang="ja-JP" altLang="en-US" sz="2000" b="1" dirty="0"/>
              <a:t>配属が決定</a:t>
            </a:r>
            <a:r>
              <a:rPr lang="ja-JP" altLang="en-US" sz="2000" dirty="0"/>
              <a:t>します。</a:t>
            </a:r>
            <a:endParaRPr lang="ja-JP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</a:t>
            </a:r>
            <a:r>
              <a:rPr lang="ja-JP" altLang="ja-JP" sz="2000" dirty="0"/>
              <a:t>定員越え</a:t>
            </a:r>
            <a:r>
              <a:rPr lang="ja-JP" altLang="en-US" sz="2000" dirty="0"/>
              <a:t>となった</a:t>
            </a:r>
            <a:r>
              <a:rPr lang="ja-JP" altLang="ja-JP" sz="2000" dirty="0"/>
              <a:t>課題は</a:t>
            </a:r>
            <a:r>
              <a:rPr lang="ja-JP" altLang="en-US" sz="2000" dirty="0"/>
              <a:t>、課題毎に個別に調整に入ります</a:t>
            </a:r>
            <a:r>
              <a:rPr lang="ja-JP" altLang="ja-JP" sz="2000" dirty="0"/>
              <a:t>。</a:t>
            </a:r>
            <a:endParaRPr lang="en-US" altLang="ja-JP" sz="2000" dirty="0"/>
          </a:p>
          <a:p>
            <a:pPr marL="0" indent="0">
              <a:buNone/>
            </a:pPr>
            <a:endParaRPr lang="ja-JP" altLang="ja-JP" sz="1000" dirty="0"/>
          </a:p>
          <a:p>
            <a:pPr marL="0" indent="0">
              <a:buNone/>
            </a:pPr>
            <a:r>
              <a:rPr lang="ja-JP" altLang="ja-JP" sz="2000" dirty="0"/>
              <a:t>全員の登録課題が決定するまで上記の第１、第</a:t>
            </a:r>
            <a:r>
              <a:rPr lang="en-US" altLang="ja-JP" sz="2000" dirty="0"/>
              <a:t>2</a:t>
            </a:r>
            <a:r>
              <a:rPr lang="ja-JP" altLang="ja-JP" sz="2000" dirty="0"/>
              <a:t>段階を繰り返</a:t>
            </a:r>
            <a:r>
              <a:rPr lang="ja-JP" altLang="en-US" sz="2000" dirty="0"/>
              <a:t>します</a:t>
            </a:r>
            <a:r>
              <a:rPr lang="ja-JP" altLang="ja-JP" sz="2000" dirty="0"/>
              <a:t>。</a:t>
            </a:r>
          </a:p>
          <a:p>
            <a:pPr marL="0" indent="0">
              <a:buNone/>
            </a:pPr>
            <a:r>
              <a:rPr lang="en-US" altLang="ja-JP" sz="2000" dirty="0"/>
              <a:t> </a:t>
            </a: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94566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b="1" dirty="0"/>
              <a:t>調整会について </a:t>
            </a:r>
            <a:r>
              <a:rPr lang="en-US" altLang="ja-JP" b="1" dirty="0"/>
              <a:t>(S)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516" y="1556792"/>
            <a:ext cx="8712968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2000" dirty="0"/>
              <a:t>物理</a:t>
            </a:r>
            <a:r>
              <a:rPr lang="ja-JP" altLang="en-US" sz="2000" dirty="0"/>
              <a:t>科学</a:t>
            </a:r>
            <a:r>
              <a:rPr lang="ja-JP" altLang="ja-JP" sz="2000" dirty="0"/>
              <a:t>課題研究</a:t>
            </a:r>
            <a:r>
              <a:rPr lang="en-US" altLang="ja-JP" sz="2000" b="1" dirty="0">
                <a:solidFill>
                  <a:srgbClr val="FF0000"/>
                </a:solidFill>
              </a:rPr>
              <a:t>S</a:t>
            </a:r>
            <a:r>
              <a:rPr lang="ja-JP" altLang="en-US" sz="2000" b="1" dirty="0">
                <a:solidFill>
                  <a:srgbClr val="FF0000"/>
                </a:solidFill>
              </a:rPr>
              <a:t>（宇宙物理）</a:t>
            </a:r>
            <a:r>
              <a:rPr lang="ja-JP" altLang="ja-JP" sz="2000" dirty="0"/>
              <a:t>への</a:t>
            </a:r>
            <a:r>
              <a:rPr lang="ja-JP" altLang="en-US" sz="2000" dirty="0"/>
              <a:t>一次</a:t>
            </a:r>
            <a:r>
              <a:rPr lang="ja-JP" altLang="ja-JP" sz="2000" dirty="0"/>
              <a:t>登録希望</a:t>
            </a:r>
            <a:r>
              <a:rPr lang="ja-JP" altLang="en-US" sz="2000" dirty="0"/>
              <a:t>受付の結果を受け</a:t>
            </a:r>
            <a:r>
              <a:rPr lang="ja-JP" altLang="ja-JP" sz="2000" dirty="0"/>
              <a:t>、</a:t>
            </a:r>
            <a:r>
              <a:rPr lang="ja-JP" altLang="en-US" sz="2000" dirty="0"/>
              <a:t>定員を超えた課題に関しては</a:t>
            </a:r>
            <a:r>
              <a:rPr lang="ja-JP" altLang="ja-JP" sz="2000" dirty="0"/>
              <a:t>登録調整会を行います。</a:t>
            </a:r>
            <a:endParaRPr lang="en-US" altLang="ja-JP" sz="2000" dirty="0"/>
          </a:p>
          <a:p>
            <a:pPr marL="0" lvl="0" indent="0">
              <a:buNone/>
            </a:pPr>
            <a:r>
              <a:rPr lang="en-US" altLang="ja-JP" sz="2800" dirty="0">
                <a:solidFill>
                  <a:prstClr val="black"/>
                </a:solidFill>
              </a:rPr>
              <a:t>	</a:t>
            </a:r>
            <a:r>
              <a:rPr lang="ja-JP" altLang="ja-JP" sz="2800" b="1" dirty="0">
                <a:solidFill>
                  <a:srgbClr val="FF0000"/>
                </a:solidFill>
              </a:rPr>
              <a:t>調整会</a:t>
            </a:r>
            <a:r>
              <a:rPr lang="en-US" altLang="ja-JP" sz="2800" b="1" dirty="0">
                <a:solidFill>
                  <a:srgbClr val="FF0000"/>
                </a:solidFill>
              </a:rPr>
              <a:t>: 1</a:t>
            </a:r>
            <a:r>
              <a:rPr lang="zh-TW" altLang="ja-JP" sz="2800" b="1" dirty="0">
                <a:solidFill>
                  <a:srgbClr val="FF0000"/>
                </a:solidFill>
              </a:rPr>
              <a:t>月</a:t>
            </a:r>
            <a:r>
              <a:rPr lang="en-US" altLang="zh-TW" sz="2800" b="1" dirty="0">
                <a:solidFill>
                  <a:srgbClr val="FF0000"/>
                </a:solidFill>
              </a:rPr>
              <a:t>20</a:t>
            </a:r>
            <a:r>
              <a:rPr lang="zh-TW" altLang="ja-JP" sz="2800" b="1" dirty="0">
                <a:solidFill>
                  <a:srgbClr val="FF0000"/>
                </a:solidFill>
              </a:rPr>
              <a:t>日</a:t>
            </a:r>
            <a:r>
              <a:rPr lang="en-US" altLang="ja-JP" sz="2800" b="1" dirty="0">
                <a:solidFill>
                  <a:srgbClr val="FF0000"/>
                </a:solidFill>
              </a:rPr>
              <a:t>(</a:t>
            </a:r>
            <a:r>
              <a:rPr lang="ja-JP" altLang="en-US" sz="2800" b="1" dirty="0">
                <a:solidFill>
                  <a:srgbClr val="FF0000"/>
                </a:solidFill>
              </a:rPr>
              <a:t>月</a:t>
            </a:r>
            <a:r>
              <a:rPr lang="en-US" altLang="ja-JP" sz="2800" b="1" dirty="0">
                <a:solidFill>
                  <a:srgbClr val="FF0000"/>
                </a:solidFill>
              </a:rPr>
              <a:t>) </a:t>
            </a:r>
            <a:r>
              <a:rPr lang="en-US" altLang="zh-TW" sz="2800" b="1" dirty="0">
                <a:solidFill>
                  <a:srgbClr val="FF0000"/>
                </a:solidFill>
              </a:rPr>
              <a:t>1</a:t>
            </a:r>
            <a:r>
              <a:rPr lang="en-US" altLang="ja-JP" sz="2800" b="1" dirty="0">
                <a:solidFill>
                  <a:srgbClr val="FF0000"/>
                </a:solidFill>
              </a:rPr>
              <a:t>7</a:t>
            </a:r>
            <a:r>
              <a:rPr lang="zh-TW" altLang="ja-JP" sz="2800" b="1" dirty="0">
                <a:solidFill>
                  <a:srgbClr val="FF0000"/>
                </a:solidFill>
              </a:rPr>
              <a:t>：</a:t>
            </a:r>
            <a:r>
              <a:rPr lang="en-US" altLang="zh-TW" sz="2800" b="1" dirty="0">
                <a:solidFill>
                  <a:srgbClr val="FF0000"/>
                </a:solidFill>
              </a:rPr>
              <a:t>00 </a:t>
            </a:r>
            <a:r>
              <a:rPr lang="en-US" altLang="ja-JP" sz="2800" b="1" dirty="0">
                <a:solidFill>
                  <a:srgbClr val="FF0000"/>
                </a:solidFill>
              </a:rPr>
              <a:t>(</a:t>
            </a:r>
            <a:r>
              <a:rPr lang="ja-JP" altLang="ja-JP" sz="2800" b="1" dirty="0">
                <a:solidFill>
                  <a:srgbClr val="FF0000"/>
                </a:solidFill>
              </a:rPr>
              <a:t>集合</a:t>
            </a:r>
            <a:r>
              <a:rPr lang="en-US" altLang="ja-JP" sz="2800" b="1" dirty="0">
                <a:solidFill>
                  <a:srgbClr val="FF0000"/>
                </a:solidFill>
              </a:rPr>
              <a:t>)</a:t>
            </a:r>
            <a:endParaRPr lang="ja-JP" altLang="ja-JP" sz="28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ja-JP" sz="2000" dirty="0">
                <a:solidFill>
                  <a:prstClr val="black"/>
                </a:solidFill>
              </a:rPr>
              <a:t>	</a:t>
            </a:r>
            <a:r>
              <a:rPr lang="zh-TW" altLang="ja-JP" sz="2000" b="1" dirty="0"/>
              <a:t>場所：理学</a:t>
            </a:r>
            <a:r>
              <a:rPr lang="ja-JP" altLang="ja-JP" sz="2000" b="1" dirty="0"/>
              <a:t>研究科</a:t>
            </a:r>
            <a:r>
              <a:rPr lang="ja-JP" altLang="en-US" sz="2000" b="1" dirty="0"/>
              <a:t>４</a:t>
            </a:r>
            <a:r>
              <a:rPr lang="zh-TW" altLang="ja-JP" sz="2000" b="1" dirty="0"/>
              <a:t>号館</a:t>
            </a:r>
            <a:r>
              <a:rPr lang="ja-JP" altLang="en-US" sz="2000" b="1" dirty="0"/>
              <a:t>５階５０４号室（宇宙物理会議室）</a:t>
            </a:r>
            <a:endParaRPr lang="ja-JP" altLang="ja-JP" sz="2000" b="1" dirty="0"/>
          </a:p>
          <a:p>
            <a:pPr marL="0" lvl="0" indent="0">
              <a:buNone/>
            </a:pPr>
            <a:r>
              <a:rPr lang="en-US" altLang="ja-JP" sz="2000" b="1" dirty="0"/>
              <a:t>	</a:t>
            </a:r>
            <a:r>
              <a:rPr lang="ja-JP" altLang="ja-JP" sz="2000" b="1" dirty="0"/>
              <a:t>対象者：</a:t>
            </a:r>
            <a:r>
              <a:rPr lang="ja-JP" altLang="en-US" sz="2000" b="1" dirty="0"/>
              <a:t>１月</a:t>
            </a:r>
            <a:r>
              <a:rPr lang="en-US" altLang="ja-JP" sz="2000" b="1" dirty="0"/>
              <a:t>14</a:t>
            </a:r>
            <a:r>
              <a:rPr lang="ja-JP" altLang="en-US" sz="2000" b="1" dirty="0"/>
              <a:t>日－</a:t>
            </a:r>
            <a:r>
              <a:rPr lang="en-US" altLang="ja-JP" sz="2000" b="1" dirty="0"/>
              <a:t>18</a:t>
            </a:r>
            <a:r>
              <a:rPr lang="ja-JP" altLang="en-US" sz="2000" b="1" dirty="0"/>
              <a:t>日の期間にメールにて連絡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800" dirty="0"/>
              <a:t>登録調整会の対象者には、</a:t>
            </a:r>
            <a:r>
              <a:rPr lang="en-US" altLang="ja-JP" sz="2800" b="1" dirty="0">
                <a:solidFill>
                  <a:srgbClr val="FF0000"/>
                </a:solidFill>
              </a:rPr>
              <a:t>1</a:t>
            </a:r>
            <a:r>
              <a:rPr lang="ja-JP" altLang="en-US" sz="2800" b="1" dirty="0">
                <a:solidFill>
                  <a:srgbClr val="FF0000"/>
                </a:solidFill>
              </a:rPr>
              <a:t>月</a:t>
            </a:r>
            <a:r>
              <a:rPr lang="en-US" altLang="ja-JP" sz="2800" b="1" dirty="0">
                <a:solidFill>
                  <a:srgbClr val="FF0000"/>
                </a:solidFill>
              </a:rPr>
              <a:t>14</a:t>
            </a:r>
            <a:r>
              <a:rPr lang="ja-JP" altLang="en-US" sz="2800" b="1" dirty="0">
                <a:solidFill>
                  <a:srgbClr val="FF0000"/>
                </a:solidFill>
              </a:rPr>
              <a:t>日（火）以降に</a:t>
            </a:r>
            <a:r>
              <a:rPr lang="ja-JP" altLang="en-US" sz="2800" b="1">
                <a:solidFill>
                  <a:srgbClr val="FF0000"/>
                </a:solidFill>
              </a:rPr>
              <a:t>メールで連絡</a:t>
            </a:r>
            <a:r>
              <a:rPr lang="ja-JP" altLang="en-US" sz="2800" dirty="0"/>
              <a:t>します。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ja-JP" sz="2000" dirty="0"/>
              <a:t>○課題研究は</a:t>
            </a:r>
            <a:r>
              <a:rPr lang="ja-JP" altLang="ja-JP" sz="2000" b="1" dirty="0">
                <a:solidFill>
                  <a:srgbClr val="FF0000"/>
                </a:solidFill>
              </a:rPr>
              <a:t>必修科目</a:t>
            </a:r>
            <a:r>
              <a:rPr lang="ja-JP" altLang="ja-JP" sz="2000" dirty="0"/>
              <a:t>。期間内の登録が必要です。</a:t>
            </a:r>
          </a:p>
          <a:p>
            <a:pPr marL="0" indent="0">
              <a:buNone/>
            </a:pPr>
            <a:r>
              <a:rPr lang="ja-JP" altLang="ja-JP" sz="2000" dirty="0"/>
              <a:t>○調整会出席対象者にも関わらず欠席した場合、</a:t>
            </a:r>
            <a:r>
              <a:rPr lang="en-US" altLang="ja-JP" sz="2000" dirty="0"/>
              <a:t>2</a:t>
            </a:r>
            <a:r>
              <a:rPr lang="ja-JP" altLang="ja-JP" sz="2000" dirty="0"/>
              <a:t>次登録に回りますので、対象者は</a:t>
            </a:r>
            <a:r>
              <a:rPr lang="ja-JP" altLang="ja-JP" sz="2000" b="1" dirty="0">
                <a:solidFill>
                  <a:srgbClr val="FF0000"/>
                </a:solidFill>
              </a:rPr>
              <a:t>必ず出席</a:t>
            </a:r>
            <a:r>
              <a:rPr lang="ja-JP" altLang="ja-JP" sz="2000" dirty="0"/>
              <a:t>して下さい。不測の事態が発生した場合</a:t>
            </a:r>
            <a:r>
              <a:rPr lang="ja-JP" altLang="en-US" sz="2000" dirty="0"/>
              <a:t>は</a:t>
            </a:r>
            <a:r>
              <a:rPr lang="ja-JP" altLang="ja-JP" sz="2000" dirty="0"/>
              <a:t>、</a:t>
            </a:r>
            <a:r>
              <a:rPr lang="ja-JP" altLang="en-US" sz="2000" dirty="0"/>
              <a:t>宇宙物理</a:t>
            </a:r>
            <a:r>
              <a:rPr lang="ja-JP" altLang="ja-JP" sz="2000" dirty="0"/>
              <a:t>教務委員に連絡すること。</a:t>
            </a:r>
          </a:p>
          <a:p>
            <a:pPr marL="0" indent="0">
              <a:buNone/>
            </a:pPr>
            <a:r>
              <a:rPr lang="ja-JP" altLang="en-US" sz="2000" dirty="0"/>
              <a:t>宇宙物理学教務委員：岩室　史英（</a:t>
            </a:r>
            <a:r>
              <a:rPr lang="en-US" altLang="ja-JP" sz="2000" dirty="0" err="1"/>
              <a:t>iwamuro_at_kusastro.kyoto-u.ac.jp</a:t>
            </a:r>
            <a:r>
              <a:rPr lang="ja-JP" altLang="en-US" sz="2000" dirty="0"/>
              <a:t>）</a:t>
            </a:r>
            <a:r>
              <a:rPr kumimoji="1" lang="en-US" altLang="ja-JP" sz="2000" dirty="0"/>
              <a:t> _at_</a:t>
            </a:r>
            <a:r>
              <a:rPr kumimoji="1" lang="ja-JP" altLang="en-US" sz="2000" dirty="0"/>
              <a:t>は＠に置き換えること。</a:t>
            </a:r>
          </a:p>
        </p:txBody>
      </p:sp>
    </p:spTree>
    <p:extLst>
      <p:ext uri="{BB962C8B-B14F-4D97-AF65-F5344CB8AC3E}">
        <p14:creationId xmlns:p14="http://schemas.microsoft.com/office/powerpoint/2010/main" val="131617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ja-JP" altLang="en-US" b="1" dirty="0"/>
              <a:t>物理</a:t>
            </a:r>
            <a:r>
              <a:rPr lang="en-US" altLang="ja-JP" b="1" dirty="0"/>
              <a:t>(P,Q)</a:t>
            </a:r>
            <a:r>
              <a:rPr lang="ja-JP" altLang="en-US" b="1" dirty="0"/>
              <a:t>と宇宙物理</a:t>
            </a:r>
            <a:r>
              <a:rPr lang="en-US" altLang="ja-JP" b="1" dirty="0"/>
              <a:t>(S)</a:t>
            </a:r>
            <a:r>
              <a:rPr lang="ja-JP" altLang="en-US" b="1" dirty="0"/>
              <a:t>との間の</a:t>
            </a:r>
            <a:br>
              <a:rPr lang="en-US" altLang="ja-JP" b="1" dirty="0"/>
            </a:br>
            <a:r>
              <a:rPr lang="ja-JP" altLang="en-US" b="1" dirty="0"/>
              <a:t>移動に関する注意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/>
              <a:t>物理科学系は、「物理学</a:t>
            </a:r>
            <a:r>
              <a:rPr lang="en-US" altLang="ja-JP" sz="2000" dirty="0"/>
              <a:t>(P,Q)</a:t>
            </a:r>
            <a:r>
              <a:rPr lang="ja-JP" altLang="en-US" sz="2000" dirty="0"/>
              <a:t>」と「宇宙物理学</a:t>
            </a:r>
            <a:r>
              <a:rPr lang="en-US" altLang="ja-JP" sz="2000" dirty="0"/>
              <a:t>(S)</a:t>
            </a:r>
            <a:r>
              <a:rPr lang="ja-JP" altLang="en-US" sz="2000" dirty="0"/>
              <a:t>」の２つの専門分野に分かれており、それぞれの専門分野に定員があり、登録や調整も独立に行われます。</a:t>
            </a:r>
            <a:endParaRPr lang="en-US" altLang="ja-JP" sz="2000" dirty="0"/>
          </a:p>
          <a:p>
            <a:pPr marL="0" indent="0">
              <a:lnSpc>
                <a:spcPct val="150000"/>
              </a:lnSpc>
              <a:buNone/>
            </a:pPr>
            <a:endParaRPr kumimoji="1" lang="en-US" altLang="ja-JP" sz="20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/>
              <a:t>課題研究登録では、</a:t>
            </a:r>
            <a:r>
              <a:rPr lang="ja-JP" altLang="en-US" sz="2000" u="sng" dirty="0"/>
              <a:t>当該の専門分野に登録した学生を優先します</a:t>
            </a:r>
            <a:r>
              <a:rPr lang="ja-JP" altLang="en-US" sz="2000" dirty="0"/>
              <a:t>が、余裕がある場合には、他の系・専門分野の学生を受け入れることがあります。</a:t>
            </a:r>
            <a:endParaRPr lang="en-US" altLang="ja-JP" sz="2000" dirty="0"/>
          </a:p>
          <a:p>
            <a:pPr marL="0" indent="0">
              <a:lnSpc>
                <a:spcPct val="150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/>
              <a:t>自分の所属と異なる課題研究に登録可能かどうかは、年度ごとの状況によりますので、注意して下さい（リスクやデメリットをよく考えること）。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33717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A29BEA8-4B08-4F9C-BF14-E495E0DAE75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/>
              <a:t>注意！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全学メールを通じて重要な情報を送ることがありますので、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sz="4000" b="1" dirty="0">
                <a:solidFill>
                  <a:srgbClr val="FF0000"/>
                </a:solidFill>
              </a:rPr>
              <a:t>全学メールを必ずチェックしてください。</a:t>
            </a:r>
            <a:endParaRPr lang="en-US" altLang="ja-JP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チェックしていない場合は不利益を被ることがあります。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780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31281-8C7D-4B39-B501-68F2CE8ED9A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各課題研究の紹介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AB7C3B-FB2E-498E-9D08-02418310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物理学第一分野</a:t>
            </a:r>
            <a:r>
              <a:rPr lang="en-US" altLang="ja-JP" dirty="0"/>
              <a:t>(Q2-Q11)</a:t>
            </a:r>
            <a:r>
              <a:rPr lang="ja-JP" altLang="en-US" dirty="0"/>
              <a:t> </a:t>
            </a:r>
            <a:r>
              <a:rPr lang="en-US" altLang="ja-JP" dirty="0"/>
              <a:t>18</a:t>
            </a:r>
            <a:r>
              <a:rPr lang="ja-JP" altLang="en-US" dirty="0"/>
              <a:t>：</a:t>
            </a:r>
            <a:r>
              <a:rPr lang="en-US" altLang="ja-JP" dirty="0"/>
              <a:t>35</a:t>
            </a:r>
            <a:r>
              <a:rPr lang="ja-JP" altLang="en-US" dirty="0"/>
              <a:t>～</a:t>
            </a:r>
            <a:r>
              <a:rPr lang="en-US" altLang="ja-JP" dirty="0"/>
              <a:t>19</a:t>
            </a:r>
            <a:r>
              <a:rPr lang="ja-JP" altLang="en-US" dirty="0"/>
              <a:t>：</a:t>
            </a:r>
            <a:r>
              <a:rPr lang="en-US" altLang="ja-JP" dirty="0"/>
              <a:t>07 (32</a:t>
            </a:r>
            <a:r>
              <a:rPr lang="ja-JP" altLang="en-US" dirty="0"/>
              <a:t>分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/>
              <a:t>Q1</a:t>
            </a:r>
            <a:r>
              <a:rPr lang="ja-JP" altLang="en-US" dirty="0"/>
              <a:t>、</a:t>
            </a:r>
            <a:r>
              <a:rPr lang="en-US" altLang="ja-JP" dirty="0"/>
              <a:t>Q5</a:t>
            </a:r>
            <a:r>
              <a:rPr lang="ja-JP" altLang="en-US" dirty="0"/>
              <a:t>、</a:t>
            </a:r>
            <a:r>
              <a:rPr lang="en-US" altLang="ja-JP" dirty="0"/>
              <a:t>Q10</a:t>
            </a:r>
            <a:r>
              <a:rPr lang="ja-JP" altLang="en-US" dirty="0"/>
              <a:t>は来年度開講せず</a:t>
            </a:r>
            <a:endParaRPr lang="en-US" altLang="ja-JP" dirty="0"/>
          </a:p>
          <a:p>
            <a:r>
              <a:rPr lang="ja-JP" altLang="en-US" dirty="0"/>
              <a:t>宇宙物理学分野</a:t>
            </a:r>
            <a:r>
              <a:rPr lang="en-US" altLang="ja-JP" dirty="0"/>
              <a:t>(S1-S6)</a:t>
            </a:r>
            <a:r>
              <a:rPr lang="ja-JP" altLang="en-US" dirty="0"/>
              <a:t> </a:t>
            </a:r>
            <a:r>
              <a:rPr lang="en-US" altLang="ja-JP" dirty="0"/>
              <a:t> 19</a:t>
            </a:r>
            <a:r>
              <a:rPr lang="ja-JP" altLang="en-US" dirty="0"/>
              <a:t>：</a:t>
            </a:r>
            <a:r>
              <a:rPr lang="en-US" altLang="ja-JP" dirty="0"/>
              <a:t>07</a:t>
            </a:r>
            <a:r>
              <a:rPr lang="ja-JP" altLang="en-US" dirty="0"/>
              <a:t>～</a:t>
            </a:r>
            <a:r>
              <a:rPr lang="en-US" altLang="ja-JP" dirty="0"/>
              <a:t>19</a:t>
            </a:r>
            <a:r>
              <a:rPr lang="ja-JP" altLang="en-US" dirty="0"/>
              <a:t>：</a:t>
            </a:r>
            <a:r>
              <a:rPr lang="en-US" altLang="ja-JP" dirty="0"/>
              <a:t>31 (24</a:t>
            </a:r>
            <a:r>
              <a:rPr lang="ja-JP" altLang="en-US" dirty="0"/>
              <a:t>分</a:t>
            </a:r>
            <a:r>
              <a:rPr lang="en-US" altLang="ja-JP" dirty="0"/>
              <a:t>)</a:t>
            </a:r>
            <a:endParaRPr kumimoji="1" lang="en-US" altLang="ja-JP" dirty="0"/>
          </a:p>
          <a:p>
            <a:r>
              <a:rPr kumimoji="1" lang="ja-JP" altLang="en-US" dirty="0"/>
              <a:t>物理学第二分野</a:t>
            </a:r>
            <a:r>
              <a:rPr kumimoji="1" lang="en-US" altLang="ja-JP" dirty="0"/>
              <a:t>(P1</a:t>
            </a:r>
            <a:r>
              <a:rPr lang="en-US" altLang="ja-JP" dirty="0"/>
              <a:t>-</a:t>
            </a:r>
            <a:r>
              <a:rPr kumimoji="1" lang="en-US" altLang="ja-JP" dirty="0"/>
              <a:t>P6)</a:t>
            </a:r>
            <a:r>
              <a:rPr lang="en-US" altLang="ja-JP" dirty="0"/>
              <a:t> </a:t>
            </a:r>
            <a:r>
              <a:rPr kumimoji="1" lang="en-US" altLang="ja-JP" dirty="0"/>
              <a:t>19</a:t>
            </a:r>
            <a:r>
              <a:rPr kumimoji="1" lang="ja-JP" altLang="en-US" dirty="0"/>
              <a:t>：</a:t>
            </a:r>
            <a:r>
              <a:rPr kumimoji="1" lang="en-US" altLang="ja-JP" dirty="0"/>
              <a:t>31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19</a:t>
            </a:r>
            <a:r>
              <a:rPr kumimoji="1" lang="ja-JP" altLang="en-US" dirty="0"/>
              <a:t>：</a:t>
            </a:r>
            <a:r>
              <a:rPr lang="en-US" altLang="ja-JP" dirty="0"/>
              <a:t>55</a:t>
            </a:r>
            <a:r>
              <a:rPr kumimoji="1" lang="en-US" altLang="ja-JP" dirty="0"/>
              <a:t> (24</a:t>
            </a:r>
            <a:r>
              <a:rPr kumimoji="1" lang="ja-JP" altLang="en-US" dirty="0"/>
              <a:t>分</a:t>
            </a:r>
            <a:r>
              <a:rPr kumimoji="1" lang="en-US" altLang="ja-JP" dirty="0"/>
              <a:t>)</a:t>
            </a:r>
          </a:p>
          <a:p>
            <a:r>
              <a:rPr lang="ja-JP" altLang="en-US" dirty="0"/>
              <a:t>質問受付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87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4440</TotalTime>
  <Words>1121</Words>
  <Application>Microsoft Office PowerPoint</Application>
  <PresentationFormat>画面に合わせる (4:3)</PresentationFormat>
  <Paragraphs>80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Wingdings</vt:lpstr>
      <vt:lpstr>Office ​​テーマ</vt:lpstr>
      <vt:lpstr>2025年度課題研究ガイダンス</vt:lpstr>
      <vt:lpstr>まずは、 2025年度卒業研究科目の 登録をして下さい</vt:lpstr>
      <vt:lpstr>調整会に出席してください (P,Q)</vt:lpstr>
      <vt:lpstr>調整会に出席不要の場合 (P,Q)</vt:lpstr>
      <vt:lpstr>調整会の手順 (P,Q)</vt:lpstr>
      <vt:lpstr>調整会について (S)</vt:lpstr>
      <vt:lpstr>物理(P,Q)と宇宙物理(S)との間の 移動に関する注意</vt:lpstr>
      <vt:lpstr>注意！</vt:lpstr>
      <vt:lpstr>各課題研究の紹介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naruki</dc:creator>
  <cp:lastModifiedBy>Ibuki Kawamata</cp:lastModifiedBy>
  <cp:revision>69</cp:revision>
  <dcterms:created xsi:type="dcterms:W3CDTF">2017-12-01T20:08:45Z</dcterms:created>
  <dcterms:modified xsi:type="dcterms:W3CDTF">2024-11-19T00:11:06Z</dcterms:modified>
</cp:coreProperties>
</file>