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0" r:id="rId3"/>
    <p:sldId id="279" r:id="rId4"/>
    <p:sldId id="280" r:id="rId5"/>
    <p:sldId id="282" r:id="rId6"/>
    <p:sldId id="276" r:id="rId7"/>
    <p:sldId id="273" r:id="rId8"/>
    <p:sldId id="275" r:id="rId9"/>
    <p:sldId id="278" r:id="rId10"/>
    <p:sldId id="274" r:id="rId11"/>
    <p:sldId id="283" r:id="rId12"/>
  </p:sldIdLst>
  <p:sldSz cx="9144000" cy="6858000" type="screen4x3"/>
  <p:notesSz cx="6858000" cy="9144000"/>
  <p:custDataLst>
    <p:tags r:id="rId1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886F9-3507-4D33-A379-91061CE860FD}" v="7" dt="2022-11-12T00:56:39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7" autoAdjust="0"/>
    <p:restoredTop sz="94684"/>
  </p:normalViewPr>
  <p:slideViewPr>
    <p:cSldViewPr>
      <p:cViewPr varScale="1">
        <p:scale>
          <a:sx n="106" d="100"/>
          <a:sy n="106" d="100"/>
        </p:scale>
        <p:origin x="16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々 真一" userId="590d3ba357274b6f" providerId="LiveId" clId="{DDA886F9-3507-4D33-A379-91061CE860FD}"/>
    <pc:docChg chg="custSel modSld">
      <pc:chgData name="佐々 真一" userId="590d3ba357274b6f" providerId="LiveId" clId="{DDA886F9-3507-4D33-A379-91061CE860FD}" dt="2022-11-16T03:29:03.798" v="1051" actId="20577"/>
      <pc:docMkLst>
        <pc:docMk/>
      </pc:docMkLst>
      <pc:sldChg chg="modSp mod">
        <pc:chgData name="佐々 真一" userId="590d3ba357274b6f" providerId="LiveId" clId="{DDA886F9-3507-4D33-A379-91061CE860FD}" dt="2022-11-12T00:32:02.973" v="1" actId="20577"/>
        <pc:sldMkLst>
          <pc:docMk/>
          <pc:sldMk cId="3425149905" sldId="272"/>
        </pc:sldMkLst>
        <pc:spChg chg="mod">
          <ac:chgData name="佐々 真一" userId="590d3ba357274b6f" providerId="LiveId" clId="{DDA886F9-3507-4D33-A379-91061CE860FD}" dt="2022-11-12T00:32:02.973" v="1" actId="20577"/>
          <ac:spMkLst>
            <pc:docMk/>
            <pc:sldMk cId="3425149905" sldId="272"/>
            <ac:spMk id="11" creationId="{00000000-0000-0000-0000-000000000000}"/>
          </ac:spMkLst>
        </pc:spChg>
      </pc:sldChg>
      <pc:sldChg chg="addSp delSp modSp mod modAnim">
        <pc:chgData name="佐々 真一" userId="590d3ba357274b6f" providerId="LiveId" clId="{DDA886F9-3507-4D33-A379-91061CE860FD}" dt="2022-11-15T16:05:41.535" v="894" actId="20577"/>
        <pc:sldMkLst>
          <pc:docMk/>
          <pc:sldMk cId="1869094337" sldId="274"/>
        </pc:sldMkLst>
        <pc:spChg chg="add mod">
          <ac:chgData name="佐々 真一" userId="590d3ba357274b6f" providerId="LiveId" clId="{DDA886F9-3507-4D33-A379-91061CE860FD}" dt="2022-11-15T15:51:29.377" v="712" actId="20577"/>
          <ac:spMkLst>
            <pc:docMk/>
            <pc:sldMk cId="1869094337" sldId="274"/>
            <ac:spMk id="2" creationId="{662E77B4-3420-5233-B0D9-05537B4A1561}"/>
          </ac:spMkLst>
        </pc:spChg>
        <pc:spChg chg="mod">
          <ac:chgData name="佐々 真一" userId="590d3ba357274b6f" providerId="LiveId" clId="{DDA886F9-3507-4D33-A379-91061CE860FD}" dt="2022-11-15T16:05:41.535" v="894" actId="20577"/>
          <ac:spMkLst>
            <pc:docMk/>
            <pc:sldMk cId="1869094337" sldId="274"/>
            <ac:spMk id="9" creationId="{00000000-0000-0000-0000-000000000000}"/>
          </ac:spMkLst>
        </pc:spChg>
        <pc:spChg chg="add mod">
          <ac:chgData name="佐々 真一" userId="590d3ba357274b6f" providerId="LiveId" clId="{DDA886F9-3507-4D33-A379-91061CE860FD}" dt="2022-11-15T15:48:21.245" v="702" actId="1076"/>
          <ac:spMkLst>
            <pc:docMk/>
            <pc:sldMk cId="1869094337" sldId="274"/>
            <ac:spMk id="10" creationId="{A87C9178-B155-DAC5-8B51-41BBEF143BA2}"/>
          </ac:spMkLst>
        </pc:spChg>
        <pc:spChg chg="mod">
          <ac:chgData name="佐々 真一" userId="590d3ba357274b6f" providerId="LiveId" clId="{DDA886F9-3507-4D33-A379-91061CE860FD}" dt="2022-11-12T00:57:46.428" v="474" actId="20577"/>
          <ac:spMkLst>
            <pc:docMk/>
            <pc:sldMk cId="1869094337" sldId="274"/>
            <ac:spMk id="19" creationId="{00000000-0000-0000-0000-000000000000}"/>
          </ac:spMkLst>
        </pc:spChg>
        <pc:spChg chg="del">
          <ac:chgData name="佐々 真一" userId="590d3ba357274b6f" providerId="LiveId" clId="{DDA886F9-3507-4D33-A379-91061CE860FD}" dt="2022-11-15T15:47:52.141" v="694" actId="478"/>
          <ac:spMkLst>
            <pc:docMk/>
            <pc:sldMk cId="1869094337" sldId="274"/>
            <ac:spMk id="20" creationId="{60B85D90-C7C0-4A59-A716-227B76C2CC0D}"/>
          </ac:spMkLst>
        </pc:spChg>
        <pc:picChg chg="del">
          <ac:chgData name="佐々 真一" userId="590d3ba357274b6f" providerId="LiveId" clId="{DDA886F9-3507-4D33-A379-91061CE860FD}" dt="2022-11-15T15:40:24.181" v="611" actId="478"/>
          <ac:picMkLst>
            <pc:docMk/>
            <pc:sldMk cId="1869094337" sldId="274"/>
            <ac:picMk id="4" creationId="{00000000-0000-0000-0000-000000000000}"/>
          </ac:picMkLst>
        </pc:picChg>
        <pc:picChg chg="add mod">
          <ac:chgData name="佐々 真一" userId="590d3ba357274b6f" providerId="LiveId" clId="{DDA886F9-3507-4D33-A379-91061CE860FD}" dt="2022-11-15T15:43:07.618" v="645" actId="14100"/>
          <ac:picMkLst>
            <pc:docMk/>
            <pc:sldMk cId="1869094337" sldId="274"/>
            <ac:picMk id="5" creationId="{7A0CE01E-4ED1-6E96-5963-783772AB4D21}"/>
          </ac:picMkLst>
        </pc:picChg>
        <pc:picChg chg="add del mod">
          <ac:chgData name="佐々 真一" userId="590d3ba357274b6f" providerId="LiveId" clId="{DDA886F9-3507-4D33-A379-91061CE860FD}" dt="2022-11-15T15:46:42.278" v="691" actId="478"/>
          <ac:picMkLst>
            <pc:docMk/>
            <pc:sldMk cId="1869094337" sldId="274"/>
            <ac:picMk id="7" creationId="{BF1FD612-9129-D546-EB14-CC96F34CA926}"/>
          </ac:picMkLst>
        </pc:picChg>
        <pc:picChg chg="add mod">
          <ac:chgData name="佐々 真一" userId="590d3ba357274b6f" providerId="LiveId" clId="{DDA886F9-3507-4D33-A379-91061CE860FD}" dt="2022-11-15T15:48:07.200" v="697" actId="1076"/>
          <ac:picMkLst>
            <pc:docMk/>
            <pc:sldMk cId="1869094337" sldId="274"/>
            <ac:picMk id="8" creationId="{498D3C9F-4FA6-D5CA-1575-E36A5F3B6504}"/>
          </ac:picMkLst>
        </pc:picChg>
        <pc:picChg chg="del">
          <ac:chgData name="佐々 真一" userId="590d3ba357274b6f" providerId="LiveId" clId="{DDA886F9-3507-4D33-A379-91061CE860FD}" dt="2022-11-15T15:45:22.927" v="688" actId="478"/>
          <ac:picMkLst>
            <pc:docMk/>
            <pc:sldMk cId="1869094337" sldId="274"/>
            <ac:picMk id="18" creationId="{87913BAD-D16B-4139-B4AF-5266AA283112}"/>
          </ac:picMkLst>
        </pc:picChg>
      </pc:sldChg>
      <pc:sldChg chg="addSp delSp modSp mod">
        <pc:chgData name="佐々 真一" userId="590d3ba357274b6f" providerId="LiveId" clId="{DDA886F9-3507-4D33-A379-91061CE860FD}" dt="2022-11-12T00:48:00.083" v="321" actId="207"/>
        <pc:sldMkLst>
          <pc:docMk/>
          <pc:sldMk cId="4029701034" sldId="275"/>
        </pc:sldMkLst>
        <pc:spChg chg="mod">
          <ac:chgData name="佐々 真一" userId="590d3ba357274b6f" providerId="LiveId" clId="{DDA886F9-3507-4D33-A379-91061CE860FD}" dt="2022-11-12T00:48:00.083" v="321" actId="207"/>
          <ac:spMkLst>
            <pc:docMk/>
            <pc:sldMk cId="4029701034" sldId="275"/>
            <ac:spMk id="3" creationId="{00000000-0000-0000-0000-000000000000}"/>
          </ac:spMkLst>
        </pc:spChg>
        <pc:spChg chg="mod">
          <ac:chgData name="佐々 真一" userId="590d3ba357274b6f" providerId="LiveId" clId="{DDA886F9-3507-4D33-A379-91061CE860FD}" dt="2022-11-12T00:43:31.012" v="313" actId="20577"/>
          <ac:spMkLst>
            <pc:docMk/>
            <pc:sldMk cId="4029701034" sldId="275"/>
            <ac:spMk id="20" creationId="{00000000-0000-0000-0000-000000000000}"/>
          </ac:spMkLst>
        </pc:spChg>
        <pc:picChg chg="add mod">
          <ac:chgData name="佐々 真一" userId="590d3ba357274b6f" providerId="LiveId" clId="{DDA886F9-3507-4D33-A379-91061CE860FD}" dt="2022-11-12T00:46:59.218" v="319" actId="1076"/>
          <ac:picMkLst>
            <pc:docMk/>
            <pc:sldMk cId="4029701034" sldId="275"/>
            <ac:picMk id="4" creationId="{CED90433-08E4-2708-0282-1EA62661CE46}"/>
          </ac:picMkLst>
        </pc:picChg>
        <pc:picChg chg="del">
          <ac:chgData name="佐々 真一" userId="590d3ba357274b6f" providerId="LiveId" clId="{DDA886F9-3507-4D33-A379-91061CE860FD}" dt="2022-11-12T00:43:34.372" v="314" actId="478"/>
          <ac:picMkLst>
            <pc:docMk/>
            <pc:sldMk cId="4029701034" sldId="275"/>
            <ac:picMk id="19" creationId="{00000000-0000-0000-0000-000000000000}"/>
          </ac:picMkLst>
        </pc:picChg>
      </pc:sldChg>
      <pc:sldChg chg="modSp mod">
        <pc:chgData name="佐々 真一" userId="590d3ba357274b6f" providerId="LiveId" clId="{DDA886F9-3507-4D33-A379-91061CE860FD}" dt="2022-11-15T15:52:20.039" v="717" actId="20577"/>
        <pc:sldMkLst>
          <pc:docMk/>
          <pc:sldMk cId="321109917" sldId="276"/>
        </pc:sldMkLst>
        <pc:spChg chg="mod">
          <ac:chgData name="佐々 真一" userId="590d3ba357274b6f" providerId="LiveId" clId="{DDA886F9-3507-4D33-A379-91061CE860FD}" dt="2022-11-15T15:52:20.039" v="717" actId="20577"/>
          <ac:spMkLst>
            <pc:docMk/>
            <pc:sldMk cId="321109917" sldId="276"/>
            <ac:spMk id="16" creationId="{00000000-0000-0000-0000-000000000000}"/>
          </ac:spMkLst>
        </pc:spChg>
      </pc:sldChg>
      <pc:sldChg chg="addSp delSp modSp mod">
        <pc:chgData name="佐々 真一" userId="590d3ba357274b6f" providerId="LiveId" clId="{DDA886F9-3507-4D33-A379-91061CE860FD}" dt="2022-11-16T03:29:03.798" v="1051" actId="20577"/>
        <pc:sldMkLst>
          <pc:docMk/>
          <pc:sldMk cId="3503778623" sldId="278"/>
        </pc:sldMkLst>
        <pc:spChg chg="add mod">
          <ac:chgData name="佐々 真一" userId="590d3ba357274b6f" providerId="LiveId" clId="{DDA886F9-3507-4D33-A379-91061CE860FD}" dt="2022-11-12T00:42:09.609" v="251" actId="14100"/>
          <ac:spMkLst>
            <pc:docMk/>
            <pc:sldMk cId="3503778623" sldId="278"/>
            <ac:spMk id="5" creationId="{14FDEE16-8586-38B6-E3C6-BD644CFD3C49}"/>
          </ac:spMkLst>
        </pc:spChg>
        <pc:spChg chg="add del mod">
          <ac:chgData name="佐々 真一" userId="590d3ba357274b6f" providerId="LiveId" clId="{DDA886F9-3507-4D33-A379-91061CE860FD}" dt="2022-11-15T15:53:54.147" v="719"/>
          <ac:spMkLst>
            <pc:docMk/>
            <pc:sldMk cId="3503778623" sldId="278"/>
            <ac:spMk id="8" creationId="{D9D4260C-3420-7EE6-0C61-0A9F260BAAB4}"/>
          </ac:spMkLst>
        </pc:spChg>
        <pc:spChg chg="mod">
          <ac:chgData name="佐々 真一" userId="590d3ba357274b6f" providerId="LiveId" clId="{DDA886F9-3507-4D33-A379-91061CE860FD}" dt="2022-11-16T03:28:52.970" v="1032" actId="207"/>
          <ac:spMkLst>
            <pc:docMk/>
            <pc:sldMk cId="3503778623" sldId="278"/>
            <ac:spMk id="10" creationId="{00000000-0000-0000-0000-000000000000}"/>
          </ac:spMkLst>
        </pc:spChg>
        <pc:spChg chg="mod">
          <ac:chgData name="佐々 真一" userId="590d3ba357274b6f" providerId="LiveId" clId="{DDA886F9-3507-4D33-A379-91061CE860FD}" dt="2022-11-12T00:49:01.818" v="364" actId="20577"/>
          <ac:spMkLst>
            <pc:docMk/>
            <pc:sldMk cId="3503778623" sldId="278"/>
            <ac:spMk id="11" creationId="{00000000-0000-0000-0000-000000000000}"/>
          </ac:spMkLst>
        </pc:spChg>
        <pc:spChg chg="mod">
          <ac:chgData name="佐々 真一" userId="590d3ba357274b6f" providerId="LiveId" clId="{DDA886F9-3507-4D33-A379-91061CE860FD}" dt="2022-11-16T03:29:03.798" v="1051" actId="20577"/>
          <ac:spMkLst>
            <pc:docMk/>
            <pc:sldMk cId="3503778623" sldId="278"/>
            <ac:spMk id="16" creationId="{00000000-0000-0000-0000-000000000000}"/>
          </ac:spMkLst>
        </pc:spChg>
        <pc:spChg chg="del">
          <ac:chgData name="佐々 真一" userId="590d3ba357274b6f" providerId="LiveId" clId="{DDA886F9-3507-4D33-A379-91061CE860FD}" dt="2022-11-12T00:41:07.841" v="244" actId="478"/>
          <ac:spMkLst>
            <pc:docMk/>
            <pc:sldMk cId="3503778623" sldId="278"/>
            <ac:spMk id="18" creationId="{00000000-0000-0000-0000-000000000000}"/>
          </ac:spMkLst>
        </pc:spChg>
        <pc:picChg chg="add mod">
          <ac:chgData name="佐々 真一" userId="590d3ba357274b6f" providerId="LiveId" clId="{DDA886F9-3507-4D33-A379-91061CE860FD}" dt="2022-11-12T00:41:55.288" v="247" actId="1076"/>
          <ac:picMkLst>
            <pc:docMk/>
            <pc:sldMk cId="3503778623" sldId="278"/>
            <ac:picMk id="3" creationId="{03B9D705-4398-B133-0843-620D2FB69646}"/>
          </ac:picMkLst>
        </pc:picChg>
        <pc:picChg chg="add del mod">
          <ac:chgData name="佐々 真一" userId="590d3ba357274b6f" providerId="LiveId" clId="{DDA886F9-3507-4D33-A379-91061CE860FD}" dt="2022-11-15T15:53:54.147" v="719"/>
          <ac:picMkLst>
            <pc:docMk/>
            <pc:sldMk cId="3503778623" sldId="278"/>
            <ac:picMk id="7" creationId="{1EA83D42-8D2C-433B-3E8E-CD58C2C42CFD}"/>
          </ac:picMkLst>
        </pc:picChg>
        <pc:picChg chg="add mod">
          <ac:chgData name="佐々 真一" userId="590d3ba357274b6f" providerId="LiveId" clId="{DDA886F9-3507-4D33-A379-91061CE860FD}" dt="2022-11-15T15:55:19.893" v="728" actId="1076"/>
          <ac:picMkLst>
            <pc:docMk/>
            <pc:sldMk cId="3503778623" sldId="278"/>
            <ac:picMk id="12" creationId="{4E7A5320-7176-A3B0-4637-B81CCEDDA111}"/>
          </ac:picMkLst>
        </pc:picChg>
        <pc:picChg chg="del">
          <ac:chgData name="佐々 真一" userId="590d3ba357274b6f" providerId="LiveId" clId="{DDA886F9-3507-4D33-A379-91061CE860FD}" dt="2022-11-15T15:51:45.970" v="713" actId="478"/>
          <ac:picMkLst>
            <pc:docMk/>
            <pc:sldMk cId="3503778623" sldId="278"/>
            <ac:picMk id="13" creationId="{00000000-0000-0000-0000-000000000000}"/>
          </ac:picMkLst>
        </pc:picChg>
        <pc:picChg chg="del">
          <ac:chgData name="佐々 真一" userId="590d3ba357274b6f" providerId="LiveId" clId="{DDA886F9-3507-4D33-A379-91061CE860FD}" dt="2022-11-16T03:27:04.386" v="895" actId="478"/>
          <ac:picMkLst>
            <pc:docMk/>
            <pc:sldMk cId="3503778623" sldId="278"/>
            <ac:picMk id="19" creationId="{00000000-0000-0000-0000-000000000000}"/>
          </ac:picMkLst>
        </pc:picChg>
        <pc:picChg chg="add mod">
          <ac:chgData name="佐々 真一" userId="590d3ba357274b6f" providerId="LiveId" clId="{DDA886F9-3507-4D33-A379-91061CE860FD}" dt="2022-11-16T03:27:24.612" v="901" actId="1076"/>
          <ac:picMkLst>
            <pc:docMk/>
            <pc:sldMk cId="3503778623" sldId="278"/>
            <ac:picMk id="1026" creationId="{518BEB35-F3D6-012B-6100-E8B2CB27C660}"/>
          </ac:picMkLst>
        </pc:picChg>
        <pc:picChg chg="del">
          <ac:chgData name="佐々 真一" userId="590d3ba357274b6f" providerId="LiveId" clId="{DDA886F9-3507-4D33-A379-91061CE860FD}" dt="2022-11-12T00:41:12.369" v="245" actId="478"/>
          <ac:picMkLst>
            <pc:docMk/>
            <pc:sldMk cId="3503778623" sldId="278"/>
            <ac:picMk id="2052" creationId="{00000000-0000-0000-0000-000000000000}"/>
          </ac:picMkLst>
        </pc:picChg>
      </pc:sldChg>
      <pc:sldChg chg="modSp mod">
        <pc:chgData name="佐々 真一" userId="590d3ba357274b6f" providerId="LiveId" clId="{DDA886F9-3507-4D33-A379-91061CE860FD}" dt="2022-11-12T01:10:15.814" v="502" actId="20577"/>
        <pc:sldMkLst>
          <pc:docMk/>
          <pc:sldMk cId="710091303" sldId="279"/>
        </pc:sldMkLst>
        <pc:spChg chg="mod">
          <ac:chgData name="佐々 真一" userId="590d3ba357274b6f" providerId="LiveId" clId="{DDA886F9-3507-4D33-A379-91061CE860FD}" dt="2022-11-12T01:10:15.814" v="502" actId="20577"/>
          <ac:spMkLst>
            <pc:docMk/>
            <pc:sldMk cId="710091303" sldId="279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F62D1FD-99C8-4AFF-8C01-C98BC79226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689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71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2696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27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5F452-17A8-4A23-9044-0F85160685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A2AE-0B0A-48E4-A5E9-58FE079573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059CC-A2E3-4D4B-8DA6-FEE95D22FE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6810-33D6-4F19-B957-8011CD4F60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7BF5E-EDD6-40E5-8988-B9B70EDA57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2104-2585-4ECA-9098-32BDAF76FA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E3E1-48A1-4124-BE4F-421CD2900C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BBA0-C869-42EB-B417-7DEE96529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C26B-A9F2-4510-8D0A-9AAAB32E0E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B3FE2-341A-4AC8-B9D2-80B03240FB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19135-DDFD-4AF8-8B38-97F94DA59F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912959E-6993-4408-B371-50E1D9B0B1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hamon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1" y="0"/>
            <a:ext cx="9322210" cy="685800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課題研究　Ｑ９</a:t>
            </a:r>
            <a:endParaRPr lang="en-US" altLang="ja-JP" sz="4800" dirty="0">
              <a:latin typeface="HGS創英ﾌﾟﾚｾﾞﾝｽEB" pitchFamily="18" charset="-128"/>
              <a:ea typeface="HGS創英ﾌﾟﾚｾﾞﾝｽEB" pitchFamily="18" charset="-128"/>
            </a:endParaRPr>
          </a:p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525905" y="660838"/>
            <a:ext cx="2492990" cy="461665"/>
          </a:xfrm>
          <a:prstGeom prst="rect">
            <a:avLst/>
          </a:prstGeom>
          <a:noFill/>
          <a:ln>
            <a:noFill/>
          </a:ln>
          <a:effectLst>
            <a:outerShdw blurRad="76200" dist="14879" dir="2700000" algn="ctr" rotWithShape="0">
              <a:schemeClr val="bg1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ＭＳ ゴシック" pitchFamily="49" charset="-128"/>
                <a:ea typeface="ＭＳ ゴシック" pitchFamily="49" charset="-128"/>
              </a:rPr>
              <a:t>令和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6</a:t>
            </a:r>
            <a:r>
              <a:rPr lang="ja-JP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>
                <a:latin typeface="ＭＳ ゴシック" pitchFamily="49" charset="-128"/>
                <a:ea typeface="ＭＳ ゴシック" pitchFamily="49" charset="-128"/>
              </a:rPr>
              <a:t>月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10</a:t>
            </a:r>
            <a:r>
              <a:rPr lang="en-US" dirty="0">
                <a:latin typeface="ＭＳ ゴシック" pitchFamily="49" charset="-128"/>
                <a:ea typeface="ＭＳ ゴシック" pitchFamily="49" charset="-128"/>
              </a:rPr>
              <a:t>日</a:t>
            </a:r>
            <a:endParaRPr lang="ja-JP" altLang="ja-JP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371600" y="4021664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ja-JP" sz="2400" dirty="0">
              <a:latin typeface="ＭＳ ゴシック"/>
              <a:ea typeface="ＭＳ ゴシック"/>
              <a:cs typeface="ＭＳ ゴシック"/>
            </a:endParaRPr>
          </a:p>
          <a:p>
            <a:pPr marL="0" indent="0" algn="ctr">
              <a:buNone/>
            </a:pPr>
            <a:r>
              <a:rPr lang="ja-JP" altLang="en-US" sz="4800">
                <a:latin typeface="ＭＳ ゴシック"/>
                <a:ea typeface="ＭＳ ゴシック"/>
                <a:cs typeface="ＭＳ ゴシック"/>
              </a:rPr>
              <a:t>説明者　金澤輝代士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514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"/>
          <p:cNvSpPr>
            <a:spLocks/>
          </p:cNvSpPr>
          <p:nvPr/>
        </p:nvSpPr>
        <p:spPr bwMode="auto">
          <a:xfrm>
            <a:off x="82597" y="-124916"/>
            <a:ext cx="9180512" cy="5894063"/>
          </a:xfrm>
          <a:prstGeom prst="roundRect">
            <a:avLst>
              <a:gd name="adj" fmla="val 501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１０月から１月まで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0" y="868614"/>
            <a:ext cx="88774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各人が課題に取り組む　</a:t>
            </a:r>
            <a:r>
              <a:rPr lang="en-US" altLang="ja-JP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(</a:t>
            </a:r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最近の例）　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33175" y="4846553"/>
            <a:ext cx="3705744" cy="113065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バクテリア成長則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（担当：佐々）</a:t>
            </a:r>
            <a:endParaRPr lang="en-US" altLang="ja-JP" sz="2400" b="1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56162" y="3541878"/>
            <a:ext cx="24212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振動する円柱からの渦放出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ja-JP" altLang="en-US"/>
              <a:t>担当：松本</a:t>
            </a:r>
            <a:r>
              <a:rPr lang="ja-JP" altLang="en-US" dirty="0"/>
              <a:t>）</a:t>
            </a:r>
            <a:endParaRPr lang="ja-JP" altLang="ja-JP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1192" y="3770100"/>
            <a:ext cx="27329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1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ＭＳ Ｐゴシック" charset="-128"/>
                <a:cs typeface="ＭＳ Ｐゴシック" charset="-128"/>
              </a:rPr>
              <a:t>近可積分乱流</a:t>
            </a:r>
            <a:endParaRPr kumimoji="1" lang="en-US" altLang="ja-JP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  <a:ea typeface="ＭＳ Ｐゴシック" charset="-128"/>
              <a:cs typeface="ＭＳ Ｐゴシック" charset="-128"/>
            </a:endParaRPr>
          </a:p>
          <a:p>
            <a:pPr lvl="0"/>
            <a:r>
              <a:rPr kumimoji="1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ＭＳ Ｐゴシック" charset="-128"/>
                <a:cs typeface="ＭＳ Ｐゴシック" charset="-128"/>
              </a:rPr>
              <a:t>（担当：松本）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6DF057B0-C7EF-40DD-9B5F-369250C44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466044"/>
              </p:ext>
            </p:extLst>
          </p:nvPr>
        </p:nvGraphicFramePr>
        <p:xfrm>
          <a:off x="3567777" y="1667239"/>
          <a:ext cx="1683690" cy="169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DESIGNER" r:id="rId5" imgW="7061760" imgH="6464160" progId="">
                  <p:embed/>
                </p:oleObj>
              </mc:Choice>
              <mc:Fallback>
                <p:oleObj name="Corel DESIGNER" r:id="rId5" imgW="7061760" imgH="6464160" progId="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6DF057B0-C7EF-40DD-9B5F-369250C4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777" y="1667239"/>
                        <a:ext cx="1683690" cy="16961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3DD67933-C140-4992-8E04-68B15A089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639" y="3407672"/>
            <a:ext cx="339265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一次相転移に対する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不均一相互作用の影響　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（担当：荒木）</a:t>
            </a:r>
            <a:endParaRPr lang="ja-JP" altLang="ja-JP" sz="2400" b="1" dirty="0">
              <a:latin typeface="Arial" pitchFamily="34" charset="0"/>
              <a:cs typeface="ＭＳ Ｐゴシック" pitchFamily="50" charset="-128"/>
            </a:endParaRPr>
          </a:p>
        </p:txBody>
      </p:sp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DD30DBA8-AA88-4A7B-B5FD-4EB96559C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99" y="1750348"/>
            <a:ext cx="2073918" cy="1613047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62E77B4-3420-5233-B0D9-05537B4A1561}"/>
              </a:ext>
            </a:extLst>
          </p:cNvPr>
          <p:cNvSpPr txBox="1">
            <a:spLocks noChangeArrowheads="1"/>
          </p:cNvSpPr>
          <p:nvPr/>
        </p:nvSpPr>
        <p:spPr>
          <a:xfrm>
            <a:off x="6353" y="5803487"/>
            <a:ext cx="3705744" cy="113065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静止摩擦力の機構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（担当：佐々）</a:t>
            </a:r>
            <a:endParaRPr lang="en-US" altLang="ja-JP" sz="2400" b="1" dirty="0"/>
          </a:p>
        </p:txBody>
      </p:sp>
      <p:pic>
        <p:nvPicPr>
          <p:cNvPr id="5" name="2d-SG">
            <a:hlinkClick r:id="" action="ppaction://media"/>
            <a:extLst>
              <a:ext uri="{FF2B5EF4-FFF2-40B4-BE49-F238E27FC236}">
                <a16:creationId xmlns:a16="http://schemas.microsoft.com/office/drawing/2014/main" id="{7A0CE01E-4ED1-6E96-5963-783772AB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1750349"/>
            <a:ext cx="2150728" cy="16130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8D3C9F-4FA6-D5CA-1575-E36A5F3B6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814621" y="3941048"/>
            <a:ext cx="1658688" cy="33529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7C9178-B155-DAC5-8B51-41BBEF143BA2}"/>
              </a:ext>
            </a:extLst>
          </p:cNvPr>
          <p:cNvSpPr txBox="1"/>
          <p:nvPr/>
        </p:nvSpPr>
        <p:spPr>
          <a:xfrm>
            <a:off x="6434778" y="5017358"/>
            <a:ext cx="272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金属錯体型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人工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の安定性　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（担当：荒木）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90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475656" y="26064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メッセージ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464936" y="2132856"/>
            <a:ext cx="835805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多彩な現象に対して、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基礎物理学の視点で考えようとする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意欲あふれる学生を待っています　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743075" y="6385423"/>
            <a:ext cx="1498635" cy="22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ja-JP" altLang="ja-JP" sz="1800"/>
          </a:p>
        </p:txBody>
      </p:sp>
    </p:spTree>
    <p:extLst>
      <p:ext uri="{BB962C8B-B14F-4D97-AF65-F5344CB8AC3E}">
        <p14:creationId xmlns:p14="http://schemas.microsoft.com/office/powerpoint/2010/main" val="336490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"/>
          <p:cNvSpPr>
            <a:spLocks/>
          </p:cNvSpPr>
          <p:nvPr/>
        </p:nvSpPr>
        <p:spPr bwMode="auto">
          <a:xfrm>
            <a:off x="-22226" y="3336928"/>
            <a:ext cx="9180512" cy="3521072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69330" y="34269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非平衡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53720" y="35056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流れや変化が本質になる「動く世界」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64652" y="4576824"/>
            <a:ext cx="5587468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運動・機能・自己組織化</a:t>
            </a:r>
            <a:r>
              <a:rPr lang="ja-JP" altLang="en-US" sz="280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・生命・量子散逸・熱化現象などの</a:t>
            </a:r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多彩な</a:t>
            </a:r>
            <a:r>
              <a:rPr lang="ja-JP" altLang="en-US" sz="2800" dirty="0">
                <a:solidFill>
                  <a:srgbClr val="FF0000"/>
                </a:solidFill>
                <a:latin typeface="HGS創英ﾌﾟﾚｾﾞﾝｽEB" pitchFamily="18" charset="-128"/>
                <a:ea typeface="HGS創英ﾌﾟﾚｾﾞﾝｽEB" pitchFamily="18" charset="-128"/>
                <a:cs typeface="ヒラギノ明朝 ProN W6" charset="0"/>
                <a:sym typeface="ヒラギノ明朝 ProN W6" charset="0"/>
              </a:rPr>
              <a:t>現象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2119870" y="980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0" y="4085044"/>
            <a:ext cx="3639918" cy="270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"/>
          <p:cNvSpPr>
            <a:spLocks/>
          </p:cNvSpPr>
          <p:nvPr/>
        </p:nvSpPr>
        <p:spPr bwMode="auto">
          <a:xfrm>
            <a:off x="-33576" y="0"/>
            <a:ext cx="9180512" cy="3343801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157980" y="1667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非線形</a:t>
            </a: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242370" y="2454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分解できない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96576" y="1537662"/>
            <a:ext cx="5022536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力学系、確率過程、情報理論</a:t>
            </a:r>
            <a:r>
              <a:rPr lang="en-US" altLang="ja-JP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…</a:t>
            </a:r>
          </a:p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cs typeface="ヒラギノ明朝 ProN W6" charset="0"/>
                <a:sym typeface="ヒラギノ明朝 ProN W6" charset="0"/>
              </a:rPr>
              <a:t>数値シミュレーション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44" y="765782"/>
            <a:ext cx="3585428" cy="25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18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研究対象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9512" y="1916832"/>
            <a:ext cx="8262664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800" dirty="0"/>
              <a:t>量子および古典多体系から、</a:t>
            </a:r>
            <a:endParaRPr lang="en-US" altLang="ja-JP" sz="4800" dirty="0"/>
          </a:p>
          <a:p>
            <a:r>
              <a:rPr lang="ja-JP" altLang="en-US" sz="4800" dirty="0"/>
              <a:t> 流体、ソフトマター、アクティブマター、 生物、経済、など多岐に渡る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71009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414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研究スタイル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97768" y="1268760"/>
            <a:ext cx="8262664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数理モデル化や数値シミュレーション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新しい現象の</a:t>
            </a:r>
            <a:r>
              <a:rPr lang="ja-JP" altLang="en-US" sz="4000" dirty="0">
                <a:solidFill>
                  <a:srgbClr val="FF0000"/>
                </a:solidFill>
              </a:rPr>
              <a:t>発見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/>
              <a:t>　　　現象の</a:t>
            </a:r>
            <a:r>
              <a:rPr lang="ja-JP" altLang="en-US" sz="4000" dirty="0">
                <a:solidFill>
                  <a:srgbClr val="FF0000"/>
                </a:solidFill>
              </a:rPr>
              <a:t>本質的機構の抽出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0150" y="4437112"/>
            <a:ext cx="8488314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数理的解析方法の開発や理論的計算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</a:t>
            </a:r>
            <a:r>
              <a:rPr lang="ja-JP" altLang="en-US" sz="4000" dirty="0">
                <a:solidFill>
                  <a:srgbClr val="FF0000"/>
                </a:solidFill>
              </a:rPr>
              <a:t>枠組みの提案</a:t>
            </a:r>
            <a:r>
              <a:rPr lang="ja-JP" altLang="en-US" sz="4000" dirty="0"/>
              <a:t>や現象の</a:t>
            </a:r>
            <a:r>
              <a:rPr lang="ja-JP" altLang="en-US" sz="4000" dirty="0">
                <a:solidFill>
                  <a:srgbClr val="FF0000"/>
                </a:solidFill>
              </a:rPr>
              <a:t>予言</a:t>
            </a:r>
          </a:p>
        </p:txBody>
      </p:sp>
    </p:spTree>
    <p:extLst>
      <p:ext uri="{BB962C8B-B14F-4D97-AF65-F5344CB8AC3E}">
        <p14:creationId xmlns:p14="http://schemas.microsoft.com/office/powerpoint/2010/main" val="212180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特徴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0" y="1700808"/>
            <a:ext cx="911691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伝統的な物理学では対象としない現象</a:t>
            </a:r>
            <a:endParaRPr lang="en-US" altLang="ja-JP" sz="3600" dirty="0"/>
          </a:p>
          <a:p>
            <a:r>
              <a:rPr lang="ja-JP" altLang="en-US" sz="3600" dirty="0"/>
              <a:t>にも（基礎物理学を踏まえて）積極的に挑戦！</a:t>
            </a:r>
            <a:endParaRPr lang="en-US" altLang="ja-JP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047447" y="5661248"/>
            <a:ext cx="804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統計力学や量子力学の基礎に関わる研究課題も！</a:t>
            </a:r>
            <a:endParaRPr lang="en-US" altLang="ja-JP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971600" y="30809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生物学や工学などとの境界領域分野の研究課題も！</a:t>
            </a:r>
            <a:endParaRPr lang="en-US" altLang="ja-JP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4221088"/>
            <a:ext cx="8910446" cy="1200329"/>
          </a:xfrm>
          <a:prstGeom prst="rect">
            <a:avLst/>
          </a:prstGeom>
          <a:solidFill>
            <a:srgbClr val="FF0000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素朴な動機に根差した一般的問題</a:t>
            </a:r>
            <a:endParaRPr lang="en-US" altLang="ja-JP" sz="3600" dirty="0"/>
          </a:p>
          <a:p>
            <a:r>
              <a:rPr lang="ja-JP" altLang="en-US" sz="3600" dirty="0"/>
              <a:t>　にも（近年の発展を生かして）果敢に挑戦！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01356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97277" y="13927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スタッフ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426" y="2465472"/>
            <a:ext cx="4529150" cy="12810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佐々真一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ミクロダイナミクスと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　　　　　　　マクロ現象をつなぐ</a:t>
            </a:r>
            <a:endParaRPr lang="en-US" altLang="ja-JP" sz="2400" b="1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2204" y="5731716"/>
            <a:ext cx="4837054" cy="103091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/>
              <a:t>松本</a:t>
            </a:r>
            <a:r>
              <a:rPr lang="ja-JP" altLang="en-US" sz="2400" b="1" dirty="0"/>
              <a:t>剛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乱流や水滴成長など連続場の解析</a:t>
            </a:r>
            <a:endParaRPr lang="en-US" altLang="ja-JP" sz="24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70992" y="1052736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荒木武昭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ソフトマターの相転移ダイナミクス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173750" y="4875545"/>
            <a:ext cx="53960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金澤　輝代士</a:t>
            </a:r>
            <a:endParaRPr lang="en-US" altLang="ja-JP" b="1" dirty="0">
              <a:latin typeface="ＭＳ Ｐゴシック" pitchFamily="50" charset="-128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確率</a:t>
            </a:r>
            <a:r>
              <a:rPr lang="ja-JP" altLang="en-US" b="1" dirty="0">
                <a:latin typeface="ＭＳ Ｐゴシック" pitchFamily="50" charset="-128"/>
              </a:rPr>
              <a:t>過程と統計物理、経済物理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716016" y="953695"/>
            <a:ext cx="431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北村光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多電子系の非平衡ダイナミクス</a:t>
            </a:r>
            <a:endParaRPr lang="ja-JP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D46A5B7-42DC-43CE-A180-9DC94A0E35E5}"/>
              </a:ext>
            </a:extLst>
          </p:cNvPr>
          <p:cNvSpPr txBox="1">
            <a:spLocks noChangeArrowheads="1"/>
          </p:cNvSpPr>
          <p:nvPr/>
        </p:nvSpPr>
        <p:spPr>
          <a:xfrm>
            <a:off x="4641938" y="2448316"/>
            <a:ext cx="4529150" cy="1281098"/>
          </a:xfrm>
          <a:prstGeom prst="rect">
            <a:avLst/>
          </a:prstGeom>
          <a:noFill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ja-JP" b="1" dirty="0"/>
              <a:t>Andreas</a:t>
            </a:r>
            <a:r>
              <a:rPr lang="ja-JP" altLang="en-US" b="1" dirty="0"/>
              <a:t> </a:t>
            </a:r>
            <a:r>
              <a:rPr lang="en-US" altLang="ja-JP" b="1" dirty="0" err="1"/>
              <a:t>Dechant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確率過程、非平衡統計力学</a:t>
            </a:r>
            <a:endParaRPr lang="en-US" altLang="ja-JP" sz="24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7908A5D-31F9-F68B-A667-A656526B024B}"/>
              </a:ext>
            </a:extLst>
          </p:cNvPr>
          <p:cNvSpPr/>
          <p:nvPr/>
        </p:nvSpPr>
        <p:spPr>
          <a:xfrm>
            <a:off x="-376025" y="4019374"/>
            <a:ext cx="53960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齊藤圭司</a:t>
            </a:r>
            <a:endParaRPr lang="en-US" altLang="ja-JP" b="1" dirty="0">
              <a:latin typeface="ＭＳ Ｐゴシック" pitchFamily="50" charset="-128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不可逆過程の熱力学、量子情報</a:t>
            </a:r>
            <a:endParaRPr lang="ja-JP" altLang="en-US" b="1" dirty="0">
              <a:latin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0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hamon3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68" y="-24658"/>
            <a:ext cx="9581347" cy="695355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267744" y="3794641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dirty="0">
                <a:latin typeface="HGS明朝E" pitchFamily="18" charset="-128"/>
                <a:ea typeface="HGS明朝E" pitchFamily="18" charset="-128"/>
                <a:cs typeface="ＭＳ 明朝"/>
              </a:rPr>
              <a:t>何をするのか？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</p:spTree>
    <p:extLst>
      <p:ext uri="{BB962C8B-B14F-4D97-AF65-F5344CB8AC3E}">
        <p14:creationId xmlns:p14="http://schemas.microsoft.com/office/powerpoint/2010/main" val="122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４月から７月まで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383970" y="986431"/>
            <a:ext cx="887582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全員で教科書等を読む　（最近の例）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694566" y="5301208"/>
            <a:ext cx="2309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7030A0"/>
                </a:solidFill>
              </a:rPr>
              <a:t>統計力学と</a:t>
            </a:r>
            <a:endParaRPr lang="en-US" altLang="ja-JP" sz="2000" dirty="0">
              <a:solidFill>
                <a:srgbClr val="7030A0"/>
              </a:solidFill>
            </a:endParaRPr>
          </a:p>
          <a:p>
            <a:r>
              <a:rPr lang="ja-JP" altLang="en-US" sz="2000" dirty="0">
                <a:solidFill>
                  <a:srgbClr val="FF0000"/>
                </a:solidFill>
              </a:rPr>
              <a:t>情報理論</a:t>
            </a:r>
            <a:r>
              <a:rPr lang="ja-JP" altLang="en-US" sz="2000" dirty="0"/>
              <a:t>の</a:t>
            </a:r>
            <a:endParaRPr lang="en-US" altLang="ja-JP" sz="2000" dirty="0"/>
          </a:p>
          <a:p>
            <a:r>
              <a:rPr lang="ja-JP" altLang="en-US" sz="2000" dirty="0">
                <a:solidFill>
                  <a:srgbClr val="0000FF"/>
                </a:solidFill>
              </a:rPr>
              <a:t>境界領域</a:t>
            </a:r>
            <a:endParaRPr lang="en-US" altLang="ja-JP" sz="2000" dirty="0">
              <a:solidFill>
                <a:srgbClr val="0000FF"/>
              </a:solidFill>
            </a:endParaRPr>
          </a:p>
          <a:p>
            <a:r>
              <a:rPr lang="ja-JP" altLang="en-US" sz="2000" dirty="0"/>
              <a:t>（担当：武末）</a:t>
            </a:r>
            <a:endParaRPr lang="en-US" altLang="ja-JP" sz="2000" dirty="0"/>
          </a:p>
        </p:txBody>
      </p:sp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4" descr="http://ecx.images-amazon.com/images/I/51bTA8b912L._BO2,204,203,200_PIsitb-sticker-arrow-click,TopRight,35,-76_AA300_SH20_OU0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22" y="213285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画像検索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52" y="2539189"/>
            <a:ext cx="1610174" cy="24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4638782" y="5293657"/>
            <a:ext cx="2309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パラドックス</a:t>
            </a:r>
            <a:r>
              <a:rPr lang="ja-JP" altLang="en-US" sz="2000" dirty="0"/>
              <a:t>で</a:t>
            </a:r>
            <a:endParaRPr lang="en-US" altLang="ja-JP" sz="2000" dirty="0"/>
          </a:p>
          <a:p>
            <a:r>
              <a:rPr lang="ja-JP" altLang="en-US" sz="2000" dirty="0"/>
              <a:t>学ぶ</a:t>
            </a:r>
            <a:r>
              <a:rPr lang="ja-JP" altLang="en-US" sz="2000" dirty="0">
                <a:solidFill>
                  <a:schemeClr val="accent2"/>
                </a:solidFill>
              </a:rPr>
              <a:t>流体力学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r>
              <a:rPr lang="ja-JP" altLang="en-US" sz="2000" dirty="0"/>
              <a:t>（担当：松本）</a:t>
            </a:r>
            <a:endParaRPr lang="en-US" altLang="ja-JP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6745286" y="5293657"/>
            <a:ext cx="2309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相転移ダイナミクス</a:t>
            </a:r>
            <a:endParaRPr lang="en-US" altLang="ja-JP" sz="2000" dirty="0"/>
          </a:p>
          <a:p>
            <a:r>
              <a:rPr lang="ja-JP" altLang="en-US" sz="2000" dirty="0"/>
              <a:t>（担当：荒木）</a:t>
            </a:r>
            <a:endParaRPr lang="en-US" altLang="ja-JP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244145" y="5345214"/>
            <a:ext cx="3275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カオス</a:t>
            </a:r>
            <a:r>
              <a:rPr lang="ja-JP" altLang="en-US" sz="2000" dirty="0"/>
              <a:t>の熱統計</a:t>
            </a:r>
            <a:endParaRPr lang="en-US" altLang="ja-JP" sz="2000" dirty="0"/>
          </a:p>
          <a:p>
            <a:r>
              <a:rPr lang="ja-JP" altLang="en-US" sz="2000" dirty="0"/>
              <a:t>力学形式</a:t>
            </a:r>
            <a:endParaRPr lang="en-US" altLang="ja-JP" sz="2000" dirty="0"/>
          </a:p>
          <a:p>
            <a:r>
              <a:rPr lang="ja-JP" altLang="en-US" sz="2000" dirty="0"/>
              <a:t>（担当：佐々）</a:t>
            </a:r>
            <a:endParaRPr lang="en-US" altLang="ja-JP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BFC76F-9236-4788-A714-F78A591B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54516"/>
            <a:ext cx="18740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CED90433-08E4-2708-0282-1EA62661C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2446456"/>
            <a:ext cx="1682019" cy="25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その他考えられる例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888432" y="5808601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</a:rPr>
              <a:t>ゆらぐ世界</a:t>
            </a:r>
            <a:r>
              <a:rPr lang="ja-JP" altLang="en-US" sz="1800" dirty="0"/>
              <a:t>の領域に</a:t>
            </a:r>
            <a:r>
              <a:rPr lang="ja-JP" altLang="en-US" sz="1800" dirty="0">
                <a:solidFill>
                  <a:srgbClr val="7030A0"/>
                </a:solidFill>
              </a:rPr>
              <a:t>熱統計力学</a:t>
            </a:r>
            <a:r>
              <a:rPr lang="ja-JP" altLang="en-US" sz="1800" dirty="0"/>
              <a:t>を拡張する可能性</a:t>
            </a:r>
            <a:endParaRPr lang="en-US" altLang="ja-JP" sz="1800" dirty="0"/>
          </a:p>
          <a:p>
            <a:r>
              <a:rPr lang="ja-JP" altLang="en-US" sz="1800" dirty="0"/>
              <a:t>（担当：佐々）</a:t>
            </a:r>
            <a:endParaRPr lang="en-US" altLang="ja-JP" sz="1800" dirty="0"/>
          </a:p>
        </p:txBody>
      </p:sp>
      <p:pic>
        <p:nvPicPr>
          <p:cNvPr id="2054" name="Picture 6" descr="http://ecx.images-amazon.com/images/I/31iLWVAdUv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81" y="3762087"/>
            <a:ext cx="1218636" cy="19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845837" y="1306645"/>
            <a:ext cx="1891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統計物理の考え方で経済現象を</a:t>
            </a:r>
            <a:endParaRPr lang="en-US" altLang="ja-JP" sz="1800" dirty="0"/>
          </a:p>
          <a:p>
            <a:r>
              <a:rPr lang="ja-JP" altLang="en-US" sz="1800" dirty="0"/>
              <a:t>議論する</a:t>
            </a:r>
            <a:endParaRPr lang="en-US" altLang="ja-JP" sz="1800" dirty="0"/>
          </a:p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FF0000"/>
                </a:solidFill>
              </a:rPr>
              <a:t>経済物理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の教科書</a:t>
            </a:r>
            <a:endParaRPr lang="en-US" altLang="ja-JP" sz="1800" dirty="0"/>
          </a:p>
          <a:p>
            <a:r>
              <a:rPr lang="ja-JP" altLang="en-US" sz="1800" dirty="0"/>
              <a:t>（担当：金澤）</a:t>
            </a:r>
            <a:endParaRPr lang="en-US" altLang="ja-JP" sz="1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7668344" y="1455003"/>
            <a:ext cx="16202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/>
              <a:t>「</a:t>
            </a:r>
            <a:r>
              <a:rPr lang="ja-JP" altLang="en-US" sz="1800">
                <a:solidFill>
                  <a:srgbClr val="FF0000"/>
                </a:solidFill>
              </a:rPr>
              <a:t>ゆらぐ系の</a:t>
            </a:r>
            <a:endParaRPr lang="en-US" altLang="ja-JP" sz="1800" dirty="0">
              <a:solidFill>
                <a:srgbClr val="FF0000"/>
              </a:solidFill>
            </a:endParaRPr>
          </a:p>
          <a:p>
            <a:r>
              <a:rPr lang="ja-JP" altLang="en-US" sz="1800">
                <a:solidFill>
                  <a:srgbClr val="FF0000"/>
                </a:solidFill>
              </a:rPr>
              <a:t>熱力学</a:t>
            </a:r>
            <a:r>
              <a:rPr lang="ja-JP" altLang="en-US" sz="1800"/>
              <a:t>」の</a:t>
            </a:r>
            <a:endParaRPr lang="en-US" altLang="ja-JP" sz="1800" dirty="0"/>
          </a:p>
          <a:p>
            <a:r>
              <a:rPr lang="ja-JP" altLang="en-US" sz="1800"/>
              <a:t>教科書</a:t>
            </a:r>
            <a:endParaRPr lang="en-US" altLang="ja-JP" sz="1800" dirty="0"/>
          </a:p>
          <a:p>
            <a:r>
              <a:rPr lang="ja-JP" altLang="en-US" sz="1800"/>
              <a:t>（担当：齊藤）</a:t>
            </a:r>
            <a:endParaRPr lang="en-US" altLang="ja-JP" sz="1800" dirty="0"/>
          </a:p>
          <a:p>
            <a:endParaRPr lang="en-US" altLang="ja-JP" sz="1800" dirty="0"/>
          </a:p>
        </p:txBody>
      </p:sp>
      <p:pic>
        <p:nvPicPr>
          <p:cNvPr id="17" name="Picture 2" descr="チェイキン&amp;ルベンスキー現代の凝縮系物理学〈上〉 (物理学叢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5" y="4329218"/>
            <a:ext cx="2187982" cy="21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852767" y="4587423"/>
            <a:ext cx="2135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7030A0"/>
                </a:solidFill>
              </a:rPr>
              <a:t>対称性の破れ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と「</a:t>
            </a:r>
            <a:r>
              <a:rPr lang="ja-JP" altLang="en-US" sz="1800" dirty="0">
                <a:solidFill>
                  <a:srgbClr val="7030A0"/>
                </a:solidFill>
              </a:rPr>
              <a:t>秩序パラメータ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を基本概念として、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ソフト凝縮系</a:t>
            </a:r>
            <a:r>
              <a:rPr lang="ja-JP" altLang="en-US" sz="1800" dirty="0"/>
              <a:t>と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相転移</a:t>
            </a:r>
            <a:r>
              <a:rPr lang="ja-JP" altLang="en-US" sz="1800" dirty="0"/>
              <a:t>の理解</a:t>
            </a:r>
            <a:endParaRPr lang="en-US" altLang="ja-JP" sz="1800" dirty="0"/>
          </a:p>
          <a:p>
            <a:r>
              <a:rPr lang="ja-JP" altLang="en-US" sz="1800" dirty="0"/>
              <a:t>（担当：北村）</a:t>
            </a:r>
          </a:p>
        </p:txBody>
      </p:sp>
      <p:pic>
        <p:nvPicPr>
          <p:cNvPr id="3" name="Picture 2" descr="https://images-na.ssl-images-amazon.com/images/I/41KGEKekNlL._SX311_BO1,204,203,200_.jpg">
            <a:extLst>
              <a:ext uri="{FF2B5EF4-FFF2-40B4-BE49-F238E27FC236}">
                <a16:creationId xmlns:a16="http://schemas.microsoft.com/office/drawing/2014/main" id="{03B9D705-4398-B133-0843-620D2FB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78" y="3239693"/>
            <a:ext cx="1463381" cy="23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FDEE16-8586-38B6-E3C6-BD644CFD3C49}"/>
              </a:ext>
            </a:extLst>
          </p:cNvPr>
          <p:cNvSpPr/>
          <p:nvPr/>
        </p:nvSpPr>
        <p:spPr>
          <a:xfrm>
            <a:off x="6705358" y="5716268"/>
            <a:ext cx="233113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</a:rPr>
              <a:t>Einstein</a:t>
            </a:r>
            <a:r>
              <a:rPr lang="ja-JP" altLang="en-US" sz="2000" dirty="0"/>
              <a:t>のブラウン</a:t>
            </a:r>
            <a:endParaRPr lang="en-US" altLang="ja-JP" sz="2000" dirty="0"/>
          </a:p>
          <a:p>
            <a:r>
              <a:rPr lang="ja-JP" altLang="en-US" sz="2000" dirty="0"/>
              <a:t>運動の理論を精読</a:t>
            </a:r>
            <a:endParaRPr lang="en-US" altLang="ja-JP" sz="2000" dirty="0"/>
          </a:p>
          <a:p>
            <a:r>
              <a:rPr lang="ja-JP" altLang="en-US" sz="2000" dirty="0"/>
              <a:t>（担当：佐々）</a:t>
            </a:r>
            <a:endParaRPr lang="en-US" altLang="ja-JP" sz="2000" dirty="0"/>
          </a:p>
        </p:txBody>
      </p:sp>
      <p:pic>
        <p:nvPicPr>
          <p:cNvPr id="12" name="図 1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4E7A5320-7176-A3B0-4637-B81CCEDDA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5" y="878224"/>
            <a:ext cx="1514729" cy="22904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654D2F-AF03-283A-1D1B-298439F0A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237" y="840652"/>
            <a:ext cx="1620284" cy="2290453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531171A-F8C4-BF2A-DBF1-AA459EC79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22" y="840652"/>
            <a:ext cx="1406195" cy="2093668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381F10-E0AF-2A8C-25E8-1047AAEB19A5}"/>
              </a:ext>
            </a:extLst>
          </p:cNvPr>
          <p:cNvSpPr/>
          <p:nvPr/>
        </p:nvSpPr>
        <p:spPr>
          <a:xfrm>
            <a:off x="3654652" y="2929224"/>
            <a:ext cx="2331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/>
              <a:t>「</a:t>
            </a:r>
            <a:r>
              <a:rPr lang="ja-JP" altLang="en-US" sz="1800">
                <a:solidFill>
                  <a:srgbClr val="FF0000"/>
                </a:solidFill>
              </a:rPr>
              <a:t>量子系の散逸</a:t>
            </a:r>
            <a:r>
              <a:rPr lang="ja-JP" altLang="en-US" sz="1800"/>
              <a:t>」</a:t>
            </a:r>
            <a:endParaRPr lang="en-US" altLang="ja-JP" sz="1800" dirty="0"/>
          </a:p>
          <a:p>
            <a:r>
              <a:rPr lang="ja-JP" altLang="en-US" sz="1800"/>
              <a:t>現象を解析する</a:t>
            </a:r>
            <a:endParaRPr lang="en-US" altLang="ja-JP" sz="1800" dirty="0"/>
          </a:p>
          <a:p>
            <a:r>
              <a:rPr lang="ja-JP" altLang="en-US" sz="1800"/>
              <a:t>教科書（担当：齊藤）</a:t>
            </a: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3503778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スライド 2 - &amp;quot;非線形動力学研究室（太田, 篠本）&amp;quot;&quot;/&gt;&lt;property id=&quot;20307&quot; value=&quot;267&quot;/&gt;&lt;/object&gt;&lt;object type=&quot;3&quot; unique_id=&quot;10006&quot;&gt;&lt;property id=&quot;20148&quot; value=&quot;5&quot;/&gt;&lt;property id=&quot;20300&quot; value=&quot;スライド 3&quot;/&gt;&lt;property id=&quot;20307&quot; value=&quot;264&quot;/&gt;&lt;/object&gt;&lt;object type=&quot;3&quot; unique_id=&quot;10007&quot;&gt;&lt;property id=&quot;20148&quot; value=&quot;5&quot;/&gt;&lt;property id=&quot;20300&quot; value=&quot;スライド 4 - &amp;quot;流体物理学研究室（藤、松本）&amp;quot;&quot;/&gt;&lt;property id=&quot;20307&quot; value=&quot;263&quot;/&gt;&lt;/object&gt;&lt;object type=&quot;3&quot; unique_id=&quot;10016&quot;&gt;&lt;property id=&quot;20148&quot; value=&quot;5&quot;/&gt;&lt;property id=&quot;20300&quot; value=&quot;スライド 1&quot;/&gt;&lt;property id=&quot;20307&quot; value=&quot;268&quot;/&gt;&lt;/object&gt;&lt;object type=&quot;3&quot; unique_id=&quot;10017&quot;&gt;&lt;property id=&quot;20148&quot; value=&quot;5&quot;/&gt;&lt;property id=&quot;20300&quot; value=&quot;スライド 5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532</Words>
  <Application>Microsoft Macintosh PowerPoint</Application>
  <PresentationFormat>画面に合わせる (4:3)</PresentationFormat>
  <Paragraphs>111</Paragraphs>
  <Slides>11</Slides>
  <Notes>5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4" baseType="lpstr">
      <vt:lpstr>Arial Unicode MS</vt:lpstr>
      <vt:lpstr>HGP創英角ｺﾞｼｯｸUB</vt:lpstr>
      <vt:lpstr>HGP明朝E</vt:lpstr>
      <vt:lpstr>HGS創英ﾌﾟﾚｾﾞﾝｽEB</vt:lpstr>
      <vt:lpstr>HGS明朝E</vt:lpstr>
      <vt:lpstr>HG創英ﾌﾟﾚｾﾞﾝｽEB</vt:lpstr>
      <vt:lpstr>HG創英角ﾎﾟｯﾌﾟ体</vt:lpstr>
      <vt:lpstr>ＭＳ Ｐゴシック</vt:lpstr>
      <vt:lpstr>ＭＳ ゴシック</vt:lpstr>
      <vt:lpstr>Arial</vt:lpstr>
      <vt:lpstr>Times New Roman</vt:lpstr>
      <vt:lpstr>新しいプレゼンテーション</vt:lpstr>
      <vt:lpstr>Corel DESIGNER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京都大学理学部物理学教室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非線形動力学研究室</dc:title>
  <dc:creator>中尾 裕也</dc:creator>
  <cp:lastModifiedBy>齊藤 圭司</cp:lastModifiedBy>
  <cp:revision>143</cp:revision>
  <dcterms:created xsi:type="dcterms:W3CDTF">2006-11-28T04:01:42Z</dcterms:created>
  <dcterms:modified xsi:type="dcterms:W3CDTF">2024-11-26T23:47:40Z</dcterms:modified>
</cp:coreProperties>
</file>