
<file path=[Content_Types].xml><?xml version="1.0" encoding="utf-8"?>
<Types xmlns="http://schemas.openxmlformats.org/package/2006/content-types">
  <Default Extension="jpeg" ContentType="image/jpeg"/>
  <Default Extension="m4v" ContentType="video/unknown"/>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Lst>
  <p:notesMasterIdLst>
    <p:notesMasterId r:id="rId7"/>
  </p:notesMasterIdLst>
  <p:handoutMasterIdLst>
    <p:handoutMasterId r:id="rId8"/>
  </p:handoutMasterIdLst>
  <p:sldIdLst>
    <p:sldId id="275" r:id="rId2"/>
    <p:sldId id="294" r:id="rId3"/>
    <p:sldId id="276" r:id="rId4"/>
    <p:sldId id="293" r:id="rId5"/>
    <p:sldId id="277" r:id="rId6"/>
  </p:sldIdLst>
  <p:sldSz cx="12192000" cy="6858000"/>
  <p:notesSz cx="6858000" cy="9144000"/>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53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FAF2"/>
    <a:srgbClr val="6666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82449" autoAdjust="0"/>
  </p:normalViewPr>
  <p:slideViewPr>
    <p:cSldViewPr snapToGrid="0" snapToObjects="1">
      <p:cViewPr varScale="1">
        <p:scale>
          <a:sx n="104" d="100"/>
          <a:sy n="104" d="100"/>
        </p:scale>
        <p:origin x="1208" y="208"/>
      </p:cViewPr>
      <p:guideLst>
        <p:guide orient="horz" pos="53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F5F120-D657-E241-A280-D941F5987AFC}" type="datetimeFigureOut">
              <a:rPr lang="ja-JP" altLang="en-US" smtClean="0"/>
              <a:pPr/>
              <a:t>2024/11/27</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78C878-9133-B242-B85E-CE08E49ACF55}" type="slidenum">
              <a:rPr lang="ja-JP" altLang="en-US" smtClean="0"/>
              <a:pPr/>
              <a:t>‹#›</a:t>
            </a:fld>
            <a:endParaRPr lang="ja-JP" altLang="en-US"/>
          </a:p>
        </p:txBody>
      </p:sp>
    </p:spTree>
    <p:extLst>
      <p:ext uri="{BB962C8B-B14F-4D97-AF65-F5344CB8AC3E}">
        <p14:creationId xmlns:p14="http://schemas.microsoft.com/office/powerpoint/2010/main" val="2150926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71C3FA89-7FAB-BF46-B8EC-167743B096AC}" type="datetime1">
              <a:rPr lang="ja-JP" altLang="en-US"/>
              <a:pPr>
                <a:defRPr/>
              </a:pPr>
              <a:t>2024/11/27</a:t>
            </a:fld>
            <a:endParaRPr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85CB824C-1862-564F-B614-9B56A85A73AA}" type="slidenum">
              <a:rPr lang="ja-JP" altLang="en-US"/>
              <a:pPr>
                <a:defRPr/>
              </a:pPr>
              <a:t>‹#›</a:t>
            </a:fld>
            <a:endParaRPr lang="ja-JP" altLang="en-US"/>
          </a:p>
        </p:txBody>
      </p:sp>
    </p:spTree>
    <p:extLst>
      <p:ext uri="{BB962C8B-B14F-4D97-AF65-F5344CB8AC3E}">
        <p14:creationId xmlns:p14="http://schemas.microsoft.com/office/powerpoint/2010/main" val="1324206300"/>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mn-ea"/>
        <a:cs typeface="ＭＳ Ｐゴシック" charset="-128"/>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81000" y="685800"/>
            <a:ext cx="6096000" cy="3429000"/>
          </a:xfrm>
        </p:spPr>
      </p:sp>
      <p:sp>
        <p:nvSpPr>
          <p:cNvPr id="3" name="ノート プレースホルダ 2"/>
          <p:cNvSpPr>
            <a:spLocks noGrp="1"/>
          </p:cNvSpPr>
          <p:nvPr>
            <p:ph type="body" idx="1"/>
          </p:nvPr>
        </p:nvSpPr>
        <p:spPr/>
        <p:txBody>
          <a:bodyPr>
            <a:normAutofit/>
          </a:bodyPr>
          <a:lstStyle/>
          <a:p>
            <a:r>
              <a:rPr lang="en-US" altLang="ja-JP" dirty="0">
                <a:solidFill>
                  <a:srgbClr val="000000"/>
                </a:solidFill>
                <a:latin typeface="ＭＳ Ｐゴシック" charset="0"/>
                <a:ea typeface="ＭＳ Ｐゴシック" charset="0"/>
                <a:cs typeface="ＭＳ Ｐゴシック" charset="0"/>
                <a:sym typeface="ＭＳ Ｐゴシック" charset="0"/>
              </a:rPr>
              <a:t>Q7</a:t>
            </a:r>
            <a:r>
              <a:rPr lang="ja-JP" altLang="en-US">
                <a:solidFill>
                  <a:srgbClr val="000000"/>
                </a:solidFill>
                <a:latin typeface="ＭＳ Ｐゴシック" charset="0"/>
                <a:ea typeface="ＭＳ Ｐゴシック" charset="0"/>
                <a:cs typeface="ＭＳ Ｐゴシック" charset="0"/>
                <a:sym typeface="ＭＳ Ｐゴシック" charset="0"/>
              </a:rPr>
              <a:t>は低温物理学研究室が提供しています。低温研代表者の佐々木から案内します。我々は</a:t>
            </a:r>
            <a:r>
              <a:rPr lang="en-US" altLang="ja-JP" dirty="0" err="1">
                <a:solidFill>
                  <a:srgbClr val="000000"/>
                </a:solidFill>
                <a:latin typeface="ＭＳ Ｐゴシック" charset="0"/>
                <a:ea typeface="ＭＳ Ｐゴシック" charset="0"/>
                <a:cs typeface="ＭＳ Ｐゴシック" charset="0"/>
                <a:sym typeface="ＭＳ Ｐゴシック" charset="0"/>
              </a:rPr>
              <a:t>mK,uK</a:t>
            </a:r>
            <a:r>
              <a:rPr lang="ja-JP" altLang="en-US">
                <a:solidFill>
                  <a:srgbClr val="000000"/>
                </a:solidFill>
                <a:latin typeface="ＭＳ Ｐゴシック" charset="0"/>
                <a:ea typeface="ＭＳ Ｐゴシック" charset="0"/>
                <a:cs typeface="ＭＳ Ｐゴシック" charset="0"/>
                <a:sym typeface="ＭＳ Ｐゴシック" charset="0"/>
              </a:rPr>
              <a:t>という超低温の世界で巨視的な量子系である超流動ヘリウムを舞台とした実験研究をしています。そのような環境での実験測定装置は市販されていませんので、我々が自ら設計製作した装置を用いて、他の誰もが見ることのできない世界を探索しています。画面の左に写っているのは、世界に例を見ない超低温度の世界の</a:t>
            </a:r>
            <a:r>
              <a:rPr lang="en-US" altLang="ja-JP" dirty="0">
                <a:solidFill>
                  <a:srgbClr val="000000"/>
                </a:solidFill>
                <a:latin typeface="ＭＳ Ｐゴシック" charset="0"/>
                <a:ea typeface="ＭＳ Ｐゴシック" charset="0"/>
                <a:cs typeface="ＭＳ Ｐゴシック" charset="0"/>
                <a:sym typeface="ＭＳ Ｐゴシック" charset="0"/>
              </a:rPr>
              <a:t>MRI</a:t>
            </a:r>
            <a:r>
              <a:rPr lang="ja-JP" altLang="en-US">
                <a:solidFill>
                  <a:srgbClr val="000000"/>
                </a:solidFill>
                <a:latin typeface="ＭＳ Ｐゴシック" charset="0"/>
                <a:ea typeface="ＭＳ Ｐゴシック" charset="0"/>
                <a:cs typeface="ＭＳ Ｐゴシック" charset="0"/>
                <a:sym typeface="ＭＳ Ｐゴシック" charset="0"/>
              </a:rPr>
              <a:t>撮影を行える、いわば波動関数カメラで、右下の写真はそのカメラで撮影した超流動ヘリウム３の巨視的波動関数の実空間像です。また、右上でくるくるまわっているのは、超低温度の世界を</a:t>
            </a:r>
            <a:endParaRPr lang="ja-JP" altLang="en-US" dirty="0">
              <a:solidFill>
                <a:srgbClr val="000000"/>
              </a:solidFill>
              <a:latin typeface="ＭＳ Ｐゴシック" charset="0"/>
              <a:ea typeface="ＭＳ Ｐゴシック" charset="0"/>
              <a:cs typeface="ＭＳ Ｐゴシック" charset="0"/>
              <a:sym typeface="ＭＳ Ｐゴシック" charset="0"/>
            </a:endParaRPr>
          </a:p>
        </p:txBody>
      </p:sp>
      <p:sp>
        <p:nvSpPr>
          <p:cNvPr id="4" name="スライド番号プレースホルダ 3"/>
          <p:cNvSpPr>
            <a:spLocks noGrp="1"/>
          </p:cNvSpPr>
          <p:nvPr>
            <p:ph type="sldNum" sz="quarter" idx="10"/>
          </p:nvPr>
        </p:nvSpPr>
        <p:spPr/>
        <p:txBody>
          <a:bodyPr/>
          <a:lstStyle/>
          <a:p>
            <a:pPr>
              <a:defRPr/>
            </a:pPr>
            <a:fld id="{85CB824C-1862-564F-B614-9B56A85A73AA}" type="slidenum">
              <a:rPr lang="ja-JP" altLang="en-US" smtClean="0">
                <a:solidFill>
                  <a:prstClr val="black"/>
                </a:solidFill>
              </a:rPr>
              <a:pPr>
                <a:defRPr/>
              </a:pPr>
              <a:t>1</a:t>
            </a:fld>
            <a:endParaRPr lang="ja-JP" altLang="en-US">
              <a:solidFill>
                <a:prstClr val="black"/>
              </a:solidFill>
            </a:endParaRPr>
          </a:p>
        </p:txBody>
      </p:sp>
    </p:spTree>
    <p:extLst>
      <p:ext uri="{BB962C8B-B14F-4D97-AF65-F5344CB8AC3E}">
        <p14:creationId xmlns:p14="http://schemas.microsoft.com/office/powerpoint/2010/main" val="1617568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a:t>さて、超流動とはなんでしょうか。量子性に誘導された多数粒子の普遍的凝縮状態のひとつで、ボース粒子の場合はボースアインシュタイン凝縮をきっかけとして超流動という状態になります。代表格は液体</a:t>
            </a:r>
            <a:r>
              <a:rPr kumimoji="1" lang="en-US" altLang="ja-JP" dirty="0"/>
              <a:t>4He</a:t>
            </a:r>
            <a:r>
              <a:rPr kumimoji="1" lang="ja-JP" altLang="en-US"/>
              <a:t>で１</a:t>
            </a:r>
            <a:r>
              <a:rPr kumimoji="1" lang="en-US" altLang="ja-JP" dirty="0"/>
              <a:t>K</a:t>
            </a:r>
            <a:r>
              <a:rPr kumimoji="1" lang="ja-JP" altLang="en-US"/>
              <a:t>程度で超流動状態になります。仲間は冷却原子系や、エキシトン、マグノンといった物質の中の励起状態の起こす超流動状態があったりします。また、フェルミ粒子の場合は単体では超流動になれませんが、２粒子が対になりボース粒子のように振る舞う対凝縮によって超流動状態になります。代表格は</a:t>
            </a:r>
            <a:r>
              <a:rPr kumimoji="1" lang="en-US" altLang="ja-JP" dirty="0"/>
              <a:t>3He</a:t>
            </a:r>
            <a:r>
              <a:rPr kumimoji="1" lang="ja-JP" altLang="en-US"/>
              <a:t>でさきほどより３桁も低い温度の</a:t>
            </a:r>
            <a:r>
              <a:rPr kumimoji="1" lang="en-US" altLang="ja-JP" dirty="0"/>
              <a:t>1mK</a:t>
            </a:r>
            <a:r>
              <a:rPr kumimoji="1" lang="ja-JP" altLang="en-US"/>
              <a:t>程度で超流動状態になります。また、超伝導は金属中の自由電子だけが対凝縮によって超流動状態になったものです。あるいは宇宙にある中性子星は全体が超流動状態にあると言われています。このような系は巨視的波動関数で記述されますが、その空間変化があったときに、それに伴って外力なしに物質が流れ続ける永久流スーパーカレントが流れていると考えられています。波動関数の形を支配している境界条件などを制御することで外力のほとんどいらない流れの制御ができるかも知れないと考えると、興味深い研究対象であると思われます。</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85CB824C-1862-564F-B614-9B56A85A73AA}" type="slidenum">
              <a:rPr lang="ja-JP" altLang="en-US" smtClean="0"/>
              <a:pPr>
                <a:defRPr/>
              </a:pPr>
              <a:t>2</a:t>
            </a:fld>
            <a:endParaRPr lang="ja-JP" altLang="en-US"/>
          </a:p>
        </p:txBody>
      </p:sp>
    </p:spTree>
    <p:extLst>
      <p:ext uri="{BB962C8B-B14F-4D97-AF65-F5344CB8AC3E}">
        <p14:creationId xmlns:p14="http://schemas.microsoft.com/office/powerpoint/2010/main" val="295926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a:xfrm>
            <a:off x="0" y="303213"/>
            <a:ext cx="1588" cy="1587"/>
          </a:xfrm>
          <a:ln/>
        </p:spPr>
      </p:sp>
      <p:sp>
        <p:nvSpPr>
          <p:cNvPr id="20483" name="Text Box 2"/>
          <p:cNvSpPr txBox="1">
            <a:spLocks noGrp="1" noChangeArrowheads="1"/>
          </p:cNvSpPr>
          <p:nvPr>
            <p:ph type="body" idx="1"/>
          </p:nvPr>
        </p:nvSpPr>
        <p:spPr>
          <a:xfrm>
            <a:off x="503240" y="4317461"/>
            <a:ext cx="5856287" cy="4060683"/>
          </a:xfrm>
          <a:noFill/>
          <a:ln/>
        </p:spPr>
        <p:txBody>
          <a:bodyPr wrap="none" anchor="ctr"/>
          <a:lstStyle/>
          <a:p>
            <a:r>
              <a:rPr kumimoji="0" lang="ja-JP" altLang="en-US">
                <a:latin typeface="Times New Roman" charset="0"/>
                <a:ea typeface="ＭＳ Ｐゴシック" charset="-128"/>
                <a:cs typeface="ＭＳ Ｐゴシック" charset="-128"/>
              </a:rPr>
              <a:t>さて、研究室の活動方針はこの通りです。対象とする物質系はヘリウムだけで十分です。このシンプルで理想的な物質系を舞台として様々な物理現象の研究をします。たとえば、巨視的波動関数の実空間変化であったり、宇宙論にもつながる相転移に伴う構造体の生成であったり、さきほどのスーパーカレントのような流体力学的な研究であったり、と極めて広範囲です。このような研究をするためには次々と新しい実験装置を開発しなければなりません。そこで、研究室では皆様の研究開発力を鍛えることを教育方針の第一として掲げます。</a:t>
            </a:r>
            <a:endParaRPr kumimoji="0" lang="ja-JP" alt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80519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0" y="322263"/>
            <a:ext cx="1588" cy="1587"/>
          </a:xfrm>
          <a:ln/>
        </p:spPr>
      </p:sp>
      <p:sp>
        <p:nvSpPr>
          <p:cNvPr id="24579" name="Text Box 3"/>
          <p:cNvSpPr txBox="1">
            <a:spLocks noGrp="1" noChangeArrowheads="1"/>
          </p:cNvSpPr>
          <p:nvPr>
            <p:ph type="body" idx="1"/>
          </p:nvPr>
        </p:nvSpPr>
        <p:spPr>
          <a:xfrm>
            <a:off x="503239" y="4591051"/>
            <a:ext cx="5856287"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r>
              <a:rPr kumimoji="0" lang="ja-JP" altLang="en-US">
                <a:latin typeface="Times New Roman" charset="0"/>
                <a:ea typeface="ＭＳ Ｐゴシック" charset="-128"/>
              </a:rPr>
              <a:t>課題研究の前半ではゼミを中心に学習します。英文教科書を１冊輪読することで、最先端の研究情報を自力で獲得する訓練を行います。また、後半は自分たちで超流動ヘリウムを舞台とした実験研究を企画、製作、実行してもらうことで、自然と話し合う力を身につけます。大事なことは先輩の真似をせずに自力で考えることだと思います。ですので、自ら道を切り開きたい人や議論し合うことが好きな人、ものづくりの腕を磨きたい人が最適だと思います。</a:t>
            </a:r>
            <a:endParaRPr kumimoji="0" lang="ja-JP" altLang="en-US" dirty="0">
              <a:latin typeface="Times New Roman" charset="0"/>
              <a:ea typeface="ＭＳ Ｐゴシック" charset="-128"/>
            </a:endParaRPr>
          </a:p>
        </p:txBody>
      </p:sp>
    </p:spTree>
    <p:extLst>
      <p:ext uri="{BB962C8B-B14F-4D97-AF65-F5344CB8AC3E}">
        <p14:creationId xmlns:p14="http://schemas.microsoft.com/office/powerpoint/2010/main" val="899360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434975" y="715963"/>
            <a:ext cx="5988050" cy="3368675"/>
          </a:xfrm>
          <a:noFill/>
          <a:ln/>
        </p:spPr>
      </p:sp>
      <p:sp>
        <p:nvSpPr>
          <p:cNvPr id="24579" name="Text Box 3"/>
          <p:cNvSpPr txBox="1">
            <a:spLocks noGrp="1" noChangeArrowheads="1"/>
          </p:cNvSpPr>
          <p:nvPr>
            <p:ph type="body" idx="1"/>
          </p:nvPr>
        </p:nvSpPr>
        <p:spPr>
          <a:noFill/>
          <a:ln/>
        </p:spPr>
        <p:txBody>
          <a:bodyPr/>
          <a:lstStyle/>
          <a:p>
            <a:pPr>
              <a:spcBef>
                <a:spcPts val="450"/>
              </a:spcBef>
            </a:pPr>
            <a:r>
              <a:rPr kumimoji="0" lang="ja-JP" altLang="en-US">
                <a:latin typeface="Times New Roman" charset="0"/>
                <a:ea typeface="ＭＳ Ｐゴシック" charset="-128"/>
                <a:cs typeface="ＭＳ Ｐゴシック" charset="-128"/>
              </a:rPr>
              <a:t>研究室にどっぷりひたった人生のひと時を楽しみにいらっしゃってください。</a:t>
            </a:r>
            <a:endParaRPr kumimoji="0" lang="ja-JP" alt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03404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 タイトルの書式設定</a:t>
            </a:r>
            <a:endParaRPr/>
          </a:p>
        </p:txBody>
      </p:sp>
      <p:sp>
        <p:nvSpPr>
          <p:cNvPr id="3" name="Date Placeholder 2"/>
          <p:cNvSpPr>
            <a:spLocks noGrp="1"/>
          </p:cNvSpPr>
          <p:nvPr>
            <p:ph type="dt" sz="half" idx="10"/>
          </p:nvPr>
        </p:nvSpPr>
        <p:spPr/>
        <p:txBody>
          <a:bodyPr/>
          <a:lstStyle>
            <a:lvl1pPr>
              <a:defRPr/>
            </a:lvl1pPr>
          </a:lstStyle>
          <a:p>
            <a:pPr>
              <a:defRPr/>
            </a:pPr>
            <a:fld id="{9FC3AA66-9A76-0D42-8D44-0DC295AC9EBB}" type="datetime1">
              <a:rPr lang="en-US" altLang="ja-JP">
                <a:solidFill>
                  <a:prstClr val="black">
                    <a:tint val="75000"/>
                  </a:prstClr>
                </a:solidFill>
              </a:rPr>
              <a:pPr>
                <a:defRPr/>
              </a:pPr>
              <a:t>11/27/24</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r>
              <a:rPr lang="ja-JP" altLang="en-US">
                <a:solidFill>
                  <a:prstClr val="black">
                    <a:tint val="75000"/>
                  </a:prstClr>
                </a:solidFill>
              </a:rPr>
              <a:t>
              </a:t>
            </a:r>
          </a:p>
        </p:txBody>
      </p:sp>
      <p:sp>
        <p:nvSpPr>
          <p:cNvPr id="5" name="Slide Number Placeholder 4"/>
          <p:cNvSpPr>
            <a:spLocks noGrp="1"/>
          </p:cNvSpPr>
          <p:nvPr>
            <p:ph type="sldNum" sz="quarter" idx="12"/>
          </p:nvPr>
        </p:nvSpPr>
        <p:spPr/>
        <p:txBody>
          <a:bodyPr/>
          <a:lstStyle>
            <a:lvl1pPr>
              <a:defRPr/>
            </a:lvl1pPr>
          </a:lstStyle>
          <a:p>
            <a:pPr>
              <a:defRPr/>
            </a:pPr>
            <a:fld id="{DE08382A-CA63-B740-9BCE-4B908FCD0837}" type="slidenum">
              <a:rPr lang="en-US" altLang="ja-JP">
                <a:solidFill>
                  <a:prstClr val="black">
                    <a:tint val="75000"/>
                  </a:prstClr>
                </a:solidFill>
              </a:rPr>
              <a:pPr>
                <a:defRPr/>
              </a:pPr>
              <a:t>‹#›</a:t>
            </a:fld>
            <a:endParaRPr lang="en-US" altLang="ja-JP">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892A9CD-9C79-8944-BEDF-CD95E81AE68E}" type="datetime1">
              <a:rPr lang="en-US" altLang="ja-JP">
                <a:solidFill>
                  <a:prstClr val="black">
                    <a:tint val="75000"/>
                  </a:prstClr>
                </a:solidFill>
              </a:rPr>
              <a:pPr>
                <a:defRPr/>
              </a:pPr>
              <a:t>11/27/24</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r>
              <a:rPr lang="ja-JP" altLang="en-US">
                <a:solidFill>
                  <a:prstClr val="black">
                    <a:tint val="75000"/>
                  </a:prstClr>
                </a:solidFill>
              </a:rPr>
              <a:t>
              </a:t>
            </a:r>
          </a:p>
        </p:txBody>
      </p:sp>
      <p:sp>
        <p:nvSpPr>
          <p:cNvPr id="4" name="Slide Number Placeholder 3"/>
          <p:cNvSpPr>
            <a:spLocks noGrp="1"/>
          </p:cNvSpPr>
          <p:nvPr>
            <p:ph type="sldNum" sz="quarter" idx="12"/>
          </p:nvPr>
        </p:nvSpPr>
        <p:spPr/>
        <p:txBody>
          <a:bodyPr/>
          <a:lstStyle>
            <a:lvl1pPr>
              <a:defRPr/>
            </a:lvl1pPr>
          </a:lstStyle>
          <a:p>
            <a:pPr>
              <a:defRPr/>
            </a:pPr>
            <a:fld id="{257D72F8-DD8E-124D-81C6-C7BCD63A675A}" type="slidenum">
              <a:rPr lang="en-US" altLang="ja-JP">
                <a:solidFill>
                  <a:prstClr val="black">
                    <a:tint val="75000"/>
                  </a:prstClr>
                </a:solidFill>
              </a:rPr>
              <a:pPr>
                <a:defRPr/>
              </a:pPr>
              <a:t>‹#›</a:t>
            </a:fld>
            <a:endParaRPr lang="en-US" altLang="ja-JP">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120650"/>
            <a:ext cx="10361084" cy="1430338"/>
          </a:xfrm>
          <a:prstGeom prst="rect">
            <a:avLst/>
          </a:prstGeom>
        </p:spPr>
        <p:txBody>
          <a:bodyPr vert="horz" lIns="91440" tIns="45720" rIns="91440" bIns="45720" rtlCol="0" anchor="ctr" anchorCtr="0">
            <a:normAutofit/>
          </a:bodyPr>
          <a:lstStyle/>
          <a:p>
            <a:r>
              <a:rPr lang="ja-JP" altLang="en-US"/>
              <a:t>マスタ タイトルの書式設定</a:t>
            </a:r>
            <a:endParaRPr/>
          </a:p>
        </p:txBody>
      </p:sp>
      <p:sp>
        <p:nvSpPr>
          <p:cNvPr id="3" name="Text Placeholder 2"/>
          <p:cNvSpPr>
            <a:spLocks noGrp="1"/>
          </p:cNvSpPr>
          <p:nvPr>
            <p:ph type="body" idx="1"/>
          </p:nvPr>
        </p:nvSpPr>
        <p:spPr>
          <a:xfrm>
            <a:off x="914401" y="1752601"/>
            <a:ext cx="10361084" cy="4373563"/>
          </a:xfrm>
          <a:prstGeom prst="rect">
            <a:avLst/>
          </a:prstGeom>
        </p:spPr>
        <p:txBody>
          <a:bodyPr vert="horz" wrap="square" lIns="91440" tIns="45720" rIns="91440" bIns="45720" numCol="1" anchor="t" anchorCtr="0" compatLnSpc="1">
            <a:prstTxWarp prst="textNoShape">
              <a:avLst/>
            </a:prstTxWarp>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p:cNvSpPr>
            <a:spLocks noGrp="1"/>
          </p:cNvSpPr>
          <p:nvPr>
            <p:ph type="dt" sz="half" idx="2"/>
          </p:nvPr>
        </p:nvSpPr>
        <p:spPr>
          <a:xfrm>
            <a:off x="8826500" y="6356351"/>
            <a:ext cx="28448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pPr defTabSz="914400" eaLnBrk="0" hangingPunct="0">
              <a:defRPr/>
            </a:pPr>
            <a:fld id="{C47B6BC6-5643-0346-A88E-A941FF6B4589}" type="datetime1">
              <a:rPr kumimoji="0" lang="en-US" altLang="ja-JP" smtClean="0">
                <a:solidFill>
                  <a:prstClr val="black">
                    <a:tint val="75000"/>
                  </a:prstClr>
                </a:solidFill>
                <a:latin typeface="Times New Roman" charset="0"/>
                <a:ea typeface="ＭＳ Ｐ明朝"/>
              </a:rPr>
              <a:pPr defTabSz="914400" eaLnBrk="0" hangingPunct="0">
                <a:defRPr/>
              </a:pPr>
              <a:t>11/27/24</a:t>
            </a:fld>
            <a:endParaRPr kumimoji="0" lang="ja-JP" altLang="en-US">
              <a:solidFill>
                <a:prstClr val="black">
                  <a:tint val="75000"/>
                </a:prstClr>
              </a:solidFill>
              <a:latin typeface="Times New Roman" charset="0"/>
              <a:ea typeface="ＭＳ Ｐ明朝"/>
            </a:endParaRPr>
          </a:p>
        </p:txBody>
      </p:sp>
      <p:sp>
        <p:nvSpPr>
          <p:cNvPr id="5" name="Footer Placeholder 4"/>
          <p:cNvSpPr>
            <a:spLocks noGrp="1"/>
          </p:cNvSpPr>
          <p:nvPr>
            <p:ph type="ftr" sz="quarter" idx="3"/>
          </p:nvPr>
        </p:nvSpPr>
        <p:spPr>
          <a:xfrm>
            <a:off x="472017" y="6356351"/>
            <a:ext cx="38608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pPr defTabSz="914400" eaLnBrk="0" hangingPunct="0">
              <a:defRPr/>
            </a:pPr>
            <a:endParaRPr kumimoji="0" lang="ja-JP" altLang="en-US">
              <a:solidFill>
                <a:prstClr val="black">
                  <a:tint val="75000"/>
                </a:prstClr>
              </a:solidFill>
              <a:latin typeface="Times New Roman" charset="0"/>
              <a:ea typeface="ＭＳ Ｐ明朝"/>
            </a:endParaRPr>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pPr defTabSz="914400" eaLnBrk="0" hangingPunct="0">
              <a:defRPr/>
            </a:pPr>
            <a:fld id="{98205A5C-079B-E749-B3AE-DFB83130206E}" type="slidenum">
              <a:rPr kumimoji="0" lang="en-US" altLang="ja-JP" smtClean="0">
                <a:solidFill>
                  <a:prstClr val="black">
                    <a:tint val="75000"/>
                  </a:prstClr>
                </a:solidFill>
                <a:latin typeface="Times New Roman" charset="0"/>
                <a:ea typeface="ＭＳ Ｐ明朝"/>
              </a:rPr>
              <a:pPr defTabSz="914400" eaLnBrk="0" hangingPunct="0">
                <a:defRPr/>
              </a:pPr>
              <a:t>‹#›</a:t>
            </a:fld>
            <a:endParaRPr kumimoji="0" lang="en-US" altLang="ja-JP">
              <a:solidFill>
                <a:prstClr val="black">
                  <a:tint val="75000"/>
                </a:prstClr>
              </a:solidFill>
              <a:latin typeface="Times New Roman" charset="0"/>
              <a:ea typeface="ＭＳ Ｐ明朝"/>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Lst>
  <p:txStyles>
    <p:titleStyle>
      <a:lvl1pPr algn="ctr" rtl="0" fontAlgn="base">
        <a:spcBef>
          <a:spcPct val="0"/>
        </a:spcBef>
        <a:spcAft>
          <a:spcPct val="0"/>
        </a:spcAft>
        <a:defRPr kumimoji="1" sz="4800" kern="1200">
          <a:solidFill>
            <a:schemeClr val="tx1"/>
          </a:solidFill>
          <a:effectLst>
            <a:outerShdw blurRad="50800" dist="50800" dir="5400000" sx="101000" sy="101000" algn="t" rotWithShape="0">
              <a:prstClr val="black">
                <a:alpha val="40000"/>
              </a:prstClr>
            </a:outerShdw>
          </a:effectLst>
          <a:latin typeface="+mj-lt"/>
          <a:ea typeface="ＭＳ Ｐゴシック" charset="-128"/>
          <a:cs typeface="ＭＳ Ｐゴシック" charset="-128"/>
        </a:defRPr>
      </a:lvl1pPr>
      <a:lvl2pPr algn="ctr" rtl="0" fontAlgn="base">
        <a:spcBef>
          <a:spcPct val="0"/>
        </a:spcBef>
        <a:spcAft>
          <a:spcPct val="0"/>
        </a:spcAft>
        <a:defRPr kumimoji="1" sz="4800">
          <a:solidFill>
            <a:schemeClr val="tx1"/>
          </a:solidFill>
          <a:latin typeface="Calisto MT" charset="0"/>
          <a:ea typeface="ＭＳ Ｐゴシック" charset="-128"/>
          <a:cs typeface="ＭＳ Ｐゴシック" charset="-128"/>
        </a:defRPr>
      </a:lvl2pPr>
      <a:lvl3pPr algn="ctr" rtl="0" fontAlgn="base">
        <a:spcBef>
          <a:spcPct val="0"/>
        </a:spcBef>
        <a:spcAft>
          <a:spcPct val="0"/>
        </a:spcAft>
        <a:defRPr kumimoji="1" sz="4800">
          <a:solidFill>
            <a:schemeClr val="tx1"/>
          </a:solidFill>
          <a:latin typeface="Calisto MT" charset="0"/>
          <a:ea typeface="ＭＳ Ｐゴシック" charset="-128"/>
          <a:cs typeface="ＭＳ Ｐゴシック" charset="-128"/>
        </a:defRPr>
      </a:lvl3pPr>
      <a:lvl4pPr algn="ctr" rtl="0" fontAlgn="base">
        <a:spcBef>
          <a:spcPct val="0"/>
        </a:spcBef>
        <a:spcAft>
          <a:spcPct val="0"/>
        </a:spcAft>
        <a:defRPr kumimoji="1" sz="4800">
          <a:solidFill>
            <a:schemeClr val="tx1"/>
          </a:solidFill>
          <a:latin typeface="Calisto MT" charset="0"/>
          <a:ea typeface="ＭＳ Ｐゴシック" charset="-128"/>
          <a:cs typeface="ＭＳ Ｐゴシック" charset="-128"/>
        </a:defRPr>
      </a:lvl4pPr>
      <a:lvl5pPr algn="ctr" rtl="0" fontAlgn="base">
        <a:spcBef>
          <a:spcPct val="0"/>
        </a:spcBef>
        <a:spcAft>
          <a:spcPct val="0"/>
        </a:spcAft>
        <a:defRPr kumimoji="1" sz="4800">
          <a:solidFill>
            <a:schemeClr val="tx1"/>
          </a:solidFill>
          <a:latin typeface="Calisto MT" charset="0"/>
          <a:ea typeface="ＭＳ Ｐゴシック" charset="-128"/>
          <a:cs typeface="ＭＳ Ｐゴシック" charset="-128"/>
        </a:defRPr>
      </a:lvl5pPr>
      <a:lvl6pPr marL="457200" algn="ctr" rtl="0" fontAlgn="base">
        <a:spcBef>
          <a:spcPct val="0"/>
        </a:spcBef>
        <a:spcAft>
          <a:spcPct val="0"/>
        </a:spcAft>
        <a:defRPr kumimoji="1" sz="4800">
          <a:solidFill>
            <a:schemeClr val="tx1"/>
          </a:solidFill>
          <a:latin typeface="Calisto MT" charset="0"/>
          <a:ea typeface="ＭＳ Ｐゴシック" charset="-128"/>
          <a:cs typeface="ＭＳ Ｐゴシック" charset="-128"/>
        </a:defRPr>
      </a:lvl6pPr>
      <a:lvl7pPr marL="914400" algn="ctr" rtl="0" fontAlgn="base">
        <a:spcBef>
          <a:spcPct val="0"/>
        </a:spcBef>
        <a:spcAft>
          <a:spcPct val="0"/>
        </a:spcAft>
        <a:defRPr kumimoji="1" sz="4800">
          <a:solidFill>
            <a:schemeClr val="tx1"/>
          </a:solidFill>
          <a:latin typeface="Calisto MT" charset="0"/>
          <a:ea typeface="ＭＳ Ｐゴシック" charset="-128"/>
          <a:cs typeface="ＭＳ Ｐゴシック" charset="-128"/>
        </a:defRPr>
      </a:lvl7pPr>
      <a:lvl8pPr marL="1371600" algn="ctr" rtl="0" fontAlgn="base">
        <a:spcBef>
          <a:spcPct val="0"/>
        </a:spcBef>
        <a:spcAft>
          <a:spcPct val="0"/>
        </a:spcAft>
        <a:defRPr kumimoji="1" sz="4800">
          <a:solidFill>
            <a:schemeClr val="tx1"/>
          </a:solidFill>
          <a:latin typeface="Calisto MT" charset="0"/>
          <a:ea typeface="ＭＳ Ｐゴシック" charset="-128"/>
          <a:cs typeface="ＭＳ Ｐゴシック" charset="-128"/>
        </a:defRPr>
      </a:lvl8pPr>
      <a:lvl9pPr marL="1828800" algn="ctr" rtl="0" fontAlgn="base">
        <a:spcBef>
          <a:spcPct val="0"/>
        </a:spcBef>
        <a:spcAft>
          <a:spcPct val="0"/>
        </a:spcAft>
        <a:defRPr kumimoji="1" sz="4800">
          <a:solidFill>
            <a:schemeClr val="tx1"/>
          </a:solidFill>
          <a:latin typeface="Calisto MT" charset="0"/>
          <a:ea typeface="ＭＳ Ｐゴシック" charset="-128"/>
          <a:cs typeface="ＭＳ Ｐゴシック" charset="-128"/>
        </a:defRPr>
      </a:lvl9pPr>
    </p:titleStyle>
    <p:bodyStyle>
      <a:lvl1pPr marL="342900" indent="-342900" algn="l" rtl="0" fontAlgn="base">
        <a:spcBef>
          <a:spcPts val="2000"/>
        </a:spcBef>
        <a:spcAft>
          <a:spcPct val="0"/>
        </a:spcAft>
        <a:buBlip>
          <a:blip r:embed="rId4"/>
        </a:buBlip>
        <a:defRPr kumimoji="1" sz="2200" kern="1200">
          <a:solidFill>
            <a:schemeClr val="tx1"/>
          </a:solidFill>
          <a:effectLst>
            <a:outerShdw blurRad="50800" dist="50800" dir="5400000" sx="101000" sy="101000" algn="t" rotWithShape="0">
              <a:prstClr val="black">
                <a:alpha val="40000"/>
              </a:prstClr>
            </a:outerShdw>
          </a:effectLst>
          <a:latin typeface="+mn-lt"/>
          <a:ea typeface="ＭＳ Ｐゴシック" charset="-128"/>
          <a:cs typeface="ＭＳ Ｐゴシック" charset="-128"/>
        </a:defRPr>
      </a:lvl1pPr>
      <a:lvl2pPr marL="685800" indent="-336550" algn="l" rtl="0" fontAlgn="base">
        <a:spcBef>
          <a:spcPts val="600"/>
        </a:spcBef>
        <a:spcAft>
          <a:spcPct val="0"/>
        </a:spcAft>
        <a:buBlip>
          <a:blip r:embed="rId4"/>
        </a:buBlip>
        <a:defRPr kumimoji="1" sz="2000" kern="1200">
          <a:solidFill>
            <a:schemeClr val="tx1"/>
          </a:solidFill>
          <a:effectLst>
            <a:outerShdw blurRad="50800" dist="50800" dir="5400000" sx="101000" sy="101000" algn="t" rotWithShape="0">
              <a:prstClr val="black">
                <a:alpha val="40000"/>
              </a:prstClr>
            </a:outerShdw>
          </a:effectLst>
          <a:latin typeface="+mn-lt"/>
          <a:ea typeface="ＭＳ Ｐゴシック" charset="-128"/>
          <a:cs typeface="+mn-cs"/>
        </a:defRPr>
      </a:lvl2pPr>
      <a:lvl3pPr marL="1035050" indent="-349250" algn="l" rtl="0" fontAlgn="base">
        <a:spcBef>
          <a:spcPts val="600"/>
        </a:spcBef>
        <a:spcAft>
          <a:spcPct val="0"/>
        </a:spcAft>
        <a:buBlip>
          <a:blip r:embed="rId4"/>
        </a:buBlip>
        <a:defRPr kumimoji="1" kern="1200">
          <a:solidFill>
            <a:schemeClr val="tx1"/>
          </a:solidFill>
          <a:effectLst>
            <a:outerShdw blurRad="50800" dist="50800" dir="5400000" sx="101000" sy="101000" algn="t" rotWithShape="0">
              <a:prstClr val="black">
                <a:alpha val="40000"/>
              </a:prstClr>
            </a:outerShdw>
          </a:effectLst>
          <a:latin typeface="+mn-lt"/>
          <a:ea typeface="ＭＳ Ｐゴシック" charset="-128"/>
          <a:cs typeface="+mn-cs"/>
        </a:defRPr>
      </a:lvl3pPr>
      <a:lvl4pPr marL="1371600" indent="-336550" algn="l" rtl="0" fontAlgn="base">
        <a:spcBef>
          <a:spcPts val="600"/>
        </a:spcBef>
        <a:spcAft>
          <a:spcPct val="0"/>
        </a:spcAft>
        <a:buBlip>
          <a:blip r:embed="rId4"/>
        </a:buBlip>
        <a:defRPr kumimoji="1" kern="1200">
          <a:solidFill>
            <a:schemeClr val="tx1"/>
          </a:solidFill>
          <a:effectLst>
            <a:outerShdw blurRad="50800" dist="50800" dir="5400000" sx="101000" sy="101000" algn="t" rotWithShape="0">
              <a:prstClr val="black">
                <a:alpha val="40000"/>
              </a:prstClr>
            </a:outerShdw>
          </a:effectLst>
          <a:latin typeface="+mn-lt"/>
          <a:ea typeface="ＭＳ Ｐゴシック" charset="-128"/>
          <a:cs typeface="+mn-cs"/>
        </a:defRPr>
      </a:lvl4pPr>
      <a:lvl5pPr marL="1720850" indent="-349250" algn="l" rtl="0" fontAlgn="base">
        <a:spcBef>
          <a:spcPts val="600"/>
        </a:spcBef>
        <a:spcAft>
          <a:spcPct val="0"/>
        </a:spcAft>
        <a:buBlip>
          <a:blip r:embed="rId4"/>
        </a:buBlip>
        <a:defRPr kumimoji="1" kern="1200">
          <a:solidFill>
            <a:schemeClr val="tx1"/>
          </a:solidFill>
          <a:effectLst>
            <a:outerShdw blurRad="50800" dist="50800" dir="5400000" sx="101000" sy="101000" algn="t" rotWithShape="0">
              <a:prstClr val="black">
                <a:alpha val="40000"/>
              </a:prstClr>
            </a:outerShdw>
          </a:effectLst>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2.MOV"/><Relationship Id="rId7" Type="http://schemas.openxmlformats.org/officeDocument/2006/relationships/image" Target="../media/image4.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notesSlide" Target="../notesSlides/notesSlide1.xml"/><Relationship Id="rId11"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video" Target="../media/media2.MOV"/><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48G3684SS">
            <a:hlinkClick r:id="" action="ppaction://media"/>
            <a:extLst>
              <a:ext uri="{FF2B5EF4-FFF2-40B4-BE49-F238E27FC236}">
                <a16:creationId xmlns:a16="http://schemas.microsoft.com/office/drawing/2014/main" id="{4D71177F-138A-9647-A4B8-C0EE130F1C2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60599" y="-4528"/>
            <a:ext cx="6647700" cy="3822427"/>
          </a:xfrm>
          <a:prstGeom prst="rect">
            <a:avLst/>
          </a:prstGeom>
        </p:spPr>
      </p:pic>
      <p:sp>
        <p:nvSpPr>
          <p:cNvPr id="18435" name="Text Box 8"/>
          <p:cNvSpPr txBox="1">
            <a:spLocks noChangeArrowheads="1"/>
          </p:cNvSpPr>
          <p:nvPr/>
        </p:nvSpPr>
        <p:spPr bwMode="auto">
          <a:xfrm>
            <a:off x="6859290" y="2269984"/>
            <a:ext cx="1885062" cy="255455"/>
          </a:xfrm>
          <a:prstGeom prst="rect">
            <a:avLst/>
          </a:prstGeom>
          <a:noFill/>
          <a:ln w="36000">
            <a:noFill/>
            <a:miter lim="800000"/>
            <a:headEnd/>
            <a:tailEnd/>
          </a:ln>
        </p:spPr>
        <p:txBody>
          <a:bodyPr wrap="square" lIns="0" tIns="0" rIns="0" bIns="0">
            <a:prstTxWarp prst="textNoShape">
              <a:avLst/>
            </a:prstTxWarp>
            <a:spAutoFit/>
          </a:bodyPr>
          <a:lstStyle/>
          <a:p>
            <a:pPr algn="ctr" defTabSz="914400">
              <a:lnSpc>
                <a:spcPct val="83000"/>
              </a:lnSpc>
              <a:buClr>
                <a:srgbClr val="0033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ja-JP" altLang="en-US" dirty="0">
                <a:solidFill>
                  <a:srgbClr val="05FAF2"/>
                </a:solidFill>
                <a:latin typeface="MS Gothic" panose="020B0609070205080204" pitchFamily="49" charset="-128"/>
                <a:ea typeface="MS Gothic" panose="020B0609070205080204" pitchFamily="49" charset="-128"/>
                <a:cs typeface="ＭＳ Ｐゴシック" charset="-128"/>
              </a:rPr>
              <a:t>教授　</a:t>
            </a:r>
            <a:r>
              <a:rPr kumimoji="0" lang="ja-JP" altLang="en-GB" sz="2000" dirty="0">
                <a:solidFill>
                  <a:srgbClr val="05FAF2"/>
                </a:solidFill>
                <a:latin typeface="MS Gothic" panose="020B0609070205080204" pitchFamily="49" charset="-128"/>
                <a:ea typeface="MS Gothic" panose="020B0609070205080204" pitchFamily="49" charset="-128"/>
                <a:cs typeface="ＭＳ Ｐゴシック" charset="-128"/>
              </a:rPr>
              <a:t>佐々木豊</a:t>
            </a:r>
            <a:endParaRPr kumimoji="0" lang="en-GB" altLang="ja-JP" sz="2000" dirty="0">
              <a:solidFill>
                <a:srgbClr val="05FAF2"/>
              </a:solidFill>
              <a:latin typeface="MS Gothic" panose="020B0609070205080204" pitchFamily="49" charset="-128"/>
              <a:ea typeface="MS Gothic" panose="020B0609070205080204" pitchFamily="49" charset="-128"/>
              <a:cs typeface="ＭＳ Ｐゴシック" charset="-128"/>
            </a:endParaRPr>
          </a:p>
        </p:txBody>
      </p:sp>
      <p:sp>
        <p:nvSpPr>
          <p:cNvPr id="18436" name="Text Box 10"/>
          <p:cNvSpPr txBox="1">
            <a:spLocks noChangeArrowheads="1"/>
          </p:cNvSpPr>
          <p:nvPr/>
        </p:nvSpPr>
        <p:spPr bwMode="auto">
          <a:xfrm>
            <a:off x="6790133" y="2588849"/>
            <a:ext cx="1954219" cy="1165640"/>
          </a:xfrm>
          <a:prstGeom prst="rect">
            <a:avLst/>
          </a:prstGeom>
          <a:noFill/>
          <a:ln w="36000">
            <a:noFill/>
            <a:miter lim="800000"/>
            <a:headEnd/>
            <a:tailEnd/>
          </a:ln>
        </p:spPr>
        <p:txBody>
          <a:bodyPr wrap="square" lIns="0" tIns="0" rIns="0" bIns="0">
            <a:prstTxWarp prst="textNoShape">
              <a:avLst/>
            </a:prstTxWarp>
            <a:spAutoFit/>
          </a:bodyPr>
          <a:lstStyle/>
          <a:p>
            <a:pPr algn="ctr" defTabSz="914400">
              <a:lnSpc>
                <a:spcPct val="83000"/>
              </a:lnSpc>
              <a:buClr>
                <a:srgbClr val="0033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ja-JP" altLang="en-GB" sz="2000">
                <a:solidFill>
                  <a:srgbClr val="05FAF2"/>
                </a:solidFill>
                <a:latin typeface="MS Gothic" panose="020B0609070205080204" pitchFamily="49" charset="-128"/>
                <a:ea typeface="MS Gothic" panose="020B0609070205080204" pitchFamily="49" charset="-128"/>
                <a:cs typeface="ＭＳ Ｐゴシック" charset="-128"/>
              </a:rPr>
              <a:t>松原明</a:t>
            </a:r>
            <a:r>
              <a:rPr kumimoji="0" lang="en-GB" altLang="ja-JP" sz="2000" dirty="0">
                <a:solidFill>
                  <a:srgbClr val="05FAF2"/>
                </a:solidFill>
                <a:latin typeface="MS Gothic" panose="020B0609070205080204" pitchFamily="49" charset="-128"/>
                <a:ea typeface="MS Gothic" panose="020B0609070205080204" pitchFamily="49" charset="-128"/>
                <a:cs typeface="ＭＳ Ｐゴシック" charset="-128"/>
              </a:rPr>
              <a:t> </a:t>
            </a:r>
            <a:r>
              <a:rPr kumimoji="0" lang="ja-JP" altLang="en-US" sz="2000">
                <a:solidFill>
                  <a:srgbClr val="05FAF2"/>
                </a:solidFill>
                <a:latin typeface="MS Gothic" panose="020B0609070205080204" pitchFamily="49" charset="-128"/>
                <a:ea typeface="MS Gothic" panose="020B0609070205080204" pitchFamily="49" charset="-128"/>
                <a:cs typeface="ＭＳ Ｐゴシック" charset="-128"/>
              </a:rPr>
              <a:t>准教授</a:t>
            </a:r>
            <a:endParaRPr kumimoji="0" lang="en-US" altLang="ja-JP" sz="2000" dirty="0">
              <a:solidFill>
                <a:srgbClr val="05FAF2"/>
              </a:solidFill>
              <a:latin typeface="MS Gothic" panose="020B0609070205080204" pitchFamily="49" charset="-128"/>
              <a:ea typeface="MS Gothic" panose="020B0609070205080204" pitchFamily="49" charset="-128"/>
              <a:cs typeface="ＭＳ Ｐゴシック" charset="-128"/>
            </a:endParaRPr>
          </a:p>
          <a:p>
            <a:pPr algn="ctr" defTabSz="914400">
              <a:lnSpc>
                <a:spcPct val="83000"/>
              </a:lnSpc>
              <a:buClr>
                <a:srgbClr val="0033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altLang="ja-JP" sz="1100" dirty="0">
              <a:solidFill>
                <a:srgbClr val="05FAF2"/>
              </a:solidFill>
              <a:latin typeface="MS Gothic" panose="020B0609070205080204" pitchFamily="49" charset="-128"/>
              <a:ea typeface="MS Gothic" panose="020B0609070205080204" pitchFamily="49" charset="-128"/>
              <a:cs typeface="ＭＳ Ｐゴシック" charset="-128"/>
            </a:endParaRPr>
          </a:p>
          <a:p>
            <a:pPr algn="ctr" defTabSz="914400">
              <a:lnSpc>
                <a:spcPct val="88000"/>
              </a:lnSpc>
              <a:buClr>
                <a:srgbClr val="0033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ja-JP" altLang="en-US">
                <a:solidFill>
                  <a:srgbClr val="05FAF2"/>
                </a:solidFill>
                <a:latin typeface="MS Gothic" panose="020B0609070205080204" pitchFamily="49" charset="-128"/>
                <a:ea typeface="MS Gothic" panose="020B0609070205080204" pitchFamily="49" charset="-128"/>
                <a:cs typeface="ＭＳ Ｐゴシック" charset="-128"/>
              </a:rPr>
              <a:t>博士課程生２名</a:t>
            </a:r>
            <a:endParaRPr kumimoji="0" lang="en-US" altLang="ja-JP" dirty="0">
              <a:solidFill>
                <a:srgbClr val="05FAF2"/>
              </a:solidFill>
              <a:latin typeface="MS Gothic" panose="020B0609070205080204" pitchFamily="49" charset="-128"/>
              <a:ea typeface="MS Gothic" panose="020B0609070205080204" pitchFamily="49" charset="-128"/>
              <a:cs typeface="ＭＳ Ｐゴシック" charset="-128"/>
            </a:endParaRPr>
          </a:p>
          <a:p>
            <a:pPr algn="ctr" defTabSz="914400">
              <a:lnSpc>
                <a:spcPct val="88000"/>
              </a:lnSpc>
              <a:buClr>
                <a:srgbClr val="0033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ja-JP" altLang="en-US">
                <a:solidFill>
                  <a:srgbClr val="05FAF2"/>
                </a:solidFill>
                <a:latin typeface="MS Gothic" panose="020B0609070205080204" pitchFamily="49" charset="-128"/>
                <a:ea typeface="MS Gothic" panose="020B0609070205080204" pitchFamily="49" charset="-128"/>
                <a:cs typeface="ＭＳ Ｐゴシック" charset="-128"/>
              </a:rPr>
              <a:t>修士課程生３名</a:t>
            </a:r>
            <a:endParaRPr kumimoji="0" lang="en-US" altLang="ja-JP" dirty="0">
              <a:solidFill>
                <a:srgbClr val="05FAF2"/>
              </a:solidFill>
              <a:latin typeface="MS Gothic" panose="020B0609070205080204" pitchFamily="49" charset="-128"/>
              <a:ea typeface="MS Gothic" panose="020B0609070205080204" pitchFamily="49" charset="-128"/>
              <a:cs typeface="ＭＳ Ｐゴシック" charset="-128"/>
            </a:endParaRPr>
          </a:p>
          <a:p>
            <a:pPr algn="ctr" defTabSz="914400">
              <a:lnSpc>
                <a:spcPct val="88000"/>
              </a:lnSpc>
              <a:buClr>
                <a:srgbClr val="0033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ja-JP" altLang="en-US">
                <a:solidFill>
                  <a:srgbClr val="05FAF2"/>
                </a:solidFill>
                <a:latin typeface="MS Gothic" panose="020B0609070205080204" pitchFamily="49" charset="-128"/>
                <a:ea typeface="MS Gothic" panose="020B0609070205080204" pitchFamily="49" charset="-128"/>
                <a:cs typeface="ＭＳ Ｐゴシック" charset="-128"/>
              </a:rPr>
              <a:t>卒業研究生５名</a:t>
            </a:r>
            <a:endParaRPr kumimoji="0" lang="en-GB" altLang="ja-JP" dirty="0">
              <a:solidFill>
                <a:srgbClr val="05FAF2"/>
              </a:solidFill>
              <a:latin typeface="MS Gothic" panose="020B0609070205080204" pitchFamily="49" charset="-128"/>
              <a:ea typeface="MS Gothic" panose="020B0609070205080204" pitchFamily="49" charset="-128"/>
              <a:cs typeface="ＭＳ Ｐゴシック" charset="-128"/>
            </a:endParaRPr>
          </a:p>
        </p:txBody>
      </p:sp>
      <p:pic>
        <p:nvPicPr>
          <p:cNvPr id="18439" name="Picture 7" descr="DRS2009"/>
          <p:cNvPicPr>
            <a:picLocks noChangeAspect="1" noChangeArrowheads="1"/>
          </p:cNvPicPr>
          <p:nvPr/>
        </p:nvPicPr>
        <p:blipFill>
          <a:blip r:embed="rId8"/>
          <a:srcRect/>
          <a:stretch>
            <a:fillRect/>
          </a:stretch>
        </p:blipFill>
        <p:spPr bwMode="auto">
          <a:xfrm rot="5400000">
            <a:off x="-756715" y="2277540"/>
            <a:ext cx="6858000" cy="2302920"/>
          </a:xfrm>
          <a:prstGeom prst="rect">
            <a:avLst/>
          </a:prstGeom>
          <a:noFill/>
          <a:ln w="9525">
            <a:noFill/>
            <a:miter lim="800000"/>
            <a:headEnd/>
            <a:tailEnd/>
          </a:ln>
        </p:spPr>
      </p:pic>
      <p:sp>
        <p:nvSpPr>
          <p:cNvPr id="18440" name="Text Box 3"/>
          <p:cNvSpPr txBox="1">
            <a:spLocks noChangeArrowheads="1"/>
          </p:cNvSpPr>
          <p:nvPr/>
        </p:nvSpPr>
        <p:spPr bwMode="auto">
          <a:xfrm>
            <a:off x="1557678" y="2213113"/>
            <a:ext cx="532623" cy="4248012"/>
          </a:xfrm>
          <a:prstGeom prst="rect">
            <a:avLst/>
          </a:prstGeom>
          <a:noFill/>
          <a:ln w="36000">
            <a:noFill/>
            <a:miter lim="800000"/>
            <a:headEnd/>
            <a:tailEnd/>
          </a:ln>
        </p:spPr>
        <p:txBody>
          <a:bodyPr vert="eaVert" wrap="square" lIns="90000" tIns="46800" rIns="90000" bIns="46800">
            <a:prstTxWarp prst="textNoShape">
              <a:avLst/>
            </a:prstTxWarp>
            <a:spAutoFit/>
          </a:bodyPr>
          <a:lstStyle/>
          <a:p>
            <a:pPr defTabSz="914400">
              <a:lnSpc>
                <a:spcPct val="95000"/>
              </a:lnSpc>
              <a:spcBef>
                <a:spcPts val="850"/>
              </a:spcBef>
              <a:buClr>
                <a:srgbClr val="003366"/>
              </a:buClr>
              <a:buSzPct val="58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ja-JP" altLang="en-US" sz="2400" dirty="0">
                <a:solidFill>
                  <a:srgbClr val="FFFF00"/>
                </a:solidFill>
                <a:latin typeface="ＭＳ ゴシック"/>
                <a:ea typeface="ＭＳ ゴシック"/>
                <a:cs typeface="ＭＳ ゴシック"/>
              </a:rPr>
              <a:t>世界唯一</a:t>
            </a:r>
            <a:r>
              <a:rPr kumimoji="0" lang="en-US" altLang="ja-JP" sz="2400" dirty="0">
                <a:solidFill>
                  <a:srgbClr val="FFFF00"/>
                </a:solidFill>
                <a:latin typeface="ＭＳ ゴシック"/>
                <a:ea typeface="ＭＳ ゴシック"/>
                <a:cs typeface="ＭＳ ゴシック"/>
              </a:rPr>
              <a:t> </a:t>
            </a:r>
            <a:r>
              <a:rPr kumimoji="0" lang="ja-JP" altLang="en-GB" sz="2400" dirty="0">
                <a:solidFill>
                  <a:srgbClr val="FFFF00"/>
                </a:solidFill>
                <a:latin typeface="ＭＳ ゴシック"/>
                <a:ea typeface="ＭＳ ゴシック"/>
                <a:cs typeface="ＭＳ ゴシック"/>
              </a:rPr>
              <a:t>超低温度ＭＲＩ装置</a:t>
            </a:r>
          </a:p>
        </p:txBody>
      </p:sp>
      <p:grpSp>
        <p:nvGrpSpPr>
          <p:cNvPr id="2" name="図形グループ 16"/>
          <p:cNvGrpSpPr>
            <a:grpSpLocks noChangeAspect="1"/>
          </p:cNvGrpSpPr>
          <p:nvPr/>
        </p:nvGrpSpPr>
        <p:grpSpPr>
          <a:xfrm>
            <a:off x="3825380" y="3687996"/>
            <a:ext cx="3072106" cy="2525553"/>
            <a:chOff x="1276543" y="2270124"/>
            <a:chExt cx="3306570" cy="2718304"/>
          </a:xfrm>
        </p:grpSpPr>
        <p:pic>
          <p:nvPicPr>
            <p:cNvPr id="14" name="図 9" descr="123_3D3_BM_A_trim.png"/>
            <p:cNvPicPr>
              <a:picLocks noChangeAspect="1"/>
            </p:cNvPicPr>
            <p:nvPr/>
          </p:nvPicPr>
          <p:blipFill>
            <a:blip r:embed="rId9"/>
            <a:srcRect/>
            <a:stretch>
              <a:fillRect/>
            </a:stretch>
          </p:blipFill>
          <p:spPr bwMode="auto">
            <a:xfrm>
              <a:off x="1276543" y="2270124"/>
              <a:ext cx="3306570" cy="2697163"/>
            </a:xfrm>
            <a:prstGeom prst="rect">
              <a:avLst/>
            </a:prstGeom>
            <a:noFill/>
            <a:ln w="9525">
              <a:noFill/>
              <a:miter lim="800000"/>
              <a:headEnd/>
              <a:tailEnd/>
            </a:ln>
          </p:spPr>
        </p:pic>
        <p:sp>
          <p:nvSpPr>
            <p:cNvPr id="15" name="Text Box 8"/>
            <p:cNvSpPr txBox="1">
              <a:spLocks noChangeArrowheads="1"/>
            </p:cNvSpPr>
            <p:nvPr/>
          </p:nvSpPr>
          <p:spPr bwMode="auto">
            <a:xfrm>
              <a:off x="3518402" y="4286153"/>
              <a:ext cx="909858" cy="364393"/>
            </a:xfrm>
            <a:prstGeom prst="rect">
              <a:avLst/>
            </a:prstGeom>
            <a:noFill/>
            <a:ln w="9525">
              <a:noFill/>
              <a:miter lim="800000"/>
              <a:headEnd/>
              <a:tailEnd/>
            </a:ln>
          </p:spPr>
          <p:txBody>
            <a:bodyPr wrap="square">
              <a:prstTxWarp prst="textNoShape">
                <a:avLst/>
              </a:prstTxWarp>
              <a:spAutoFit/>
            </a:bodyPr>
            <a:lstStyle/>
            <a:p>
              <a:r>
                <a:rPr lang="en-US" altLang="ja-JP" sz="1600" dirty="0">
                  <a:solidFill>
                    <a:srgbClr val="FF0000"/>
                  </a:solidFill>
                  <a:latin typeface="Lucida Sans Unicode" charset="0"/>
                </a:rPr>
                <a:t>5mm</a:t>
              </a:r>
              <a:r>
                <a:rPr lang="en-US" altLang="ja-JP" sz="1600" baseline="30000" dirty="0">
                  <a:solidFill>
                    <a:srgbClr val="FF0000"/>
                  </a:solidFill>
                  <a:latin typeface="Lucida Sans Unicode" charset="0"/>
                </a:rPr>
                <a:t>3</a:t>
              </a:r>
              <a:endParaRPr lang="en-US" altLang="ja-JP" sz="1600" dirty="0">
                <a:solidFill>
                  <a:srgbClr val="FF0000"/>
                </a:solidFill>
                <a:latin typeface="Lucida Sans Unicode" charset="0"/>
              </a:endParaRPr>
            </a:p>
          </p:txBody>
        </p:sp>
        <p:sp>
          <p:nvSpPr>
            <p:cNvPr id="16" name="テキスト ボックス 17"/>
            <p:cNvSpPr txBox="1">
              <a:spLocks noChangeArrowheads="1"/>
            </p:cNvSpPr>
            <p:nvPr/>
          </p:nvSpPr>
          <p:spPr bwMode="auto">
            <a:xfrm>
              <a:off x="2737999" y="4690288"/>
              <a:ext cx="1458913" cy="298140"/>
            </a:xfrm>
            <a:prstGeom prst="rect">
              <a:avLst/>
            </a:prstGeom>
            <a:noFill/>
            <a:ln w="9525">
              <a:noFill/>
              <a:miter lim="800000"/>
              <a:headEnd/>
              <a:tailEnd/>
            </a:ln>
          </p:spPr>
          <p:txBody>
            <a:bodyPr wrap="square">
              <a:prstTxWarp prst="textNoShape">
                <a:avLst/>
              </a:prstTxWarp>
              <a:spAutoFit/>
            </a:bodyPr>
            <a:lstStyle/>
            <a:p>
              <a:r>
                <a:rPr lang="en-US" altLang="ja-JP" sz="1200" dirty="0">
                  <a:solidFill>
                    <a:prstClr val="black"/>
                  </a:solidFill>
                </a:rPr>
                <a:t>2006 Kyoto Univ.</a:t>
              </a:r>
              <a:endParaRPr lang="ja-JP" altLang="en-US" sz="1200" dirty="0">
                <a:solidFill>
                  <a:prstClr val="black"/>
                </a:solidFill>
              </a:endParaRPr>
            </a:p>
          </p:txBody>
        </p:sp>
      </p:grpSp>
      <p:sp>
        <p:nvSpPr>
          <p:cNvPr id="25" name="テキスト ボックス 24"/>
          <p:cNvSpPr txBox="1">
            <a:spLocks noChangeArrowheads="1"/>
          </p:cNvSpPr>
          <p:nvPr/>
        </p:nvSpPr>
        <p:spPr bwMode="auto">
          <a:xfrm>
            <a:off x="6538670" y="6218863"/>
            <a:ext cx="3768980" cy="307777"/>
          </a:xfrm>
          <a:prstGeom prst="rect">
            <a:avLst/>
          </a:prstGeom>
          <a:solidFill>
            <a:srgbClr val="8C3DFF"/>
          </a:solidFill>
          <a:ln w="9525">
            <a:noFill/>
            <a:miter lim="800000"/>
            <a:headEnd/>
            <a:tailEnd/>
          </a:ln>
        </p:spPr>
        <p:txBody>
          <a:bodyPr wrap="none">
            <a:prstTxWarp prst="textNoShape">
              <a:avLst/>
            </a:prstTxWarp>
            <a:spAutoFit/>
          </a:bodyPr>
          <a:lstStyle/>
          <a:p>
            <a:pPr defTabSz="914400" eaLnBrk="0" hangingPunct="0"/>
            <a:r>
              <a:rPr lang="ja-JP" altLang="en-US" sz="1400" dirty="0">
                <a:solidFill>
                  <a:srgbClr val="FFFFFF"/>
                </a:solidFill>
                <a:latin typeface="ヒラギノ丸ゴ ProN W4" charset="-128"/>
                <a:ea typeface="ヒラギノ丸ゴ ProN W4" charset="-128"/>
                <a:cs typeface="ヒラギノ丸ゴ ProN W4" charset="-128"/>
              </a:rPr>
              <a:t>超流動</a:t>
            </a:r>
            <a:r>
              <a:rPr lang="en-US" altLang="ja-JP" sz="1400" dirty="0">
                <a:solidFill>
                  <a:srgbClr val="FFFFFF"/>
                </a:solidFill>
                <a:latin typeface="ヒラギノ丸ゴ ProN W4" charset="-128"/>
                <a:ea typeface="ヒラギノ丸ゴ ProN W4" charset="-128"/>
                <a:cs typeface="ヒラギノ丸ゴ ProN W4" charset="-128"/>
              </a:rPr>
              <a:t>3He</a:t>
            </a:r>
            <a:r>
              <a:rPr lang="ja-JP" altLang="en-US" sz="1400" dirty="0">
                <a:solidFill>
                  <a:srgbClr val="FFFFFF"/>
                </a:solidFill>
                <a:latin typeface="ヒラギノ丸ゴ ProN W4" charset="-128"/>
                <a:ea typeface="ヒラギノ丸ゴ ProN W4" charset="-128"/>
                <a:cs typeface="ヒラギノ丸ゴ ProN W4" charset="-128"/>
              </a:rPr>
              <a:t>のカイラルドメイン構造の</a:t>
            </a:r>
            <a:r>
              <a:rPr lang="en-US" altLang="ja-JP" sz="1400" dirty="0">
                <a:solidFill>
                  <a:srgbClr val="FFFFFF"/>
                </a:solidFill>
                <a:latin typeface="ヒラギノ丸ゴ ProN W4" charset="-128"/>
                <a:ea typeface="ヒラギノ丸ゴ ProN W4" charset="-128"/>
                <a:cs typeface="ヒラギノ丸ゴ ProN W4" charset="-128"/>
              </a:rPr>
              <a:t>MRI</a:t>
            </a:r>
            <a:r>
              <a:rPr lang="ja-JP" altLang="en-US" sz="1400" dirty="0">
                <a:solidFill>
                  <a:srgbClr val="FFFFFF"/>
                </a:solidFill>
                <a:latin typeface="ヒラギノ丸ゴ ProN W4" charset="-128"/>
                <a:ea typeface="ヒラギノ丸ゴ ProN W4" charset="-128"/>
                <a:cs typeface="ヒラギノ丸ゴ ProN W4" charset="-128"/>
              </a:rPr>
              <a:t>像</a:t>
            </a:r>
          </a:p>
        </p:txBody>
      </p:sp>
      <p:sp>
        <p:nvSpPr>
          <p:cNvPr id="18444" name="テキスト ボックス 24"/>
          <p:cNvSpPr txBox="1">
            <a:spLocks noChangeArrowheads="1"/>
          </p:cNvSpPr>
          <p:nvPr/>
        </p:nvSpPr>
        <p:spPr bwMode="auto">
          <a:xfrm>
            <a:off x="3798158" y="6275387"/>
            <a:ext cx="2608406" cy="523220"/>
          </a:xfrm>
          <a:prstGeom prst="rect">
            <a:avLst/>
          </a:prstGeom>
          <a:solidFill>
            <a:srgbClr val="8C3DFF"/>
          </a:solidFill>
          <a:ln w="9525">
            <a:noFill/>
            <a:miter lim="800000"/>
            <a:headEnd/>
            <a:tailEnd/>
          </a:ln>
        </p:spPr>
        <p:txBody>
          <a:bodyPr wrap="none">
            <a:prstTxWarp prst="textNoShape">
              <a:avLst/>
            </a:prstTxWarp>
            <a:spAutoFit/>
          </a:bodyPr>
          <a:lstStyle/>
          <a:p>
            <a:pPr defTabSz="914400" eaLnBrk="0" hangingPunct="0"/>
            <a:r>
              <a:rPr lang="ja-JP" altLang="en-US" sz="1400" dirty="0">
                <a:solidFill>
                  <a:srgbClr val="FFFFFF"/>
                </a:solidFill>
                <a:latin typeface="MS Gothic" panose="020B0609070205080204" pitchFamily="49" charset="-128"/>
                <a:ea typeface="MS Gothic" panose="020B0609070205080204" pitchFamily="49" charset="-128"/>
                <a:cs typeface="ヒラギノ丸ゴ ProN W4" charset="-128"/>
              </a:rPr>
              <a:t>核整列固体</a:t>
            </a:r>
            <a:r>
              <a:rPr lang="en-US" altLang="ja-JP" sz="1400" dirty="0">
                <a:solidFill>
                  <a:srgbClr val="FFFFFF"/>
                </a:solidFill>
                <a:latin typeface="MS Gothic" panose="020B0609070205080204" pitchFamily="49" charset="-128"/>
                <a:ea typeface="MS Gothic" panose="020B0609070205080204" pitchFamily="49" charset="-128"/>
                <a:cs typeface="ヒラギノ丸ゴ ProN W4" charset="-128"/>
              </a:rPr>
              <a:t>3He</a:t>
            </a:r>
            <a:r>
              <a:rPr lang="ja-JP" altLang="en-US" sz="1400" dirty="0">
                <a:solidFill>
                  <a:srgbClr val="FFFFFF"/>
                </a:solidFill>
                <a:latin typeface="MS Gothic" panose="020B0609070205080204" pitchFamily="49" charset="-128"/>
                <a:ea typeface="MS Gothic" panose="020B0609070205080204" pitchFamily="49" charset="-128"/>
                <a:cs typeface="ヒラギノ丸ゴ ProN W4" charset="-128"/>
              </a:rPr>
              <a:t>の</a:t>
            </a:r>
            <a:endParaRPr lang="en-US" altLang="ja-JP" sz="1400" dirty="0">
              <a:solidFill>
                <a:srgbClr val="FFFFFF"/>
              </a:solidFill>
              <a:latin typeface="MS Gothic" panose="020B0609070205080204" pitchFamily="49" charset="-128"/>
              <a:ea typeface="MS Gothic" panose="020B0609070205080204" pitchFamily="49" charset="-128"/>
              <a:cs typeface="ヒラギノ丸ゴ ProN W4" charset="-128"/>
            </a:endParaRPr>
          </a:p>
          <a:p>
            <a:pPr defTabSz="914400" eaLnBrk="0" hangingPunct="0"/>
            <a:r>
              <a:rPr lang="ja-JP" altLang="en-US" sz="1400" dirty="0">
                <a:solidFill>
                  <a:srgbClr val="FFFFFF"/>
                </a:solidFill>
                <a:latin typeface="MS Gothic" panose="020B0609070205080204" pitchFamily="49" charset="-128"/>
                <a:ea typeface="MS Gothic" panose="020B0609070205080204" pitchFamily="49" charset="-128"/>
                <a:cs typeface="ヒラギノ丸ゴ ProN W4" charset="-128"/>
              </a:rPr>
              <a:t>世界一クールな</a:t>
            </a:r>
            <a:r>
              <a:rPr lang="en-US" altLang="ja-JP" sz="1400" dirty="0">
                <a:solidFill>
                  <a:srgbClr val="FFFFFF"/>
                </a:solidFill>
                <a:latin typeface="MS Gothic" panose="020B0609070205080204" pitchFamily="49" charset="-128"/>
                <a:ea typeface="MS Gothic" panose="020B0609070205080204" pitchFamily="49" charset="-128"/>
                <a:cs typeface="ヒラギノ丸ゴ ProN W4" charset="-128"/>
              </a:rPr>
              <a:t>MRI</a:t>
            </a:r>
            <a:r>
              <a:rPr lang="ja-JP" altLang="en-US" sz="1400" dirty="0">
                <a:solidFill>
                  <a:srgbClr val="FFFFFF"/>
                </a:solidFill>
                <a:latin typeface="MS Gothic" panose="020B0609070205080204" pitchFamily="49" charset="-128"/>
                <a:ea typeface="MS Gothic" panose="020B0609070205080204" pitchFamily="49" charset="-128"/>
                <a:cs typeface="ヒラギノ丸ゴ ProN W4" charset="-128"/>
              </a:rPr>
              <a:t>像</a:t>
            </a:r>
            <a:r>
              <a:rPr lang="en-US" altLang="ja-JP" sz="1400" dirty="0">
                <a:solidFill>
                  <a:srgbClr val="FFFFFF"/>
                </a:solidFill>
                <a:latin typeface="MS Gothic" panose="020B0609070205080204" pitchFamily="49" charset="-128"/>
                <a:ea typeface="MS Gothic" panose="020B0609070205080204" pitchFamily="49" charset="-128"/>
                <a:cs typeface="ヒラギノ丸ゴ ProN W4" charset="-128"/>
              </a:rPr>
              <a:t>(500</a:t>
            </a:r>
            <a:r>
              <a:rPr lang="en-US" altLang="ja-JP" sz="1400" dirty="0">
                <a:solidFill>
                  <a:srgbClr val="FFFFFF"/>
                </a:solidFill>
                <a:latin typeface="MS Gothic" panose="020B0609070205080204" pitchFamily="49" charset="-128"/>
                <a:ea typeface="MS Gothic" panose="020B0609070205080204" pitchFamily="49" charset="-128"/>
                <a:cs typeface="Symbol" charset="2"/>
              </a:rPr>
              <a:t>μ</a:t>
            </a:r>
            <a:r>
              <a:rPr lang="en-US" altLang="ja-JP" sz="1400" dirty="0">
                <a:solidFill>
                  <a:srgbClr val="FFFFFF"/>
                </a:solidFill>
                <a:latin typeface="MS Gothic" panose="020B0609070205080204" pitchFamily="49" charset="-128"/>
                <a:ea typeface="MS Gothic" panose="020B0609070205080204" pitchFamily="49" charset="-128"/>
                <a:cs typeface="ヒラギノ丸ゴ ProN W4" charset="-128"/>
              </a:rPr>
              <a:t>K)</a:t>
            </a:r>
            <a:endParaRPr lang="ja-JP" altLang="en-US" sz="1400" dirty="0">
              <a:solidFill>
                <a:srgbClr val="FFFFFF"/>
              </a:solidFill>
              <a:latin typeface="MS Gothic" panose="020B0609070205080204" pitchFamily="49" charset="-128"/>
              <a:ea typeface="MS Gothic" panose="020B0609070205080204" pitchFamily="49" charset="-128"/>
              <a:cs typeface="ヒラギノ丸ゴ ProN W4" charset="-128"/>
            </a:endParaRPr>
          </a:p>
        </p:txBody>
      </p:sp>
      <p:grpSp>
        <p:nvGrpSpPr>
          <p:cNvPr id="5" name="図形グループ 4"/>
          <p:cNvGrpSpPr/>
          <p:nvPr/>
        </p:nvGrpSpPr>
        <p:grpSpPr>
          <a:xfrm>
            <a:off x="6933543" y="3628409"/>
            <a:ext cx="3305390" cy="3177857"/>
            <a:chOff x="5409543" y="3747676"/>
            <a:chExt cx="3305390" cy="3177857"/>
          </a:xfrm>
        </p:grpSpPr>
        <p:grpSp>
          <p:nvGrpSpPr>
            <p:cNvPr id="34" name="図形グループ 33"/>
            <p:cNvGrpSpPr>
              <a:grpSpLocks noChangeAspect="1"/>
            </p:cNvGrpSpPr>
            <p:nvPr/>
          </p:nvGrpSpPr>
          <p:grpSpPr bwMode="auto">
            <a:xfrm>
              <a:off x="5409543" y="3747676"/>
              <a:ext cx="3305390" cy="3177857"/>
              <a:chOff x="0" y="0"/>
              <a:chExt cx="3335667" cy="3206877"/>
            </a:xfrm>
          </p:grpSpPr>
          <p:pic>
            <p:nvPicPr>
              <p:cNvPr id="35" name="図 34" descr="MRIPZ-A35_a_trm_inv.png"/>
              <p:cNvPicPr>
                <a:picLocks noChangeAspect="1"/>
              </p:cNvPicPr>
              <p:nvPr/>
            </p:nvPicPr>
            <p:blipFill>
              <a:blip r:embed="rId10"/>
              <a:stretch>
                <a:fillRect/>
              </a:stretch>
            </p:blipFill>
            <p:spPr>
              <a:xfrm>
                <a:off x="0" y="0"/>
                <a:ext cx="3335667" cy="3206877"/>
              </a:xfrm>
              <a:prstGeom prst="rect">
                <a:avLst/>
              </a:prstGeom>
              <a:scene3d>
                <a:camera prst="orthographicFront">
                  <a:rot lat="2903247" lon="19239377" rev="19549398"/>
                </a:camera>
                <a:lightRig rig="threePt" dir="t"/>
              </a:scene3d>
            </p:spPr>
          </p:pic>
          <p:sp>
            <p:nvSpPr>
              <p:cNvPr id="36" name="上矢印 35"/>
              <p:cNvSpPr/>
              <p:nvPr/>
            </p:nvSpPr>
            <p:spPr>
              <a:xfrm flipV="1">
                <a:off x="1752773" y="971588"/>
                <a:ext cx="265139" cy="711228"/>
              </a:xfrm>
              <a:prstGeom prst="upArrow">
                <a:avLst/>
              </a:prstGeom>
              <a:solidFill>
                <a:srgbClr val="0000FF"/>
              </a:solidFill>
              <a:ln>
                <a:solidFill>
                  <a:srgbClr val="FFFFFF"/>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ja-JP" altLang="en-US"/>
              </a:p>
            </p:txBody>
          </p:sp>
          <p:sp>
            <p:nvSpPr>
              <p:cNvPr id="37" name="上矢印 36"/>
              <p:cNvSpPr/>
              <p:nvPr/>
            </p:nvSpPr>
            <p:spPr>
              <a:xfrm flipV="1">
                <a:off x="533453" y="965238"/>
                <a:ext cx="265139" cy="711228"/>
              </a:xfrm>
              <a:prstGeom prst="upArrow">
                <a:avLst/>
              </a:prstGeom>
              <a:solidFill>
                <a:srgbClr val="0000FF"/>
              </a:solidFill>
              <a:ln>
                <a:solidFill>
                  <a:srgbClr val="FFFFFF"/>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ja-JP" altLang="en-US"/>
              </a:p>
            </p:txBody>
          </p:sp>
          <p:sp>
            <p:nvSpPr>
              <p:cNvPr id="38" name="上矢印 37"/>
              <p:cNvSpPr/>
              <p:nvPr/>
            </p:nvSpPr>
            <p:spPr>
              <a:xfrm>
                <a:off x="2210018" y="946187"/>
                <a:ext cx="265139" cy="711228"/>
              </a:xfrm>
              <a:prstGeom prst="upArrow">
                <a:avLst/>
              </a:prstGeom>
              <a:solidFill>
                <a:srgbClr val="FF0000"/>
              </a:solidFill>
              <a:ln>
                <a:solidFill>
                  <a:srgbClr val="FFFFFF"/>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ja-JP" altLang="en-US"/>
              </a:p>
            </p:txBody>
          </p:sp>
          <p:cxnSp>
            <p:nvCxnSpPr>
              <p:cNvPr id="39" name="直線コネクタ 38"/>
              <p:cNvCxnSpPr/>
              <p:nvPr/>
            </p:nvCxnSpPr>
            <p:spPr>
              <a:xfrm rot="5400000">
                <a:off x="622379" y="1409745"/>
                <a:ext cx="609624" cy="381038"/>
              </a:xfrm>
              <a:prstGeom prst="line">
                <a:avLst/>
              </a:prstGeom>
              <a:ln w="38100" cap="flat" cmpd="sng" algn="ctr">
                <a:solidFill>
                  <a:srgbClr val="FFFF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rot="10800000">
                <a:off x="1117710" y="1295451"/>
                <a:ext cx="558855" cy="1588"/>
              </a:xfrm>
              <a:prstGeom prst="line">
                <a:avLst/>
              </a:prstGeom>
              <a:ln w="38100" cap="flat" cmpd="sng" algn="ctr">
                <a:solidFill>
                  <a:srgbClr val="FFFF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rot="5400000">
                <a:off x="1181234" y="1409745"/>
                <a:ext cx="609624" cy="381038"/>
              </a:xfrm>
              <a:prstGeom prst="line">
                <a:avLst/>
              </a:prstGeom>
              <a:ln w="38100" cap="flat" cmpd="sng" algn="ctr">
                <a:solidFill>
                  <a:srgbClr val="FFFF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rot="10800000">
                <a:off x="736673" y="1905075"/>
                <a:ext cx="558855" cy="1588"/>
              </a:xfrm>
              <a:prstGeom prst="line">
                <a:avLst/>
              </a:prstGeom>
              <a:ln w="38100" cap="flat" cmpd="sng" algn="ctr">
                <a:solidFill>
                  <a:srgbClr val="FFFF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 name="上矢印 42"/>
              <p:cNvSpPr/>
              <p:nvPr/>
            </p:nvSpPr>
            <p:spPr>
              <a:xfrm>
                <a:off x="1092308" y="939837"/>
                <a:ext cx="265139" cy="711228"/>
              </a:xfrm>
              <a:prstGeom prst="upArrow">
                <a:avLst/>
              </a:prstGeom>
              <a:solidFill>
                <a:srgbClr val="FF0000"/>
              </a:solidFill>
              <a:ln>
                <a:solidFill>
                  <a:srgbClr val="FFFFFF"/>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ja-JP" altLang="en-US"/>
              </a:p>
            </p:txBody>
          </p:sp>
        </p:grpSp>
        <p:sp>
          <p:nvSpPr>
            <p:cNvPr id="24" name="テキスト ボックス 23"/>
            <p:cNvSpPr txBox="1">
              <a:spLocks noChangeArrowheads="1"/>
            </p:cNvSpPr>
            <p:nvPr/>
          </p:nvSpPr>
          <p:spPr bwMode="auto">
            <a:xfrm>
              <a:off x="6754668" y="5940365"/>
              <a:ext cx="1381125" cy="276999"/>
            </a:xfrm>
            <a:prstGeom prst="rect">
              <a:avLst/>
            </a:prstGeom>
            <a:noFill/>
            <a:ln w="9525">
              <a:noFill/>
              <a:miter lim="800000"/>
              <a:headEnd/>
              <a:tailEnd/>
            </a:ln>
          </p:spPr>
          <p:txBody>
            <a:bodyPr wrap="square">
              <a:prstTxWarp prst="textNoShape">
                <a:avLst/>
              </a:prstTxWarp>
              <a:spAutoFit/>
            </a:bodyPr>
            <a:lstStyle/>
            <a:p>
              <a:r>
                <a:rPr lang="en-US" altLang="ja-JP" sz="1200" dirty="0">
                  <a:solidFill>
                    <a:prstClr val="white"/>
                  </a:solidFill>
                </a:rPr>
                <a:t>2016 Kyoto Univ.</a:t>
              </a:r>
              <a:endParaRPr lang="ja-JP" altLang="en-US" sz="1200" dirty="0">
                <a:solidFill>
                  <a:prstClr val="white"/>
                </a:solidFill>
              </a:endParaRPr>
            </a:p>
          </p:txBody>
        </p:sp>
      </p:grpSp>
      <p:sp>
        <p:nvSpPr>
          <p:cNvPr id="44" name="テキスト ボックス 43"/>
          <p:cNvSpPr txBox="1">
            <a:spLocks noChangeArrowheads="1"/>
          </p:cNvSpPr>
          <p:nvPr/>
        </p:nvSpPr>
        <p:spPr bwMode="auto">
          <a:xfrm>
            <a:off x="6532046" y="6543539"/>
            <a:ext cx="3265638" cy="307777"/>
          </a:xfrm>
          <a:prstGeom prst="rect">
            <a:avLst/>
          </a:prstGeom>
          <a:solidFill>
            <a:srgbClr val="8C3DFF"/>
          </a:solidFill>
          <a:ln w="9525">
            <a:noFill/>
            <a:miter lim="800000"/>
            <a:headEnd/>
            <a:tailEnd/>
          </a:ln>
        </p:spPr>
        <p:txBody>
          <a:bodyPr wrap="none">
            <a:prstTxWarp prst="textNoShape">
              <a:avLst/>
            </a:prstTxWarp>
            <a:spAutoFit/>
          </a:bodyPr>
          <a:lstStyle/>
          <a:p>
            <a:pPr defTabSz="914400" eaLnBrk="0" hangingPunct="0"/>
            <a:r>
              <a:rPr lang="en-US" altLang="ja-JP" sz="1400" dirty="0">
                <a:solidFill>
                  <a:srgbClr val="FFFFFF"/>
                </a:solidFill>
                <a:latin typeface="ヒラギノ丸ゴ ProN W4" charset="-128"/>
                <a:ea typeface="ヒラギノ丸ゴ ProN W4" charset="-128"/>
                <a:cs typeface="ヒラギノ丸ゴ ProN W4" charset="-128"/>
              </a:rPr>
              <a:t>Kasai </a:t>
            </a:r>
            <a:r>
              <a:rPr lang="en-US" altLang="ja-JP" sz="1400" i="1" dirty="0">
                <a:solidFill>
                  <a:srgbClr val="FFFFFF"/>
                </a:solidFill>
                <a:latin typeface="ヒラギノ丸ゴ ProN W4" charset="-128"/>
                <a:ea typeface="ヒラギノ丸ゴ ProN W4" charset="-128"/>
                <a:cs typeface="ヒラギノ丸ゴ ProN W4" charset="-128"/>
              </a:rPr>
              <a:t>et al. Phys. Rev. Lett.</a:t>
            </a:r>
            <a:r>
              <a:rPr lang="en-US" altLang="ja-JP" sz="1400" dirty="0">
                <a:solidFill>
                  <a:srgbClr val="FFFFFF"/>
                </a:solidFill>
                <a:latin typeface="ヒラギノ丸ゴ ProN W4" charset="-128"/>
                <a:ea typeface="ヒラギノ丸ゴ ProN W4" charset="-128"/>
                <a:cs typeface="ヒラギノ丸ゴ ProN W4" charset="-128"/>
              </a:rPr>
              <a:t> (2018)</a:t>
            </a:r>
            <a:endParaRPr lang="ja-JP" altLang="en-US" sz="1400" dirty="0">
              <a:solidFill>
                <a:srgbClr val="FFFFFF"/>
              </a:solidFill>
              <a:latin typeface="ヒラギノ丸ゴ ProN W4" charset="-128"/>
              <a:ea typeface="ヒラギノ丸ゴ ProN W4" charset="-128"/>
              <a:cs typeface="ヒラギノ丸ゴ ProN W4" charset="-128"/>
            </a:endParaRPr>
          </a:p>
        </p:txBody>
      </p:sp>
      <p:pic>
        <p:nvPicPr>
          <p:cNvPr id="32" name="IMG_1868">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8807105" y="211299"/>
            <a:ext cx="1705376" cy="3031779"/>
          </a:xfrm>
          <a:prstGeom prst="rect">
            <a:avLst/>
          </a:prstGeom>
        </p:spPr>
      </p:pic>
      <p:sp>
        <p:nvSpPr>
          <p:cNvPr id="3" name="テキスト ボックス 2">
            <a:extLst>
              <a:ext uri="{FF2B5EF4-FFF2-40B4-BE49-F238E27FC236}">
                <a16:creationId xmlns:a16="http://schemas.microsoft.com/office/drawing/2014/main" id="{AF5771B2-F617-2B49-BB9E-D201306AEDAC}"/>
              </a:ext>
            </a:extLst>
          </p:cNvPr>
          <p:cNvSpPr txBox="1"/>
          <p:nvPr/>
        </p:nvSpPr>
        <p:spPr>
          <a:xfrm>
            <a:off x="8541642" y="3401380"/>
            <a:ext cx="2169140" cy="369332"/>
          </a:xfrm>
          <a:prstGeom prst="rect">
            <a:avLst/>
          </a:prstGeom>
          <a:noFill/>
        </p:spPr>
        <p:txBody>
          <a:bodyPr wrap="square" rtlCol="0">
            <a:spAutoFit/>
          </a:bodyPr>
          <a:lstStyle/>
          <a:p>
            <a:r>
              <a:rPr kumimoji="1" lang="en-US" altLang="ja-JP" dirty="0">
                <a:solidFill>
                  <a:srgbClr val="05FAF2"/>
                </a:solidFill>
                <a:latin typeface="MS Gothic" panose="020B0609070205080204" pitchFamily="49" charset="-128"/>
                <a:ea typeface="MS Gothic" panose="020B0609070205080204" pitchFamily="49" charset="-128"/>
              </a:rPr>
              <a:t>+</a:t>
            </a:r>
            <a:r>
              <a:rPr lang="ja-JP" altLang="en-US">
                <a:solidFill>
                  <a:srgbClr val="05FAF2"/>
                </a:solidFill>
                <a:latin typeface="MS Gothic" panose="020B0609070205080204" pitchFamily="49" charset="-128"/>
                <a:ea typeface="MS Gothic" panose="020B0609070205080204" pitchFamily="49" charset="-128"/>
              </a:rPr>
              <a:t>世界中の仲間たち</a:t>
            </a:r>
            <a:endParaRPr kumimoji="1" lang="en-US" altLang="ja-JP" dirty="0">
              <a:solidFill>
                <a:srgbClr val="05FAF2"/>
              </a:solidFill>
              <a:latin typeface="MS Gothic" panose="020B0609070205080204" pitchFamily="49" charset="-128"/>
              <a:ea typeface="MS Gothic" panose="020B0609070205080204" pitchFamily="49" charset="-128"/>
            </a:endParaRPr>
          </a:p>
        </p:txBody>
      </p:sp>
      <p:sp>
        <p:nvSpPr>
          <p:cNvPr id="4" name="タイトル 3"/>
          <p:cNvSpPr>
            <a:spLocks noGrp="1"/>
          </p:cNvSpPr>
          <p:nvPr>
            <p:ph type="title"/>
          </p:nvPr>
        </p:nvSpPr>
        <p:spPr>
          <a:xfrm>
            <a:off x="3935897" y="27982"/>
            <a:ext cx="3831346" cy="1088316"/>
          </a:xfrm>
          <a:solidFill>
            <a:schemeClr val="accent3">
              <a:lumMod val="75000"/>
            </a:schemeClr>
          </a:solidFill>
          <a:ln w="76200">
            <a:solidFill>
              <a:schemeClr val="bg2"/>
            </a:solidFill>
          </a:ln>
        </p:spPr>
        <p:style>
          <a:lnRef idx="1">
            <a:schemeClr val="accent5"/>
          </a:lnRef>
          <a:fillRef idx="3">
            <a:schemeClr val="accent5"/>
          </a:fillRef>
          <a:effectRef idx="2">
            <a:schemeClr val="accent5"/>
          </a:effectRef>
          <a:fontRef idx="minor">
            <a:schemeClr val="lt1"/>
          </a:fontRef>
        </p:style>
        <p:txBody>
          <a:bodyPr>
            <a:normAutofit/>
          </a:bodyPr>
          <a:lstStyle/>
          <a:p>
            <a:pPr fontAlgn="auto">
              <a:spcAft>
                <a:spcPts val="0"/>
              </a:spcAft>
              <a:defRPr/>
            </a:pPr>
            <a:r>
              <a:rPr lang="en-US" altLang="ja-JP" dirty="0">
                <a:solidFill>
                  <a:srgbClr val="FFFF00"/>
                </a:solidFill>
                <a:latin typeface="Hiragino Maru Gothic Pro W4" panose="020F0400000000000000" pitchFamily="34" charset="-128"/>
                <a:ea typeface="Hiragino Maru Gothic Pro W4" panose="020F0400000000000000" pitchFamily="34" charset="-128"/>
                <a:cs typeface="+mj-cs"/>
              </a:rPr>
              <a:t>Q7 </a:t>
            </a:r>
            <a:r>
              <a:rPr lang="ja-JP" altLang="en-US" sz="3100">
                <a:solidFill>
                  <a:srgbClr val="FFFF00"/>
                </a:solidFill>
                <a:latin typeface="Hiragino Maru Gothic Pro W4" panose="020F0400000000000000" pitchFamily="34" charset="-128"/>
                <a:ea typeface="Hiragino Maru Gothic Pro W4" panose="020F0400000000000000" pitchFamily="34" charset="-128"/>
                <a:cs typeface="+mj-cs"/>
              </a:rPr>
              <a:t>低温物</a:t>
            </a:r>
            <a:r>
              <a:rPr lang="ja-JP" altLang="en-US" sz="3100" dirty="0">
                <a:solidFill>
                  <a:srgbClr val="FFFF00"/>
                </a:solidFill>
                <a:latin typeface="Hiragino Maru Gothic Pro W4" panose="020F0400000000000000" pitchFamily="34" charset="-128"/>
                <a:ea typeface="Hiragino Maru Gothic Pro W4" panose="020F0400000000000000" pitchFamily="34" charset="-128"/>
                <a:cs typeface="+mj-cs"/>
              </a:rPr>
              <a:t>理学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33" fill="hold"/>
                                        <p:tgtEl>
                                          <p:spTgt spid="7"/>
                                        </p:tgtEl>
                                      </p:cBhvr>
                                    </p:cmd>
                                  </p:childTnLst>
                                </p:cTn>
                              </p:par>
                              <p:par>
                                <p:cTn id="7" presetID="1" presetClass="mediacall" presetSubtype="0" fill="hold" nodeType="withEffect">
                                  <p:stCondLst>
                                    <p:cond delay="0"/>
                                  </p:stCondLst>
                                  <p:childTnLst>
                                    <p:cmd type="call" cmd="playFrom(0.0)">
                                      <p:cBhvr>
                                        <p:cTn id="8" dur="6238"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9" repeatCount="indefinite" fill="hold" display="0">
                  <p:stCondLst>
                    <p:cond delay="indefinite"/>
                  </p:stCondLst>
                </p:cTn>
                <p:tgtEl>
                  <p:spTgt spid="32"/>
                </p:tgtEl>
              </p:cMediaNode>
            </p:video>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2"/>
                                        </p:tgtEl>
                                      </p:cBhvr>
                                    </p:cmd>
                                  </p:childTnLst>
                                </p:cTn>
                              </p:par>
                            </p:childTnLst>
                          </p:cTn>
                        </p:par>
                      </p:childTnLst>
                    </p:cTn>
                  </p:par>
                </p:childTnLst>
              </p:cTn>
              <p:nextCondLst>
                <p:cond evt="onClick" delay="0">
                  <p:tgtEl>
                    <p:spTgt spid="32"/>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BA09640-11C3-8445-8893-26DA260D7893}"/>
              </a:ext>
            </a:extLst>
          </p:cNvPr>
          <p:cNvSpPr txBox="1"/>
          <p:nvPr/>
        </p:nvSpPr>
        <p:spPr>
          <a:xfrm>
            <a:off x="2080055" y="457201"/>
            <a:ext cx="7722973" cy="461665"/>
          </a:xfrm>
          <a:prstGeom prst="rect">
            <a:avLst/>
          </a:prstGeom>
          <a:noFill/>
        </p:spPr>
        <p:txBody>
          <a:bodyPr wrap="square" rtlCol="0">
            <a:spAutoFit/>
          </a:bodyPr>
          <a:lstStyle/>
          <a:p>
            <a:r>
              <a:rPr lang="ja-JP" altLang="en-US" sz="2400"/>
              <a:t>超流動って何？</a:t>
            </a:r>
          </a:p>
        </p:txBody>
      </p:sp>
      <p:sp>
        <p:nvSpPr>
          <p:cNvPr id="3" name="テキスト ボックス 2">
            <a:extLst>
              <a:ext uri="{FF2B5EF4-FFF2-40B4-BE49-F238E27FC236}">
                <a16:creationId xmlns:a16="http://schemas.microsoft.com/office/drawing/2014/main" id="{B6DED40D-44CD-8E42-AA52-7C90A94E570B}"/>
              </a:ext>
            </a:extLst>
          </p:cNvPr>
          <p:cNvSpPr txBox="1"/>
          <p:nvPr/>
        </p:nvSpPr>
        <p:spPr>
          <a:xfrm>
            <a:off x="2376618" y="1066801"/>
            <a:ext cx="7722973" cy="461665"/>
          </a:xfrm>
          <a:prstGeom prst="rect">
            <a:avLst/>
          </a:prstGeom>
          <a:noFill/>
        </p:spPr>
        <p:txBody>
          <a:bodyPr wrap="square" rtlCol="0">
            <a:spAutoFit/>
          </a:bodyPr>
          <a:lstStyle/>
          <a:p>
            <a:r>
              <a:rPr lang="ja-JP" altLang="en-US" sz="2400"/>
              <a:t>量子性に誘導された多数粒子の普遍的凝縮状態のひとつ</a:t>
            </a:r>
          </a:p>
        </p:txBody>
      </p:sp>
      <p:sp>
        <p:nvSpPr>
          <p:cNvPr id="4" name="テキスト ボックス 3">
            <a:extLst>
              <a:ext uri="{FF2B5EF4-FFF2-40B4-BE49-F238E27FC236}">
                <a16:creationId xmlns:a16="http://schemas.microsoft.com/office/drawing/2014/main" id="{DC723EDB-8017-ED43-A2AB-0B34288DC0D8}"/>
              </a:ext>
            </a:extLst>
          </p:cNvPr>
          <p:cNvSpPr txBox="1"/>
          <p:nvPr/>
        </p:nvSpPr>
        <p:spPr>
          <a:xfrm>
            <a:off x="2376617" y="1676400"/>
            <a:ext cx="8418383" cy="707886"/>
          </a:xfrm>
          <a:prstGeom prst="rect">
            <a:avLst/>
          </a:prstGeom>
          <a:noFill/>
        </p:spPr>
        <p:txBody>
          <a:bodyPr wrap="square" rtlCol="0">
            <a:spAutoFit/>
          </a:bodyPr>
          <a:lstStyle/>
          <a:p>
            <a:r>
              <a:rPr lang="ja-JP" altLang="en-US" sz="2000"/>
              <a:t>ボース粒子：</a:t>
            </a:r>
            <a:r>
              <a:rPr lang="en-US" altLang="ja-JP" sz="2000" dirty="0"/>
              <a:t>BEC</a:t>
            </a:r>
            <a:r>
              <a:rPr lang="ja-JP" altLang="en-US" sz="2000"/>
              <a:t>　　　</a:t>
            </a:r>
            <a:r>
              <a:rPr lang="en-US" altLang="ja-JP" sz="2000" dirty="0"/>
              <a:t>&gt;&gt;</a:t>
            </a:r>
            <a:r>
              <a:rPr lang="ja-JP" altLang="en-US" sz="2000"/>
              <a:t>　</a:t>
            </a:r>
            <a:r>
              <a:rPr lang="ja-JP" altLang="en-US" sz="2000">
                <a:solidFill>
                  <a:srgbClr val="FF0000"/>
                </a:solidFill>
                <a:highlight>
                  <a:srgbClr val="FFFF00"/>
                </a:highlight>
              </a:rPr>
              <a:t>超流動</a:t>
            </a:r>
            <a:r>
              <a:rPr lang="en-US" altLang="ja-JP" sz="2000" baseline="30000" dirty="0">
                <a:solidFill>
                  <a:srgbClr val="FF0000"/>
                </a:solidFill>
                <a:highlight>
                  <a:srgbClr val="FFFF00"/>
                </a:highlight>
              </a:rPr>
              <a:t>4</a:t>
            </a:r>
            <a:r>
              <a:rPr lang="en-US" altLang="ja-JP" sz="2000" dirty="0">
                <a:solidFill>
                  <a:srgbClr val="FF0000"/>
                </a:solidFill>
                <a:highlight>
                  <a:srgbClr val="FFFF00"/>
                </a:highlight>
              </a:rPr>
              <a:t>He(~1K)</a:t>
            </a:r>
            <a:r>
              <a:rPr lang="en-US" altLang="ja-JP" sz="2000" dirty="0"/>
              <a:t>, </a:t>
            </a:r>
            <a:r>
              <a:rPr lang="ja-JP" altLang="en-US" sz="2000"/>
              <a:t>冷却原子</a:t>
            </a:r>
            <a:r>
              <a:rPr lang="en-US" altLang="ja-JP" sz="2000" dirty="0"/>
              <a:t>, </a:t>
            </a:r>
            <a:r>
              <a:rPr lang="ja-JP" altLang="en-US" sz="2000"/>
              <a:t>エキシトン</a:t>
            </a:r>
            <a:r>
              <a:rPr lang="en-US" altLang="ja-JP" sz="2000" dirty="0"/>
              <a:t>, </a:t>
            </a:r>
            <a:r>
              <a:rPr lang="ja-JP" altLang="en-US" sz="2000"/>
              <a:t>マグノン</a:t>
            </a:r>
            <a:endParaRPr lang="en-US" altLang="ja-JP" sz="2000" dirty="0"/>
          </a:p>
          <a:p>
            <a:r>
              <a:rPr lang="ja-JP" altLang="en-US" sz="2000"/>
              <a:t>フェルミ粒子：対凝縮　</a:t>
            </a:r>
            <a:r>
              <a:rPr lang="en-US" altLang="ja-JP" sz="2000" dirty="0"/>
              <a:t>&gt;&gt;</a:t>
            </a:r>
            <a:r>
              <a:rPr lang="ja-JP" altLang="en-US" sz="2000"/>
              <a:t>　</a:t>
            </a:r>
            <a:r>
              <a:rPr lang="ja-JP" altLang="en-US" sz="2000">
                <a:solidFill>
                  <a:srgbClr val="FF0000"/>
                </a:solidFill>
                <a:highlight>
                  <a:srgbClr val="FFFF00"/>
                </a:highlight>
              </a:rPr>
              <a:t>超流動</a:t>
            </a:r>
            <a:r>
              <a:rPr lang="en-US" altLang="ja-JP" sz="2000" baseline="30000" dirty="0">
                <a:solidFill>
                  <a:srgbClr val="FF0000"/>
                </a:solidFill>
                <a:highlight>
                  <a:srgbClr val="FFFF00"/>
                </a:highlight>
              </a:rPr>
              <a:t>3</a:t>
            </a:r>
            <a:r>
              <a:rPr lang="en-US" altLang="ja-JP" sz="2000" dirty="0">
                <a:solidFill>
                  <a:srgbClr val="FF0000"/>
                </a:solidFill>
                <a:highlight>
                  <a:srgbClr val="FFFF00"/>
                </a:highlight>
              </a:rPr>
              <a:t>He(~1mK)</a:t>
            </a:r>
            <a:r>
              <a:rPr lang="en-US" altLang="ja-JP" sz="2000" dirty="0"/>
              <a:t>, </a:t>
            </a:r>
            <a:r>
              <a:rPr lang="ja-JP" altLang="en-US" sz="2000"/>
              <a:t>超伝導</a:t>
            </a:r>
            <a:r>
              <a:rPr lang="en-US" altLang="ja-JP" sz="2000" dirty="0"/>
              <a:t>, </a:t>
            </a:r>
            <a:r>
              <a:rPr lang="ja-JP" altLang="en-US" sz="2000"/>
              <a:t>中性子星</a:t>
            </a:r>
          </a:p>
        </p:txBody>
      </p:sp>
      <p:sp>
        <p:nvSpPr>
          <p:cNvPr id="5" name="テキスト ボックス 4">
            <a:extLst>
              <a:ext uri="{FF2B5EF4-FFF2-40B4-BE49-F238E27FC236}">
                <a16:creationId xmlns:a16="http://schemas.microsoft.com/office/drawing/2014/main" id="{DD585ED4-F206-144A-A900-7C9CAEADEF99}"/>
              </a:ext>
            </a:extLst>
          </p:cNvPr>
          <p:cNvSpPr txBox="1"/>
          <p:nvPr/>
        </p:nvSpPr>
        <p:spPr>
          <a:xfrm>
            <a:off x="2387351" y="2635877"/>
            <a:ext cx="7722973" cy="461665"/>
          </a:xfrm>
          <a:prstGeom prst="rect">
            <a:avLst/>
          </a:prstGeom>
          <a:noFill/>
        </p:spPr>
        <p:txBody>
          <a:bodyPr wrap="square" rtlCol="0">
            <a:spAutoFit/>
          </a:bodyPr>
          <a:lstStyle/>
          <a:p>
            <a:r>
              <a:rPr lang="ja-JP" altLang="en-US" sz="2400"/>
              <a:t>外力を必要としない永久流（スーパーカレント）を形成。</a:t>
            </a:r>
            <a:endParaRPr lang="en-US" altLang="ja-JP" sz="2400" dirty="0"/>
          </a:p>
        </p:txBody>
      </p:sp>
      <p:cxnSp>
        <p:nvCxnSpPr>
          <p:cNvPr id="7" name="直線コネクタ 6">
            <a:extLst>
              <a:ext uri="{FF2B5EF4-FFF2-40B4-BE49-F238E27FC236}">
                <a16:creationId xmlns:a16="http://schemas.microsoft.com/office/drawing/2014/main" id="{008BE644-71C3-B649-B575-6EE78A938B05}"/>
              </a:ext>
            </a:extLst>
          </p:cNvPr>
          <p:cNvCxnSpPr>
            <a:cxnSpLocks/>
          </p:cNvCxnSpPr>
          <p:nvPr/>
        </p:nvCxnSpPr>
        <p:spPr>
          <a:xfrm flipV="1">
            <a:off x="2348249" y="5267455"/>
            <a:ext cx="4636394" cy="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085FBB39-8C13-F348-930F-2BDB6FBC6D44}"/>
              </a:ext>
            </a:extLst>
          </p:cNvPr>
          <p:cNvCxnSpPr>
            <a:cxnSpLocks/>
          </p:cNvCxnSpPr>
          <p:nvPr/>
        </p:nvCxnSpPr>
        <p:spPr>
          <a:xfrm flipV="1">
            <a:off x="2397617" y="3488025"/>
            <a:ext cx="4636394" cy="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6681B3B6-E64D-AE47-B065-17A2EA8D8B6D}"/>
              </a:ext>
            </a:extLst>
          </p:cNvPr>
          <p:cNvCxnSpPr/>
          <p:nvPr/>
        </p:nvCxnSpPr>
        <p:spPr>
          <a:xfrm>
            <a:off x="3777803" y="3515933"/>
            <a:ext cx="0" cy="1751527"/>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E2DB425D-E0BA-6A48-88A1-D6107B83392D}"/>
              </a:ext>
            </a:extLst>
          </p:cNvPr>
          <p:cNvCxnSpPr/>
          <p:nvPr/>
        </p:nvCxnSpPr>
        <p:spPr>
          <a:xfrm>
            <a:off x="5552940" y="3500906"/>
            <a:ext cx="0" cy="1751527"/>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5" name="上矢印 24">
            <a:extLst>
              <a:ext uri="{FF2B5EF4-FFF2-40B4-BE49-F238E27FC236}">
                <a16:creationId xmlns:a16="http://schemas.microsoft.com/office/drawing/2014/main" id="{542E9AE6-B0F0-374E-8788-A5FF14A433A8}"/>
              </a:ext>
            </a:extLst>
          </p:cNvPr>
          <p:cNvSpPr/>
          <p:nvPr/>
        </p:nvSpPr>
        <p:spPr>
          <a:xfrm>
            <a:off x="3803560" y="3992452"/>
            <a:ext cx="231820" cy="721217"/>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26" name="下矢印 25">
            <a:extLst>
              <a:ext uri="{FF2B5EF4-FFF2-40B4-BE49-F238E27FC236}">
                <a16:creationId xmlns:a16="http://schemas.microsoft.com/office/drawing/2014/main" id="{99A3C0A3-D4BA-C546-9EAA-D4188CEC20C5}"/>
              </a:ext>
            </a:extLst>
          </p:cNvPr>
          <p:cNvSpPr/>
          <p:nvPr/>
        </p:nvSpPr>
        <p:spPr>
          <a:xfrm>
            <a:off x="5297510" y="4018209"/>
            <a:ext cx="231819" cy="721217"/>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27" name="右矢印 26">
            <a:extLst>
              <a:ext uri="{FF2B5EF4-FFF2-40B4-BE49-F238E27FC236}">
                <a16:creationId xmlns:a16="http://schemas.microsoft.com/office/drawing/2014/main" id="{1D026A0F-B79D-9F4D-9194-41947595B47B}"/>
              </a:ext>
            </a:extLst>
          </p:cNvPr>
          <p:cNvSpPr/>
          <p:nvPr/>
        </p:nvSpPr>
        <p:spPr>
          <a:xfrm>
            <a:off x="4318717" y="3515932"/>
            <a:ext cx="721217" cy="23182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28" name="左矢印 27">
            <a:extLst>
              <a:ext uri="{FF2B5EF4-FFF2-40B4-BE49-F238E27FC236}">
                <a16:creationId xmlns:a16="http://schemas.microsoft.com/office/drawing/2014/main" id="{E5CAD13D-C522-1F48-A710-88FE813193C8}"/>
              </a:ext>
            </a:extLst>
          </p:cNvPr>
          <p:cNvSpPr/>
          <p:nvPr/>
        </p:nvSpPr>
        <p:spPr>
          <a:xfrm>
            <a:off x="4331594" y="5009882"/>
            <a:ext cx="721217" cy="231820"/>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B1C51C16-F2EE-104A-A527-048F9C5E4FF1}"/>
                  </a:ext>
                </a:extLst>
              </p:cNvPr>
              <p:cNvSpPr txBox="1"/>
              <p:nvPr/>
            </p:nvSpPr>
            <p:spPr>
              <a:xfrm>
                <a:off x="4544095" y="3709116"/>
                <a:ext cx="2796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i="1" smtClean="0">
                              <a:latin typeface="Cambria Math" panose="02040503050406030204" pitchFamily="18" charset="0"/>
                              <a:ea typeface="Cambria Math" panose="02040503050406030204" pitchFamily="18" charset="0"/>
                            </a:rPr>
                            <m:t>𝜌</m:t>
                          </m:r>
                        </m:e>
                        <m:sub>
                          <m:r>
                            <a:rPr kumimoji="1" lang="en-US" altLang="ja-JP" b="0" i="1" smtClean="0">
                              <a:latin typeface="Cambria Math" panose="02040503050406030204" pitchFamily="18" charset="0"/>
                            </a:rPr>
                            <m:t>𝑠</m:t>
                          </m:r>
                        </m:sub>
                      </m:sSub>
                    </m:oMath>
                  </m:oMathPara>
                </a14:m>
                <a:endParaRPr kumimoji="1" lang="ja-JP" altLang="en-US"/>
              </a:p>
            </p:txBody>
          </p:sp>
        </mc:Choice>
        <mc:Fallback xmlns="">
          <p:sp>
            <p:nvSpPr>
              <p:cNvPr id="29" name="テキスト ボックス 28">
                <a:extLst>
                  <a:ext uri="{FF2B5EF4-FFF2-40B4-BE49-F238E27FC236}">
                    <a16:creationId xmlns:a16="http://schemas.microsoft.com/office/drawing/2014/main" id="{B1C51C16-F2EE-104A-A527-048F9C5E4FF1}"/>
                  </a:ext>
                </a:extLst>
              </p:cNvPr>
              <p:cNvSpPr txBox="1">
                <a:spLocks noRot="1" noChangeAspect="1" noMove="1" noResize="1" noEditPoints="1" noAdjustHandles="1" noChangeArrowheads="1" noChangeShapeType="1" noTextEdit="1"/>
              </p:cNvSpPr>
              <p:nvPr/>
            </p:nvSpPr>
            <p:spPr>
              <a:xfrm>
                <a:off x="4544095" y="3709116"/>
                <a:ext cx="279692" cy="276999"/>
              </a:xfrm>
              <a:prstGeom prst="rect">
                <a:avLst/>
              </a:prstGeom>
              <a:blipFill>
                <a:blip r:embed="rId3"/>
                <a:stretch>
                  <a:fillRect l="-17391" b="-2608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BC960D6B-BFF8-284B-B357-00AE4F9E238A}"/>
                  </a:ext>
                </a:extLst>
              </p:cNvPr>
              <p:cNvSpPr txBox="1"/>
              <p:nvPr/>
            </p:nvSpPr>
            <p:spPr>
              <a:xfrm>
                <a:off x="4505460" y="4726547"/>
                <a:ext cx="4349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ja-JP" i="1" smtClean="0">
                              <a:latin typeface="Cambria Math" panose="02040503050406030204" pitchFamily="18" charset="0"/>
                            </a:rPr>
                          </m:ctrlPr>
                        </m:dPr>
                        <m:e>
                          <m:r>
                            <a:rPr kumimoji="1" lang="en-US" altLang="ja-JP" i="1" smtClean="0">
                              <a:latin typeface="Cambria Math" panose="02040503050406030204" pitchFamily="18" charset="0"/>
                              <a:ea typeface="Cambria Math" panose="02040503050406030204" pitchFamily="18" charset="0"/>
                            </a:rPr>
                            <m:t>↑</m:t>
                          </m:r>
                        </m:e>
                      </m:d>
                      <m:d>
                        <m:dPr>
                          <m:begChr m:val=""/>
                          <m:endChr m:val="⟩"/>
                          <m:ctrlPr>
                            <a:rPr kumimoji="1" lang="en-US" altLang="ja-JP" i="1" smtClean="0">
                              <a:latin typeface="Cambria Math" panose="02040503050406030204" pitchFamily="18" charset="0"/>
                            </a:rPr>
                          </m:ctrlPr>
                        </m:dPr>
                        <m:e>
                          <m:r>
                            <a:rPr kumimoji="1" lang="en-US" altLang="ja-JP" i="1" smtClean="0">
                              <a:latin typeface="Cambria Math" panose="02040503050406030204" pitchFamily="18" charset="0"/>
                              <a:ea typeface="Cambria Math" panose="02040503050406030204" pitchFamily="18" charset="0"/>
                            </a:rPr>
                            <m:t>↑</m:t>
                          </m:r>
                        </m:e>
                      </m:d>
                    </m:oMath>
                  </m:oMathPara>
                </a14:m>
                <a:endParaRPr kumimoji="1" lang="ja-JP" altLang="en-US"/>
              </a:p>
            </p:txBody>
          </p:sp>
        </mc:Choice>
        <mc:Fallback xmlns="">
          <p:sp>
            <p:nvSpPr>
              <p:cNvPr id="30" name="テキスト ボックス 29">
                <a:extLst>
                  <a:ext uri="{FF2B5EF4-FFF2-40B4-BE49-F238E27FC236}">
                    <a16:creationId xmlns:a16="http://schemas.microsoft.com/office/drawing/2014/main" id="{BC960D6B-BFF8-284B-B357-00AE4F9E238A}"/>
                  </a:ext>
                </a:extLst>
              </p:cNvPr>
              <p:cNvSpPr txBox="1">
                <a:spLocks noRot="1" noChangeAspect="1" noMove="1" noResize="1" noEditPoints="1" noAdjustHandles="1" noChangeArrowheads="1" noChangeShapeType="1" noTextEdit="1"/>
              </p:cNvSpPr>
              <p:nvPr/>
            </p:nvSpPr>
            <p:spPr>
              <a:xfrm>
                <a:off x="4505460" y="4726547"/>
                <a:ext cx="434927" cy="276999"/>
              </a:xfrm>
              <a:prstGeom prst="rect">
                <a:avLst/>
              </a:prstGeom>
              <a:blipFill>
                <a:blip r:embed="rId4"/>
                <a:stretch>
                  <a:fillRect l="-85714" t="-163636" r="-65714" b="-245455"/>
                </a:stretch>
              </a:blipFill>
            </p:spPr>
            <p:txBody>
              <a:bodyPr/>
              <a:lstStyle/>
              <a:p>
                <a:r>
                  <a:rPr lang="ja-JP" altLang="en-US">
                    <a:noFill/>
                  </a:rPr>
                  <a:t> </a:t>
                </a:r>
              </a:p>
            </p:txBody>
          </p:sp>
        </mc:Fallback>
      </mc:AlternateContent>
      <p:sp>
        <p:nvSpPr>
          <p:cNvPr id="31" name="テキスト ボックス 30">
            <a:extLst>
              <a:ext uri="{FF2B5EF4-FFF2-40B4-BE49-F238E27FC236}">
                <a16:creationId xmlns:a16="http://schemas.microsoft.com/office/drawing/2014/main" id="{C8837C5E-DF97-9642-A49D-4C422F938155}"/>
              </a:ext>
            </a:extLst>
          </p:cNvPr>
          <p:cNvSpPr txBox="1"/>
          <p:nvPr/>
        </p:nvSpPr>
        <p:spPr>
          <a:xfrm>
            <a:off x="6237668" y="3013656"/>
            <a:ext cx="1918952" cy="369332"/>
          </a:xfrm>
          <a:prstGeom prst="rect">
            <a:avLst/>
          </a:prstGeom>
          <a:noFill/>
        </p:spPr>
        <p:txBody>
          <a:bodyPr wrap="square" rtlCol="0">
            <a:spAutoFit/>
          </a:bodyPr>
          <a:lstStyle/>
          <a:p>
            <a:r>
              <a:rPr kumimoji="1" lang="ja-JP" altLang="en-US">
                <a:solidFill>
                  <a:srgbClr val="FF0000"/>
                </a:solidFill>
                <a:highlight>
                  <a:srgbClr val="FFFF00"/>
                </a:highlight>
              </a:rPr>
              <a:t>質量流、スピン流</a:t>
            </a:r>
          </a:p>
        </p:txBody>
      </p:sp>
      <p:sp>
        <p:nvSpPr>
          <p:cNvPr id="32" name="右矢印 31">
            <a:extLst>
              <a:ext uri="{FF2B5EF4-FFF2-40B4-BE49-F238E27FC236}">
                <a16:creationId xmlns:a16="http://schemas.microsoft.com/office/drawing/2014/main" id="{D1FFDCBC-0316-5F40-9C11-E60EF4A41BCE}"/>
              </a:ext>
            </a:extLst>
          </p:cNvPr>
          <p:cNvSpPr/>
          <p:nvPr/>
        </p:nvSpPr>
        <p:spPr>
          <a:xfrm flipH="1">
            <a:off x="6029459" y="3539542"/>
            <a:ext cx="721217" cy="23182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33" name="下矢印 32">
            <a:extLst>
              <a:ext uri="{FF2B5EF4-FFF2-40B4-BE49-F238E27FC236}">
                <a16:creationId xmlns:a16="http://schemas.microsoft.com/office/drawing/2014/main" id="{F42F5C71-99B2-6147-AC75-CDB707E66F21}"/>
              </a:ext>
            </a:extLst>
          </p:cNvPr>
          <p:cNvSpPr/>
          <p:nvPr/>
        </p:nvSpPr>
        <p:spPr>
          <a:xfrm>
            <a:off x="5591579" y="4016061"/>
            <a:ext cx="231819" cy="721217"/>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34" name="右矢印 33">
            <a:extLst>
              <a:ext uri="{FF2B5EF4-FFF2-40B4-BE49-F238E27FC236}">
                <a16:creationId xmlns:a16="http://schemas.microsoft.com/office/drawing/2014/main" id="{F6B7970F-BC4A-2749-A79B-EF4FA24F91E9}"/>
              </a:ext>
            </a:extLst>
          </p:cNvPr>
          <p:cNvSpPr/>
          <p:nvPr/>
        </p:nvSpPr>
        <p:spPr>
          <a:xfrm>
            <a:off x="6042340" y="4981978"/>
            <a:ext cx="721217" cy="23182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35" name="上矢印 34">
            <a:extLst>
              <a:ext uri="{FF2B5EF4-FFF2-40B4-BE49-F238E27FC236}">
                <a16:creationId xmlns:a16="http://schemas.microsoft.com/office/drawing/2014/main" id="{35F9FC62-1079-A04B-BA86-4A13473C62B3}"/>
              </a:ext>
            </a:extLst>
          </p:cNvPr>
          <p:cNvSpPr/>
          <p:nvPr/>
        </p:nvSpPr>
        <p:spPr>
          <a:xfrm>
            <a:off x="3453682" y="3990304"/>
            <a:ext cx="231820" cy="721217"/>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36" name="右矢印 35">
            <a:extLst>
              <a:ext uri="{FF2B5EF4-FFF2-40B4-BE49-F238E27FC236}">
                <a16:creationId xmlns:a16="http://schemas.microsoft.com/office/drawing/2014/main" id="{D3A3A4FD-2484-C049-B0C4-57A1A6787B3A}"/>
              </a:ext>
            </a:extLst>
          </p:cNvPr>
          <p:cNvSpPr/>
          <p:nvPr/>
        </p:nvSpPr>
        <p:spPr>
          <a:xfrm>
            <a:off x="2539286" y="5007735"/>
            <a:ext cx="721217" cy="23182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37" name="左矢印 36">
            <a:extLst>
              <a:ext uri="{FF2B5EF4-FFF2-40B4-BE49-F238E27FC236}">
                <a16:creationId xmlns:a16="http://schemas.microsoft.com/office/drawing/2014/main" id="{61A8CBAC-075C-A34D-8A9E-CA6176FB4CFF}"/>
              </a:ext>
            </a:extLst>
          </p:cNvPr>
          <p:cNvSpPr/>
          <p:nvPr/>
        </p:nvSpPr>
        <p:spPr>
          <a:xfrm>
            <a:off x="2487769" y="3513786"/>
            <a:ext cx="721217" cy="231820"/>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7BC44DDD-B1BA-7643-BFA4-043A78C59818}"/>
                  </a:ext>
                </a:extLst>
              </p:cNvPr>
              <p:cNvSpPr txBox="1"/>
              <p:nvPr/>
            </p:nvSpPr>
            <p:spPr>
              <a:xfrm>
                <a:off x="8305720" y="3058363"/>
                <a:ext cx="1339402" cy="369332"/>
              </a:xfrm>
              <a:prstGeom prst="rect">
                <a:avLst/>
              </a:prstGeom>
              <a:noFill/>
            </p:spPr>
            <p:txBody>
              <a:bodyPr wrap="square" rtlCol="0">
                <a:spAutoFit/>
              </a:bodyPr>
              <a:lstStyle/>
              <a:p>
                <a:r>
                  <a:rPr lang="ja-JP" altLang="en-US"/>
                  <a:t>臨界速度</a:t>
                </a:r>
                <a14:m>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𝑣</m:t>
                        </m:r>
                      </m:e>
                      <m:sub>
                        <m:r>
                          <a:rPr lang="en-US" altLang="ja-JP" b="0" i="1" smtClean="0">
                            <a:latin typeface="Cambria Math" panose="02040503050406030204" pitchFamily="18" charset="0"/>
                          </a:rPr>
                          <m:t>𝑐</m:t>
                        </m:r>
                      </m:sub>
                    </m:sSub>
                  </m:oMath>
                </a14:m>
                <a:endParaRPr kumimoji="1" lang="ja-JP" altLang="en-US"/>
              </a:p>
            </p:txBody>
          </p:sp>
        </mc:Choice>
        <mc:Fallback xmlns="">
          <p:sp>
            <p:nvSpPr>
              <p:cNvPr id="38" name="テキスト ボックス 37">
                <a:extLst>
                  <a:ext uri="{FF2B5EF4-FFF2-40B4-BE49-F238E27FC236}">
                    <a16:creationId xmlns:a16="http://schemas.microsoft.com/office/drawing/2014/main" id="{7BC44DDD-B1BA-7643-BFA4-043A78C59818}"/>
                  </a:ext>
                </a:extLst>
              </p:cNvPr>
              <p:cNvSpPr txBox="1">
                <a:spLocks noRot="1" noChangeAspect="1" noMove="1" noResize="1" noEditPoints="1" noAdjustHandles="1" noChangeArrowheads="1" noChangeShapeType="1" noTextEdit="1"/>
              </p:cNvSpPr>
              <p:nvPr/>
            </p:nvSpPr>
            <p:spPr>
              <a:xfrm>
                <a:off x="8305720" y="3058363"/>
                <a:ext cx="1339402" cy="369332"/>
              </a:xfrm>
              <a:prstGeom prst="rect">
                <a:avLst/>
              </a:prstGeom>
              <a:blipFill>
                <a:blip r:embed="rId5"/>
                <a:stretch>
                  <a:fillRect l="-3774" t="-10000" b="-20000"/>
                </a:stretch>
              </a:blipFill>
            </p:spPr>
            <p:txBody>
              <a:bodyPr/>
              <a:lstStyle/>
              <a:p>
                <a:r>
                  <a:rPr lang="ja-JP" altLang="en-US">
                    <a:noFill/>
                  </a:rPr>
                  <a:t> </a:t>
                </a:r>
              </a:p>
            </p:txBody>
          </p:sp>
        </mc:Fallback>
      </mc:AlternateContent>
      <p:grpSp>
        <p:nvGrpSpPr>
          <p:cNvPr id="47" name="グループ化 46">
            <a:extLst>
              <a:ext uri="{FF2B5EF4-FFF2-40B4-BE49-F238E27FC236}">
                <a16:creationId xmlns:a16="http://schemas.microsoft.com/office/drawing/2014/main" id="{74BF66EC-BF40-334A-B6A5-E9E03EF37036}"/>
              </a:ext>
            </a:extLst>
          </p:cNvPr>
          <p:cNvGrpSpPr/>
          <p:nvPr/>
        </p:nvGrpSpPr>
        <p:grpSpPr>
          <a:xfrm>
            <a:off x="2708856" y="4146998"/>
            <a:ext cx="412124" cy="412124"/>
            <a:chOff x="3026535" y="5834130"/>
            <a:chExt cx="412124" cy="412124"/>
          </a:xfrm>
        </p:grpSpPr>
        <p:sp>
          <p:nvSpPr>
            <p:cNvPr id="39" name="円/楕円 38">
              <a:extLst>
                <a:ext uri="{FF2B5EF4-FFF2-40B4-BE49-F238E27FC236}">
                  <a16:creationId xmlns:a16="http://schemas.microsoft.com/office/drawing/2014/main" id="{48C8FAD1-C531-E647-A063-74C6BF16BD5F}"/>
                </a:ext>
              </a:extLst>
            </p:cNvPr>
            <p:cNvSpPr/>
            <p:nvPr/>
          </p:nvSpPr>
          <p:spPr>
            <a:xfrm>
              <a:off x="3026535" y="5834130"/>
              <a:ext cx="412124" cy="412124"/>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円/楕円 39">
              <a:extLst>
                <a:ext uri="{FF2B5EF4-FFF2-40B4-BE49-F238E27FC236}">
                  <a16:creationId xmlns:a16="http://schemas.microsoft.com/office/drawing/2014/main" id="{F3C3B367-2B5E-864E-8E00-8B43CEF4676C}"/>
                </a:ext>
              </a:extLst>
            </p:cNvPr>
            <p:cNvSpPr/>
            <p:nvPr/>
          </p:nvSpPr>
          <p:spPr>
            <a:xfrm>
              <a:off x="3168201" y="5975798"/>
              <a:ext cx="141667" cy="14166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46" name="グループ化 45">
            <a:extLst>
              <a:ext uri="{FF2B5EF4-FFF2-40B4-BE49-F238E27FC236}">
                <a16:creationId xmlns:a16="http://schemas.microsoft.com/office/drawing/2014/main" id="{AD35D02D-A90D-4C48-9C4C-390E5CD631F1}"/>
              </a:ext>
            </a:extLst>
          </p:cNvPr>
          <p:cNvGrpSpPr/>
          <p:nvPr/>
        </p:nvGrpSpPr>
        <p:grpSpPr>
          <a:xfrm>
            <a:off x="4483994" y="4131971"/>
            <a:ext cx="412124" cy="412124"/>
            <a:chOff x="3784242" y="5831982"/>
            <a:chExt cx="412124" cy="412124"/>
          </a:xfrm>
        </p:grpSpPr>
        <p:sp>
          <p:nvSpPr>
            <p:cNvPr id="41" name="円/楕円 40">
              <a:extLst>
                <a:ext uri="{FF2B5EF4-FFF2-40B4-BE49-F238E27FC236}">
                  <a16:creationId xmlns:a16="http://schemas.microsoft.com/office/drawing/2014/main" id="{89EE986E-3332-C440-A49E-F8568412CA01}"/>
                </a:ext>
              </a:extLst>
            </p:cNvPr>
            <p:cNvSpPr/>
            <p:nvPr/>
          </p:nvSpPr>
          <p:spPr>
            <a:xfrm>
              <a:off x="3784242" y="5831982"/>
              <a:ext cx="412124" cy="412124"/>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93A161ED-D656-FF44-B092-83C132E45F6C}"/>
                </a:ext>
              </a:extLst>
            </p:cNvPr>
            <p:cNvCxnSpPr>
              <a:stCxn id="41" idx="1"/>
              <a:endCxn id="41" idx="5"/>
            </p:cNvCxnSpPr>
            <p:nvPr/>
          </p:nvCxnSpPr>
          <p:spPr>
            <a:xfrm>
              <a:off x="3844596" y="5892336"/>
              <a:ext cx="291416" cy="29141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直線コネクタ 44">
              <a:extLst>
                <a:ext uri="{FF2B5EF4-FFF2-40B4-BE49-F238E27FC236}">
                  <a16:creationId xmlns:a16="http://schemas.microsoft.com/office/drawing/2014/main" id="{5B875BFB-585D-F54A-8810-B76D3112108F}"/>
                </a:ext>
              </a:extLst>
            </p:cNvPr>
            <p:cNvCxnSpPr>
              <a:stCxn id="41" idx="3"/>
              <a:endCxn id="41" idx="7"/>
            </p:cNvCxnSpPr>
            <p:nvPr/>
          </p:nvCxnSpPr>
          <p:spPr>
            <a:xfrm flipV="1">
              <a:off x="3844596" y="5892336"/>
              <a:ext cx="291416" cy="29141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8" name="グループ化 47">
            <a:extLst>
              <a:ext uri="{FF2B5EF4-FFF2-40B4-BE49-F238E27FC236}">
                <a16:creationId xmlns:a16="http://schemas.microsoft.com/office/drawing/2014/main" id="{940AAC84-6651-A249-901C-A1904045D623}"/>
              </a:ext>
            </a:extLst>
          </p:cNvPr>
          <p:cNvGrpSpPr/>
          <p:nvPr/>
        </p:nvGrpSpPr>
        <p:grpSpPr>
          <a:xfrm>
            <a:off x="6222642" y="4157730"/>
            <a:ext cx="412124" cy="412124"/>
            <a:chOff x="3026535" y="5834130"/>
            <a:chExt cx="412124" cy="412124"/>
          </a:xfrm>
        </p:grpSpPr>
        <p:sp>
          <p:nvSpPr>
            <p:cNvPr id="49" name="円/楕円 48">
              <a:extLst>
                <a:ext uri="{FF2B5EF4-FFF2-40B4-BE49-F238E27FC236}">
                  <a16:creationId xmlns:a16="http://schemas.microsoft.com/office/drawing/2014/main" id="{BE4CA25F-DA86-3049-9F1D-66EB0F675F42}"/>
                </a:ext>
              </a:extLst>
            </p:cNvPr>
            <p:cNvSpPr/>
            <p:nvPr/>
          </p:nvSpPr>
          <p:spPr>
            <a:xfrm>
              <a:off x="3026535" y="5834130"/>
              <a:ext cx="412124" cy="412124"/>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円/楕円 49">
              <a:extLst>
                <a:ext uri="{FF2B5EF4-FFF2-40B4-BE49-F238E27FC236}">
                  <a16:creationId xmlns:a16="http://schemas.microsoft.com/office/drawing/2014/main" id="{0867067E-905D-7A46-B86D-92BDE1573BF6}"/>
                </a:ext>
              </a:extLst>
            </p:cNvPr>
            <p:cNvSpPr/>
            <p:nvPr/>
          </p:nvSpPr>
          <p:spPr>
            <a:xfrm>
              <a:off x="3168201" y="5975798"/>
              <a:ext cx="141667" cy="14166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51" name="図形グループ 44">
            <a:extLst>
              <a:ext uri="{FF2B5EF4-FFF2-40B4-BE49-F238E27FC236}">
                <a16:creationId xmlns:a16="http://schemas.microsoft.com/office/drawing/2014/main" id="{775D3C2C-73EA-194E-B4F5-A4F2B735BBBD}"/>
              </a:ext>
            </a:extLst>
          </p:cNvPr>
          <p:cNvGrpSpPr>
            <a:grpSpLocks noChangeAspect="1"/>
          </p:cNvGrpSpPr>
          <p:nvPr/>
        </p:nvGrpSpPr>
        <p:grpSpPr bwMode="auto">
          <a:xfrm>
            <a:off x="9194481" y="3626632"/>
            <a:ext cx="2049065" cy="2905125"/>
            <a:chOff x="5181600" y="1177925"/>
            <a:chExt cx="3698875" cy="4841875"/>
          </a:xfrm>
        </p:grpSpPr>
        <p:pic>
          <p:nvPicPr>
            <p:cNvPr id="52" name="図 32">
              <a:extLst>
                <a:ext uri="{FF2B5EF4-FFF2-40B4-BE49-F238E27FC236}">
                  <a16:creationId xmlns:a16="http://schemas.microsoft.com/office/drawing/2014/main" id="{2073E314-A8FC-D24C-8052-EEE35832118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610100" y="1749425"/>
              <a:ext cx="4841875"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 name="図形グループ 28">
              <a:extLst>
                <a:ext uri="{FF2B5EF4-FFF2-40B4-BE49-F238E27FC236}">
                  <a16:creationId xmlns:a16="http://schemas.microsoft.com/office/drawing/2014/main" id="{1B7687D3-B9A6-5846-BB41-03F2B7B3A1F8}"/>
                </a:ext>
              </a:extLst>
            </p:cNvPr>
            <p:cNvGrpSpPr>
              <a:grpSpLocks/>
            </p:cNvGrpSpPr>
            <p:nvPr/>
          </p:nvGrpSpPr>
          <p:grpSpPr bwMode="auto">
            <a:xfrm>
              <a:off x="5264510" y="2286000"/>
              <a:ext cx="1235045" cy="1201972"/>
              <a:chOff x="5043343" y="2590800"/>
              <a:chExt cx="1235045" cy="1201972"/>
            </a:xfrm>
          </p:grpSpPr>
          <p:sp>
            <p:nvSpPr>
              <p:cNvPr id="59" name="テキスト ボックス 16">
                <a:extLst>
                  <a:ext uri="{FF2B5EF4-FFF2-40B4-BE49-F238E27FC236}">
                    <a16:creationId xmlns:a16="http://schemas.microsoft.com/office/drawing/2014/main" id="{A39CA5F5-5C8B-304C-9570-28112092D860}"/>
                  </a:ext>
                </a:extLst>
              </p:cNvPr>
              <p:cNvSpPr txBox="1">
                <a:spLocks noChangeArrowheads="1"/>
              </p:cNvSpPr>
              <p:nvPr/>
            </p:nvSpPr>
            <p:spPr bwMode="auto">
              <a:xfrm>
                <a:off x="5728012" y="3331107"/>
                <a:ext cx="550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fontAlgn="base">
                  <a:spcBef>
                    <a:spcPct val="0"/>
                  </a:spcBef>
                  <a:spcAft>
                    <a:spcPct val="0"/>
                  </a:spcAft>
                  <a:defRPr kumimoji="1" sz="2400">
                    <a:solidFill>
                      <a:schemeClr val="tx1"/>
                    </a:solidFill>
                    <a:latin typeface="Arial" charset="0"/>
                    <a:ea typeface="ＭＳ Ｐゴシック" charset="-128"/>
                  </a:defRPr>
                </a:lvl6pPr>
                <a:lvl7pPr marL="2971800" indent="-228600" fontAlgn="base">
                  <a:spcBef>
                    <a:spcPct val="0"/>
                  </a:spcBef>
                  <a:spcAft>
                    <a:spcPct val="0"/>
                  </a:spcAft>
                  <a:defRPr kumimoji="1" sz="2400">
                    <a:solidFill>
                      <a:schemeClr val="tx1"/>
                    </a:solidFill>
                    <a:latin typeface="Arial" charset="0"/>
                    <a:ea typeface="ＭＳ Ｐゴシック" charset="-128"/>
                  </a:defRPr>
                </a:lvl7pPr>
                <a:lvl8pPr marL="3429000" indent="-228600" fontAlgn="base">
                  <a:spcBef>
                    <a:spcPct val="0"/>
                  </a:spcBef>
                  <a:spcAft>
                    <a:spcPct val="0"/>
                  </a:spcAft>
                  <a:defRPr kumimoji="1" sz="2400">
                    <a:solidFill>
                      <a:schemeClr val="tx1"/>
                    </a:solidFill>
                    <a:latin typeface="Arial" charset="0"/>
                    <a:ea typeface="ＭＳ Ｐゴシック" charset="-128"/>
                  </a:defRPr>
                </a:lvl8pPr>
                <a:lvl9pPr marL="3886200" indent="-228600" fontAlgn="base">
                  <a:spcBef>
                    <a:spcPct val="0"/>
                  </a:spcBef>
                  <a:spcAft>
                    <a:spcPct val="0"/>
                  </a:spcAft>
                  <a:defRPr kumimoji="1" sz="2400">
                    <a:solidFill>
                      <a:schemeClr val="tx1"/>
                    </a:solidFill>
                    <a:latin typeface="Arial" charset="0"/>
                    <a:ea typeface="ＭＳ Ｐゴシック" charset="-128"/>
                  </a:defRPr>
                </a:lvl9pPr>
              </a:lstStyle>
              <a:p>
                <a:r>
                  <a:rPr lang="en-US" altLang="ja-JP" sz="1200">
                    <a:solidFill>
                      <a:schemeClr val="bg1"/>
                    </a:solidFill>
                  </a:rPr>
                  <a:t> </a:t>
                </a:r>
                <a:r>
                  <a:rPr lang="en-US" altLang="ja-JP" sz="1200">
                    <a:solidFill>
                      <a:srgbClr val="FFFFFF"/>
                    </a:solidFill>
                  </a:rPr>
                  <a:t>x</a:t>
                </a:r>
                <a:endParaRPr lang="ja-JP" altLang="en-US" sz="1200">
                  <a:solidFill>
                    <a:srgbClr val="FFFFFF"/>
                  </a:solidFill>
                </a:endParaRPr>
              </a:p>
            </p:txBody>
          </p:sp>
          <p:cxnSp>
            <p:nvCxnSpPr>
              <p:cNvPr id="60" name="直線矢印コネクタ 59">
                <a:extLst>
                  <a:ext uri="{FF2B5EF4-FFF2-40B4-BE49-F238E27FC236}">
                    <a16:creationId xmlns:a16="http://schemas.microsoft.com/office/drawing/2014/main" id="{F7CAB474-7D60-6B4A-BF13-1808CF2BDF63}"/>
                  </a:ext>
                </a:extLst>
              </p:cNvPr>
              <p:cNvCxnSpPr/>
              <p:nvPr/>
            </p:nvCxnSpPr>
            <p:spPr>
              <a:xfrm rot="10800000">
                <a:off x="5317210" y="3582194"/>
                <a:ext cx="533017" cy="1985"/>
              </a:xfrm>
              <a:prstGeom prst="straightConnector1">
                <a:avLst/>
              </a:prstGeom>
              <a:ln>
                <a:solidFill>
                  <a:srgbClr val="FFFFFF"/>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1" name="直線矢印コネクタ 60">
                <a:extLst>
                  <a:ext uri="{FF2B5EF4-FFF2-40B4-BE49-F238E27FC236}">
                    <a16:creationId xmlns:a16="http://schemas.microsoft.com/office/drawing/2014/main" id="{781C92F2-46D3-244B-A0F5-C5B9D0DC213A}"/>
                  </a:ext>
                </a:extLst>
              </p:cNvPr>
              <p:cNvCxnSpPr/>
              <p:nvPr/>
            </p:nvCxnSpPr>
            <p:spPr>
              <a:xfrm rot="5400000">
                <a:off x="5051386" y="3314221"/>
                <a:ext cx="533796" cy="2149"/>
              </a:xfrm>
              <a:prstGeom prst="straightConnector1">
                <a:avLst/>
              </a:prstGeom>
              <a:ln>
                <a:solidFill>
                  <a:srgbClr val="FFFFFF"/>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62" name="テキスト ボックス 20">
                <a:extLst>
                  <a:ext uri="{FF2B5EF4-FFF2-40B4-BE49-F238E27FC236}">
                    <a16:creationId xmlns:a16="http://schemas.microsoft.com/office/drawing/2014/main" id="{6660D97B-8410-694A-A6E8-D91D6C68BA59}"/>
                  </a:ext>
                </a:extLst>
              </p:cNvPr>
              <p:cNvSpPr txBox="1">
                <a:spLocks noChangeArrowheads="1"/>
              </p:cNvSpPr>
              <p:nvPr/>
            </p:nvSpPr>
            <p:spPr bwMode="auto">
              <a:xfrm>
                <a:off x="5043343" y="2590800"/>
                <a:ext cx="550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fontAlgn="base">
                  <a:spcBef>
                    <a:spcPct val="0"/>
                  </a:spcBef>
                  <a:spcAft>
                    <a:spcPct val="0"/>
                  </a:spcAft>
                  <a:defRPr kumimoji="1" sz="2400">
                    <a:solidFill>
                      <a:schemeClr val="tx1"/>
                    </a:solidFill>
                    <a:latin typeface="Arial" charset="0"/>
                    <a:ea typeface="ＭＳ Ｐゴシック" charset="-128"/>
                  </a:defRPr>
                </a:lvl6pPr>
                <a:lvl7pPr marL="2971800" indent="-228600" fontAlgn="base">
                  <a:spcBef>
                    <a:spcPct val="0"/>
                  </a:spcBef>
                  <a:spcAft>
                    <a:spcPct val="0"/>
                  </a:spcAft>
                  <a:defRPr kumimoji="1" sz="2400">
                    <a:solidFill>
                      <a:schemeClr val="tx1"/>
                    </a:solidFill>
                    <a:latin typeface="Arial" charset="0"/>
                    <a:ea typeface="ＭＳ Ｐゴシック" charset="-128"/>
                  </a:defRPr>
                </a:lvl7pPr>
                <a:lvl8pPr marL="3429000" indent="-228600" fontAlgn="base">
                  <a:spcBef>
                    <a:spcPct val="0"/>
                  </a:spcBef>
                  <a:spcAft>
                    <a:spcPct val="0"/>
                  </a:spcAft>
                  <a:defRPr kumimoji="1" sz="2400">
                    <a:solidFill>
                      <a:schemeClr val="tx1"/>
                    </a:solidFill>
                    <a:latin typeface="Arial" charset="0"/>
                    <a:ea typeface="ＭＳ Ｐゴシック" charset="-128"/>
                  </a:defRPr>
                </a:lvl8pPr>
                <a:lvl9pPr marL="3886200" indent="-228600" fontAlgn="base">
                  <a:spcBef>
                    <a:spcPct val="0"/>
                  </a:spcBef>
                  <a:spcAft>
                    <a:spcPct val="0"/>
                  </a:spcAft>
                  <a:defRPr kumimoji="1" sz="2400">
                    <a:solidFill>
                      <a:schemeClr val="tx1"/>
                    </a:solidFill>
                    <a:latin typeface="Arial" charset="0"/>
                    <a:ea typeface="ＭＳ Ｐゴシック" charset="-128"/>
                  </a:defRPr>
                </a:lvl9pPr>
              </a:lstStyle>
              <a:p>
                <a:r>
                  <a:rPr lang="en-US" altLang="ja-JP" sz="1200">
                    <a:solidFill>
                      <a:schemeClr val="bg1"/>
                    </a:solidFill>
                  </a:rPr>
                  <a:t> </a:t>
                </a:r>
                <a:r>
                  <a:rPr lang="en-US" altLang="ja-JP" sz="1200">
                    <a:solidFill>
                      <a:srgbClr val="FFFFFF"/>
                    </a:solidFill>
                  </a:rPr>
                  <a:t>z</a:t>
                </a:r>
                <a:endParaRPr lang="ja-JP" altLang="en-US" sz="1200">
                  <a:solidFill>
                    <a:srgbClr val="FFFFFF"/>
                  </a:solidFill>
                </a:endParaRPr>
              </a:p>
            </p:txBody>
          </p:sp>
        </p:grpSp>
        <p:grpSp>
          <p:nvGrpSpPr>
            <p:cNvPr id="54" name="図形グループ 38">
              <a:extLst>
                <a:ext uri="{FF2B5EF4-FFF2-40B4-BE49-F238E27FC236}">
                  <a16:creationId xmlns:a16="http://schemas.microsoft.com/office/drawing/2014/main" id="{EBB46AB7-A5C7-9447-8B21-E5B55745EB57}"/>
                </a:ext>
              </a:extLst>
            </p:cNvPr>
            <p:cNvGrpSpPr>
              <a:grpSpLocks/>
            </p:cNvGrpSpPr>
            <p:nvPr/>
          </p:nvGrpSpPr>
          <p:grpSpPr bwMode="auto">
            <a:xfrm>
              <a:off x="5281883" y="4572000"/>
              <a:ext cx="1191277" cy="1200525"/>
              <a:chOff x="5060716" y="2590800"/>
              <a:chExt cx="1191277" cy="1200525"/>
            </a:xfrm>
          </p:grpSpPr>
          <p:sp>
            <p:nvSpPr>
              <p:cNvPr id="55" name="テキスト ボックス 39">
                <a:extLst>
                  <a:ext uri="{FF2B5EF4-FFF2-40B4-BE49-F238E27FC236}">
                    <a16:creationId xmlns:a16="http://schemas.microsoft.com/office/drawing/2014/main" id="{FBD4389E-374B-9645-9C6A-8B3B594A8542}"/>
                  </a:ext>
                </a:extLst>
              </p:cNvPr>
              <p:cNvSpPr txBox="1">
                <a:spLocks noChangeArrowheads="1"/>
              </p:cNvSpPr>
              <p:nvPr/>
            </p:nvSpPr>
            <p:spPr bwMode="auto">
              <a:xfrm>
                <a:off x="5701616" y="3329660"/>
                <a:ext cx="550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fontAlgn="base">
                  <a:spcBef>
                    <a:spcPct val="0"/>
                  </a:spcBef>
                  <a:spcAft>
                    <a:spcPct val="0"/>
                  </a:spcAft>
                  <a:defRPr kumimoji="1" sz="2400">
                    <a:solidFill>
                      <a:schemeClr val="tx1"/>
                    </a:solidFill>
                    <a:latin typeface="Arial" charset="0"/>
                    <a:ea typeface="ＭＳ Ｐゴシック" charset="-128"/>
                  </a:defRPr>
                </a:lvl6pPr>
                <a:lvl7pPr marL="2971800" indent="-228600" fontAlgn="base">
                  <a:spcBef>
                    <a:spcPct val="0"/>
                  </a:spcBef>
                  <a:spcAft>
                    <a:spcPct val="0"/>
                  </a:spcAft>
                  <a:defRPr kumimoji="1" sz="2400">
                    <a:solidFill>
                      <a:schemeClr val="tx1"/>
                    </a:solidFill>
                    <a:latin typeface="Arial" charset="0"/>
                    <a:ea typeface="ＭＳ Ｐゴシック" charset="-128"/>
                  </a:defRPr>
                </a:lvl7pPr>
                <a:lvl8pPr marL="3429000" indent="-228600" fontAlgn="base">
                  <a:spcBef>
                    <a:spcPct val="0"/>
                  </a:spcBef>
                  <a:spcAft>
                    <a:spcPct val="0"/>
                  </a:spcAft>
                  <a:defRPr kumimoji="1" sz="2400">
                    <a:solidFill>
                      <a:schemeClr val="tx1"/>
                    </a:solidFill>
                    <a:latin typeface="Arial" charset="0"/>
                    <a:ea typeface="ＭＳ Ｐゴシック" charset="-128"/>
                  </a:defRPr>
                </a:lvl8pPr>
                <a:lvl9pPr marL="3886200" indent="-228600" fontAlgn="base">
                  <a:spcBef>
                    <a:spcPct val="0"/>
                  </a:spcBef>
                  <a:spcAft>
                    <a:spcPct val="0"/>
                  </a:spcAft>
                  <a:defRPr kumimoji="1" sz="2400">
                    <a:solidFill>
                      <a:schemeClr val="tx1"/>
                    </a:solidFill>
                    <a:latin typeface="Arial" charset="0"/>
                    <a:ea typeface="ＭＳ Ｐゴシック" charset="-128"/>
                  </a:defRPr>
                </a:lvl9pPr>
              </a:lstStyle>
              <a:p>
                <a:r>
                  <a:rPr lang="en-US" altLang="ja-JP" sz="1200">
                    <a:solidFill>
                      <a:schemeClr val="bg1"/>
                    </a:solidFill>
                  </a:rPr>
                  <a:t> </a:t>
                </a:r>
                <a:r>
                  <a:rPr lang="en-US" altLang="ja-JP" sz="1200">
                    <a:solidFill>
                      <a:srgbClr val="FFFFFF"/>
                    </a:solidFill>
                  </a:rPr>
                  <a:t>x</a:t>
                </a:r>
                <a:endParaRPr lang="ja-JP" altLang="en-US" sz="1200">
                  <a:solidFill>
                    <a:srgbClr val="FFFFFF"/>
                  </a:solidFill>
                </a:endParaRPr>
              </a:p>
            </p:txBody>
          </p:sp>
          <p:cxnSp>
            <p:nvCxnSpPr>
              <p:cNvPr id="56" name="直線矢印コネクタ 55">
                <a:extLst>
                  <a:ext uri="{FF2B5EF4-FFF2-40B4-BE49-F238E27FC236}">
                    <a16:creationId xmlns:a16="http://schemas.microsoft.com/office/drawing/2014/main" id="{FC59EDED-CBD1-3548-9A00-0B5EE568D864}"/>
                  </a:ext>
                </a:extLst>
              </p:cNvPr>
              <p:cNvCxnSpPr/>
              <p:nvPr/>
            </p:nvCxnSpPr>
            <p:spPr>
              <a:xfrm rot="10800000">
                <a:off x="5317210" y="3582194"/>
                <a:ext cx="533017" cy="0"/>
              </a:xfrm>
              <a:prstGeom prst="straightConnector1">
                <a:avLst/>
              </a:prstGeom>
              <a:ln>
                <a:solidFill>
                  <a:srgbClr val="FFFFFF"/>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5BB9B12F-986D-804C-8BEF-8C647E3FDBB5}"/>
                  </a:ext>
                </a:extLst>
              </p:cNvPr>
              <p:cNvCxnSpPr/>
              <p:nvPr/>
            </p:nvCxnSpPr>
            <p:spPr>
              <a:xfrm rot="5400000">
                <a:off x="5051386" y="3314221"/>
                <a:ext cx="533796" cy="2149"/>
              </a:xfrm>
              <a:prstGeom prst="straightConnector1">
                <a:avLst/>
              </a:prstGeom>
              <a:ln>
                <a:solidFill>
                  <a:srgbClr val="FFFFFF"/>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8" name="テキスト ボックス 42">
                <a:extLst>
                  <a:ext uri="{FF2B5EF4-FFF2-40B4-BE49-F238E27FC236}">
                    <a16:creationId xmlns:a16="http://schemas.microsoft.com/office/drawing/2014/main" id="{16C9B943-2470-B240-8A87-6D1A721DD635}"/>
                  </a:ext>
                </a:extLst>
              </p:cNvPr>
              <p:cNvSpPr txBox="1">
                <a:spLocks noChangeArrowheads="1"/>
              </p:cNvSpPr>
              <p:nvPr/>
            </p:nvSpPr>
            <p:spPr bwMode="auto">
              <a:xfrm>
                <a:off x="5060716" y="2590800"/>
                <a:ext cx="550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fontAlgn="base">
                  <a:spcBef>
                    <a:spcPct val="0"/>
                  </a:spcBef>
                  <a:spcAft>
                    <a:spcPct val="0"/>
                  </a:spcAft>
                  <a:defRPr kumimoji="1" sz="2400">
                    <a:solidFill>
                      <a:schemeClr val="tx1"/>
                    </a:solidFill>
                    <a:latin typeface="Arial" charset="0"/>
                    <a:ea typeface="ＭＳ Ｐゴシック" charset="-128"/>
                  </a:defRPr>
                </a:lvl6pPr>
                <a:lvl7pPr marL="2971800" indent="-228600" fontAlgn="base">
                  <a:spcBef>
                    <a:spcPct val="0"/>
                  </a:spcBef>
                  <a:spcAft>
                    <a:spcPct val="0"/>
                  </a:spcAft>
                  <a:defRPr kumimoji="1" sz="2400">
                    <a:solidFill>
                      <a:schemeClr val="tx1"/>
                    </a:solidFill>
                    <a:latin typeface="Arial" charset="0"/>
                    <a:ea typeface="ＭＳ Ｐゴシック" charset="-128"/>
                  </a:defRPr>
                </a:lvl7pPr>
                <a:lvl8pPr marL="3429000" indent="-228600" fontAlgn="base">
                  <a:spcBef>
                    <a:spcPct val="0"/>
                  </a:spcBef>
                  <a:spcAft>
                    <a:spcPct val="0"/>
                  </a:spcAft>
                  <a:defRPr kumimoji="1" sz="2400">
                    <a:solidFill>
                      <a:schemeClr val="tx1"/>
                    </a:solidFill>
                    <a:latin typeface="Arial" charset="0"/>
                    <a:ea typeface="ＭＳ Ｐゴシック" charset="-128"/>
                  </a:defRPr>
                </a:lvl8pPr>
                <a:lvl9pPr marL="3886200" indent="-228600" fontAlgn="base">
                  <a:spcBef>
                    <a:spcPct val="0"/>
                  </a:spcBef>
                  <a:spcAft>
                    <a:spcPct val="0"/>
                  </a:spcAft>
                  <a:defRPr kumimoji="1" sz="2400">
                    <a:solidFill>
                      <a:schemeClr val="tx1"/>
                    </a:solidFill>
                    <a:latin typeface="Arial" charset="0"/>
                    <a:ea typeface="ＭＳ Ｐゴシック" charset="-128"/>
                  </a:defRPr>
                </a:lvl9pPr>
              </a:lstStyle>
              <a:p>
                <a:r>
                  <a:rPr lang="en-US" altLang="ja-JP" sz="1200">
                    <a:solidFill>
                      <a:schemeClr val="bg1"/>
                    </a:solidFill>
                  </a:rPr>
                  <a:t> </a:t>
                </a:r>
                <a:r>
                  <a:rPr lang="en-US" altLang="ja-JP" sz="1200">
                    <a:solidFill>
                      <a:srgbClr val="FFFFFF"/>
                    </a:solidFill>
                  </a:rPr>
                  <a:t>y</a:t>
                </a:r>
                <a:endParaRPr lang="ja-JP" altLang="en-US" sz="1200">
                  <a:solidFill>
                    <a:srgbClr val="FFFFFF"/>
                  </a:solidFill>
                </a:endParaRPr>
              </a:p>
            </p:txBody>
          </p:sp>
        </p:grpSp>
      </p:grpSp>
      <p:sp>
        <p:nvSpPr>
          <p:cNvPr id="6" name="テキスト ボックス 5">
            <a:extLst>
              <a:ext uri="{FF2B5EF4-FFF2-40B4-BE49-F238E27FC236}">
                <a16:creationId xmlns:a16="http://schemas.microsoft.com/office/drawing/2014/main" id="{A7BDBC46-0B99-DF40-95AD-EA09691E3984}"/>
              </a:ext>
            </a:extLst>
          </p:cNvPr>
          <p:cNvSpPr txBox="1"/>
          <p:nvPr/>
        </p:nvSpPr>
        <p:spPr>
          <a:xfrm>
            <a:off x="6937804" y="4061877"/>
            <a:ext cx="2164375" cy="646331"/>
          </a:xfrm>
          <a:prstGeom prst="rect">
            <a:avLst/>
          </a:prstGeom>
          <a:noFill/>
        </p:spPr>
        <p:txBody>
          <a:bodyPr wrap="none" rtlCol="0">
            <a:spAutoFit/>
          </a:bodyPr>
          <a:lstStyle/>
          <a:p>
            <a:r>
              <a:rPr kumimoji="1" lang="ja-JP" altLang="en-US"/>
              <a:t>超流動</a:t>
            </a:r>
            <a:r>
              <a:rPr kumimoji="1" lang="en-US" altLang="ja-JP" baseline="30000" dirty="0"/>
              <a:t>3</a:t>
            </a:r>
            <a:r>
              <a:rPr kumimoji="1" lang="en-US" altLang="ja-JP" dirty="0"/>
              <a:t>He</a:t>
            </a:r>
            <a:r>
              <a:rPr kumimoji="1" lang="ja-JP" altLang="en-US"/>
              <a:t>の</a:t>
            </a:r>
            <a:endParaRPr kumimoji="1" lang="en-US" altLang="ja-JP" dirty="0"/>
          </a:p>
          <a:p>
            <a:r>
              <a:rPr kumimoji="1" lang="ja-JP" altLang="en-US"/>
              <a:t>カイラルドメイン構造</a:t>
            </a:r>
          </a:p>
        </p:txBody>
      </p:sp>
    </p:spTree>
    <p:extLst>
      <p:ext uri="{BB962C8B-B14F-4D97-AF65-F5344CB8AC3E}">
        <p14:creationId xmlns:p14="http://schemas.microsoft.com/office/powerpoint/2010/main" val="52873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238368" y="41211"/>
            <a:ext cx="3414584" cy="625429"/>
          </a:xfrm>
          <a:prstGeom prst="rect">
            <a:avLst/>
          </a:prstGeom>
          <a:solidFill>
            <a:schemeClr val="tx1"/>
          </a:solidFill>
          <a:ln w="36000">
            <a:noFill/>
            <a:miter lim="800000"/>
            <a:headEnd/>
            <a:tailEnd/>
          </a:ln>
        </p:spPr>
        <p:txBody>
          <a:bodyPr wrap="square" lIns="90000" tIns="46800" rIns="90000" bIns="46800">
            <a:prstTxWarp prst="textNoShape">
              <a:avLst/>
            </a:prstTxWarp>
            <a:spAutoFit/>
          </a:bodyPr>
          <a:lstStyle/>
          <a:p>
            <a:pPr defTabSz="914400">
              <a:lnSpc>
                <a:spcPct val="95000"/>
              </a:lnSpc>
              <a:spcBef>
                <a:spcPts val="2225"/>
              </a:spcBef>
              <a:buClr>
                <a:srgbClr val="003366"/>
              </a:buClr>
              <a:buSzPct val="22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ja-JP" altLang="en-US" sz="3600">
                <a:ln w="0"/>
                <a:solidFill>
                  <a:schemeClr val="bg1"/>
                </a:solidFill>
                <a:effectLst>
                  <a:outerShdw blurRad="38100" dist="19050" dir="2700000" algn="tl" rotWithShape="0">
                    <a:schemeClr val="dk1">
                      <a:alpha val="40000"/>
                    </a:schemeClr>
                  </a:outerShdw>
                </a:effectLst>
                <a:latin typeface="ＤＦＰ太丸ゴシック体"/>
                <a:ea typeface="ＤＦＰ太丸ゴシック体"/>
                <a:cs typeface="ＤＦＰ太丸ゴシック体"/>
              </a:rPr>
              <a:t>活動</a:t>
            </a:r>
            <a:r>
              <a:rPr kumimoji="0" lang="ja-JP" altLang="en-US" sz="3600" dirty="0">
                <a:ln w="0"/>
                <a:solidFill>
                  <a:schemeClr val="bg1"/>
                </a:solidFill>
                <a:effectLst>
                  <a:outerShdw blurRad="38100" dist="19050" dir="2700000" algn="tl" rotWithShape="0">
                    <a:schemeClr val="dk1">
                      <a:alpha val="40000"/>
                    </a:schemeClr>
                  </a:outerShdw>
                </a:effectLst>
                <a:latin typeface="ＤＦＰ太丸ゴシック体"/>
                <a:ea typeface="ＤＦＰ太丸ゴシック体"/>
                <a:cs typeface="ＤＦＰ太丸ゴシック体"/>
              </a:rPr>
              <a:t>・教育方針</a:t>
            </a:r>
            <a:endParaRPr kumimoji="0" lang="en-US" altLang="ja-JP" sz="3600" dirty="0">
              <a:ln w="0"/>
              <a:solidFill>
                <a:schemeClr val="bg1"/>
              </a:solidFill>
              <a:effectLst>
                <a:outerShdw blurRad="38100" dist="19050" dir="2700000" algn="tl" rotWithShape="0">
                  <a:schemeClr val="dk1">
                    <a:alpha val="40000"/>
                  </a:schemeClr>
                </a:outerShdw>
              </a:effectLst>
              <a:latin typeface="ＤＦＰ太丸ゴシック体"/>
              <a:ea typeface="ＤＦＰ太丸ゴシック体"/>
              <a:cs typeface="ＤＦＰ太丸ゴシック体"/>
            </a:endParaRPr>
          </a:p>
        </p:txBody>
      </p:sp>
      <p:sp>
        <p:nvSpPr>
          <p:cNvPr id="19459" name="Text Box 2"/>
          <p:cNvSpPr txBox="1">
            <a:spLocks noChangeArrowheads="1"/>
          </p:cNvSpPr>
          <p:nvPr/>
        </p:nvSpPr>
        <p:spPr bwMode="auto">
          <a:xfrm>
            <a:off x="1689912" y="1907317"/>
            <a:ext cx="8763000" cy="2621744"/>
          </a:xfrm>
          <a:prstGeom prst="rect">
            <a:avLst/>
          </a:prstGeom>
          <a:noFill/>
          <a:ln w="36000">
            <a:noFill/>
            <a:miter lim="800000"/>
            <a:headEnd/>
            <a:tailEnd/>
          </a:ln>
        </p:spPr>
        <p:txBody>
          <a:bodyPr lIns="90000" tIns="46800" rIns="90000" bIns="46800">
            <a:prstTxWarp prst="textNoShape">
              <a:avLst/>
            </a:prstTxWarp>
            <a:spAutoFit/>
          </a:bodyPr>
          <a:lstStyle/>
          <a:p>
            <a:pPr marL="495300" indent="-457200" defTabSz="914400">
              <a:lnSpc>
                <a:spcPct val="88000"/>
              </a:lnSpc>
              <a:spcBef>
                <a:spcPts val="850"/>
              </a:spcBef>
              <a:buClr>
                <a:srgbClr val="003366"/>
              </a:buClr>
              <a:buSzPct val="44000"/>
              <a:tabLst>
                <a:tab pos="495300" algn="l"/>
                <a:tab pos="939800" algn="l"/>
                <a:tab pos="1397000" algn="l"/>
                <a:tab pos="1841500" algn="l"/>
                <a:tab pos="2286000" algn="l"/>
                <a:tab pos="2743200" algn="l"/>
                <a:tab pos="3187700" algn="l"/>
                <a:tab pos="3644900" algn="l"/>
                <a:tab pos="4089400" algn="l"/>
                <a:tab pos="4533900" algn="l"/>
                <a:tab pos="4991100" algn="l"/>
                <a:tab pos="5435600" algn="l"/>
                <a:tab pos="5880100" algn="l"/>
                <a:tab pos="6337300" algn="l"/>
                <a:tab pos="6781800" algn="l"/>
                <a:tab pos="7239000" algn="l"/>
                <a:tab pos="7683500" algn="l"/>
                <a:tab pos="8128000" algn="l"/>
                <a:tab pos="8585200" algn="l"/>
                <a:tab pos="9029700" algn="l"/>
                <a:tab pos="9474200" algn="l"/>
                <a:tab pos="10096500" algn="l"/>
              </a:tabLst>
            </a:pPr>
            <a:r>
              <a:rPr kumimoji="0" lang="ja-JP" altLang="en-US" sz="2400" dirty="0">
                <a:solidFill>
                  <a:srgbClr val="FF0000"/>
                </a:solidFill>
                <a:latin typeface="Hiragino Maru Gothic Pro W4" panose="020F0400000000000000" pitchFamily="34" charset="-128"/>
                <a:ea typeface="Hiragino Maru Gothic Pro W4" panose="020F0400000000000000" pitchFamily="34" charset="-128"/>
                <a:sym typeface="ＭＳ Ｐゴシック" charset="0"/>
              </a:rPr>
              <a:t>研究対象となる物理現象は</a:t>
            </a:r>
            <a:r>
              <a:rPr kumimoji="0" lang="ja-JP" altLang="en-US" sz="2400">
                <a:solidFill>
                  <a:srgbClr val="FF0000"/>
                </a:solidFill>
                <a:latin typeface="Hiragino Maru Gothic Pro W4" panose="020F0400000000000000" pitchFamily="34" charset="-128"/>
                <a:ea typeface="Hiragino Maru Gothic Pro W4" panose="020F0400000000000000" pitchFamily="34" charset="-128"/>
                <a:sym typeface="ＭＳ Ｐゴシック" charset="0"/>
              </a:rPr>
              <a:t>広範囲（興味の赴くまま彷徨う）</a:t>
            </a:r>
            <a:endParaRPr kumimoji="0" lang="en-US" altLang="ja-JP" sz="2400" dirty="0">
              <a:solidFill>
                <a:srgbClr val="000000"/>
              </a:solidFill>
              <a:latin typeface="Hiragino Maru Gothic Pro W4" panose="020F0400000000000000" pitchFamily="34" charset="-128"/>
              <a:ea typeface="Hiragino Maru Gothic Pro W4" panose="020F0400000000000000" pitchFamily="34" charset="-128"/>
              <a:cs typeface="ヒラギノ角ゴ ProN W3" charset="0"/>
              <a:sym typeface="ＭＳ Ｐゴシック" charset="0"/>
            </a:endParaRPr>
          </a:p>
          <a:p>
            <a:pPr marL="495300" indent="-457200" defTabSz="914400">
              <a:lnSpc>
                <a:spcPct val="88000"/>
              </a:lnSpc>
              <a:spcBef>
                <a:spcPts val="850"/>
              </a:spcBef>
              <a:buClr>
                <a:srgbClr val="003366"/>
              </a:buClr>
              <a:buSzPct val="44000"/>
              <a:tabLst>
                <a:tab pos="495300" algn="l"/>
                <a:tab pos="939800" algn="l"/>
                <a:tab pos="1397000" algn="l"/>
                <a:tab pos="1841500" algn="l"/>
                <a:tab pos="2286000" algn="l"/>
                <a:tab pos="2743200" algn="l"/>
                <a:tab pos="3187700" algn="l"/>
                <a:tab pos="3644900" algn="l"/>
                <a:tab pos="4089400" algn="l"/>
                <a:tab pos="4533900" algn="l"/>
                <a:tab pos="4991100" algn="l"/>
                <a:tab pos="5435600" algn="l"/>
                <a:tab pos="5880100" algn="l"/>
                <a:tab pos="6337300" algn="l"/>
                <a:tab pos="6781800" algn="l"/>
                <a:tab pos="7239000" algn="l"/>
                <a:tab pos="7683500" algn="l"/>
                <a:tab pos="8128000" algn="l"/>
                <a:tab pos="8585200" algn="l"/>
                <a:tab pos="9029700" algn="l"/>
                <a:tab pos="9474200" algn="l"/>
                <a:tab pos="10096500" algn="l"/>
              </a:tabLst>
            </a:pPr>
            <a:r>
              <a:rPr kumimoji="0" lang="ja-JP" altLang="en-US" sz="2400" dirty="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　</a:t>
            </a:r>
            <a:r>
              <a:rPr kumimoji="0" lang="ja-JP" altLang="en-US" sz="2400" dirty="0">
                <a:latin typeface="Hiragino Maru Gothic Pro W4" panose="020F0400000000000000" pitchFamily="34" charset="-128"/>
                <a:ea typeface="Hiragino Maru Gothic Pro W4" panose="020F0400000000000000" pitchFamily="34" charset="-128"/>
                <a:sym typeface="ＭＳ Ｐゴシック" charset="0"/>
              </a:rPr>
              <a:t>超流動ヘリウム３</a:t>
            </a:r>
            <a:r>
              <a:rPr kumimoji="0" lang="ja-JP" altLang="en-US"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の</a:t>
            </a:r>
            <a:r>
              <a:rPr kumimoji="0" lang="ja-JP" altLang="en-US" sz="2400" dirty="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多自由度波動関数の実空間変動</a:t>
            </a:r>
            <a:r>
              <a:rPr kumimoji="0" lang="ja-JP" altLang="en-US"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a:t>
            </a:r>
            <a:endParaRPr kumimoji="0" lang="en-US" altLang="ja-JP"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endParaRPr>
          </a:p>
          <a:p>
            <a:pPr marL="495300" indent="-457200" defTabSz="914400">
              <a:lnSpc>
                <a:spcPct val="88000"/>
              </a:lnSpc>
              <a:spcBef>
                <a:spcPts val="850"/>
              </a:spcBef>
              <a:buClr>
                <a:srgbClr val="003366"/>
              </a:buClr>
              <a:buSzPct val="44000"/>
              <a:tabLst>
                <a:tab pos="495300" algn="l"/>
                <a:tab pos="939800" algn="l"/>
                <a:tab pos="1397000" algn="l"/>
                <a:tab pos="1841500" algn="l"/>
                <a:tab pos="2286000" algn="l"/>
                <a:tab pos="2743200" algn="l"/>
                <a:tab pos="3187700" algn="l"/>
                <a:tab pos="3644900" algn="l"/>
                <a:tab pos="4089400" algn="l"/>
                <a:tab pos="4533900" algn="l"/>
                <a:tab pos="4991100" algn="l"/>
                <a:tab pos="5435600" algn="l"/>
                <a:tab pos="5880100" algn="l"/>
                <a:tab pos="6337300" algn="l"/>
                <a:tab pos="6781800" algn="l"/>
                <a:tab pos="7239000" algn="l"/>
                <a:tab pos="7683500" algn="l"/>
                <a:tab pos="8128000" algn="l"/>
                <a:tab pos="8585200" algn="l"/>
                <a:tab pos="9029700" algn="l"/>
                <a:tab pos="9474200" algn="l"/>
                <a:tab pos="10096500" algn="l"/>
              </a:tabLst>
            </a:pPr>
            <a:r>
              <a:rPr kumimoji="0" lang="ja-JP" altLang="en-US" sz="2400" dirty="0">
                <a:solidFill>
                  <a:srgbClr val="FF0000"/>
                </a:solidFill>
                <a:latin typeface="Hiragino Maru Gothic Pro W4" panose="020F0400000000000000" pitchFamily="34" charset="-128"/>
                <a:ea typeface="Hiragino Maru Gothic Pro W4" panose="020F0400000000000000" pitchFamily="34" charset="-128"/>
                <a:sym typeface="ＭＳ Ｐゴシック" charset="0"/>
              </a:rPr>
              <a:t>　</a:t>
            </a:r>
            <a:r>
              <a:rPr kumimoji="0" lang="ja-JP" altLang="en-US"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量子渦など</a:t>
            </a:r>
            <a:r>
              <a:rPr kumimoji="0" lang="ja-JP" altLang="en-US" sz="2400" dirty="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トポロジカルな構造体</a:t>
            </a:r>
            <a:r>
              <a:rPr kumimoji="0" lang="ja-JP" altLang="en-US"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の探索，</a:t>
            </a:r>
            <a:endParaRPr kumimoji="0" lang="en-US" altLang="ja-JP"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endParaRPr>
          </a:p>
          <a:p>
            <a:pPr marL="495300" indent="-457200" defTabSz="914400">
              <a:lnSpc>
                <a:spcPct val="88000"/>
              </a:lnSpc>
              <a:spcBef>
                <a:spcPts val="850"/>
              </a:spcBef>
              <a:buClr>
                <a:srgbClr val="003366"/>
              </a:buClr>
              <a:buSzPct val="44000"/>
              <a:tabLst>
                <a:tab pos="495300" algn="l"/>
                <a:tab pos="939800" algn="l"/>
                <a:tab pos="1397000" algn="l"/>
                <a:tab pos="1841500" algn="l"/>
                <a:tab pos="2286000" algn="l"/>
                <a:tab pos="2743200" algn="l"/>
                <a:tab pos="3187700" algn="l"/>
                <a:tab pos="3644900" algn="l"/>
                <a:tab pos="4089400" algn="l"/>
                <a:tab pos="4533900" algn="l"/>
                <a:tab pos="4991100" algn="l"/>
                <a:tab pos="5435600" algn="l"/>
                <a:tab pos="5880100" algn="l"/>
                <a:tab pos="6337300" algn="l"/>
                <a:tab pos="6781800" algn="l"/>
                <a:tab pos="7239000" algn="l"/>
                <a:tab pos="7683500" algn="l"/>
                <a:tab pos="8128000" algn="l"/>
                <a:tab pos="8585200" algn="l"/>
                <a:tab pos="9029700" algn="l"/>
                <a:tab pos="9474200" algn="l"/>
                <a:tab pos="10096500" algn="l"/>
              </a:tabLst>
            </a:pPr>
            <a:r>
              <a:rPr kumimoji="0" lang="ja-JP" altLang="ja-JP"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　</a:t>
            </a:r>
            <a:r>
              <a:rPr kumimoji="0" lang="ja-JP" altLang="en-US"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相転移による</a:t>
            </a:r>
            <a:r>
              <a:rPr kumimoji="0" lang="ja-JP" altLang="en-US" sz="2400" dirty="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位相欠陥</a:t>
            </a:r>
            <a:r>
              <a:rPr kumimoji="0" lang="ja-JP" altLang="en-US"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の生成と</a:t>
            </a:r>
            <a:r>
              <a:rPr kumimoji="0" lang="ja-JP" altLang="en-US" sz="2400" dirty="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宇宙論の実験的検証</a:t>
            </a:r>
            <a:r>
              <a:rPr kumimoji="0" lang="ja-JP" altLang="en-US"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a:t>
            </a:r>
            <a:endParaRPr kumimoji="0" lang="en-US" altLang="ja-JP"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endParaRPr>
          </a:p>
          <a:p>
            <a:pPr marL="495300" indent="-457200" defTabSz="914400">
              <a:lnSpc>
                <a:spcPct val="88000"/>
              </a:lnSpc>
              <a:spcBef>
                <a:spcPts val="850"/>
              </a:spcBef>
              <a:buClr>
                <a:srgbClr val="003366"/>
              </a:buClr>
              <a:buSzPct val="44000"/>
              <a:tabLst>
                <a:tab pos="495300" algn="l"/>
                <a:tab pos="939800" algn="l"/>
                <a:tab pos="1397000" algn="l"/>
                <a:tab pos="1841500" algn="l"/>
                <a:tab pos="2286000" algn="l"/>
                <a:tab pos="2743200" algn="l"/>
                <a:tab pos="3187700" algn="l"/>
                <a:tab pos="3644900" algn="l"/>
                <a:tab pos="4089400" algn="l"/>
                <a:tab pos="4533900" algn="l"/>
                <a:tab pos="4991100" algn="l"/>
                <a:tab pos="5435600" algn="l"/>
                <a:tab pos="5880100" algn="l"/>
                <a:tab pos="6337300" algn="l"/>
                <a:tab pos="6781800" algn="l"/>
                <a:tab pos="7239000" algn="l"/>
                <a:tab pos="7683500" algn="l"/>
                <a:tab pos="8128000" algn="l"/>
                <a:tab pos="8585200" algn="l"/>
                <a:tab pos="9029700" algn="l"/>
                <a:tab pos="9474200" algn="l"/>
                <a:tab pos="10096500" algn="l"/>
              </a:tabLst>
            </a:pPr>
            <a:r>
              <a:rPr kumimoji="0" lang="ja-JP" altLang="ja-JP" sz="240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　</a:t>
            </a:r>
            <a:r>
              <a:rPr kumimoji="0" lang="ja-JP" altLang="en-US" sz="240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制限空間・境界条件制御による新奇対称性超流動相の実現</a:t>
            </a:r>
            <a:r>
              <a:rPr kumimoji="0" lang="ja-JP" altLang="en-US" sz="240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a:t>
            </a:r>
            <a:endParaRPr kumimoji="0" lang="en-US" altLang="ja-JP"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endParaRPr>
          </a:p>
          <a:p>
            <a:pPr marL="495300" indent="-457200" defTabSz="914400">
              <a:lnSpc>
                <a:spcPct val="88000"/>
              </a:lnSpc>
              <a:spcBef>
                <a:spcPts val="850"/>
              </a:spcBef>
              <a:buClr>
                <a:srgbClr val="003366"/>
              </a:buClr>
              <a:buSzPct val="44000"/>
              <a:tabLst>
                <a:tab pos="495300" algn="l"/>
                <a:tab pos="939800" algn="l"/>
                <a:tab pos="1397000" algn="l"/>
                <a:tab pos="1841500" algn="l"/>
                <a:tab pos="2286000" algn="l"/>
                <a:tab pos="2743200" algn="l"/>
                <a:tab pos="3187700" algn="l"/>
                <a:tab pos="3644900" algn="l"/>
                <a:tab pos="4089400" algn="l"/>
                <a:tab pos="4533900" algn="l"/>
                <a:tab pos="4991100" algn="l"/>
                <a:tab pos="5435600" algn="l"/>
                <a:tab pos="5880100" algn="l"/>
                <a:tab pos="6337300" algn="l"/>
                <a:tab pos="6781800" algn="l"/>
                <a:tab pos="7239000" algn="l"/>
                <a:tab pos="7683500" algn="l"/>
                <a:tab pos="8128000" algn="l"/>
                <a:tab pos="8585200" algn="l"/>
                <a:tab pos="9029700" algn="l"/>
                <a:tab pos="9474200" algn="l"/>
                <a:tab pos="10096500" algn="l"/>
              </a:tabLst>
            </a:pPr>
            <a:r>
              <a:rPr kumimoji="0" lang="ja-JP" altLang="ja-JP" sz="240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　</a:t>
            </a:r>
            <a:r>
              <a:rPr kumimoji="0" lang="ja-JP" altLang="en-US" sz="240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スーパーカレント</a:t>
            </a:r>
            <a:r>
              <a:rPr kumimoji="0" lang="ja-JP" altLang="en-US" sz="2400">
                <a:solidFill>
                  <a:prstClr val="black"/>
                </a:solidFill>
                <a:latin typeface="Hiragino Maru Gothic Pro W4" panose="020F0400000000000000" pitchFamily="34" charset="-128"/>
                <a:ea typeface="Hiragino Maru Gothic Pro W4" panose="020F0400000000000000" pitchFamily="34" charset="-128"/>
                <a:sym typeface="ＭＳ Ｐゴシック" charset="0"/>
              </a:rPr>
              <a:t>のダイナミクス，</a:t>
            </a:r>
            <a:r>
              <a:rPr kumimoji="0" lang="ja-JP" altLang="en-US" sz="240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量子</a:t>
            </a:r>
            <a:r>
              <a:rPr kumimoji="0" lang="ja-JP" altLang="en-US" sz="2400" dirty="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乱流</a:t>
            </a:r>
            <a:r>
              <a:rPr kumimoji="0" lang="ja-JP" altLang="en-US"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a:t>
            </a:r>
            <a:endParaRPr kumimoji="0" lang="en-US" altLang="ja-JP" sz="2400"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endParaRPr>
          </a:p>
        </p:txBody>
      </p:sp>
      <p:sp>
        <p:nvSpPr>
          <p:cNvPr id="19460" name="Text Box 12"/>
          <p:cNvSpPr txBox="1">
            <a:spLocks noChangeArrowheads="1"/>
          </p:cNvSpPr>
          <p:nvPr/>
        </p:nvSpPr>
        <p:spPr bwMode="auto">
          <a:xfrm>
            <a:off x="1788264" y="4848592"/>
            <a:ext cx="8535179" cy="913200"/>
          </a:xfrm>
          <a:prstGeom prst="rect">
            <a:avLst/>
          </a:prstGeom>
          <a:solidFill>
            <a:srgbClr val="FFFF00"/>
          </a:solidFill>
          <a:ln w="28575">
            <a:solidFill>
              <a:srgbClr val="660066"/>
            </a:solidFill>
            <a:miter lim="800000"/>
            <a:headEnd/>
            <a:tailEnd/>
          </a:ln>
        </p:spPr>
        <p:txBody>
          <a:bodyPr wrap="square" lIns="90000" tIns="46800" rIns="90000" bIns="46800">
            <a:prstTxWarp prst="textNoShape">
              <a:avLst/>
            </a:prstTxWarp>
            <a:spAutoFit/>
          </a:bodyPr>
          <a:lstStyle/>
          <a:p>
            <a:pPr defTabSz="914400">
              <a:lnSpc>
                <a:spcPct val="95000"/>
              </a:lnSpc>
              <a:spcBef>
                <a:spcPts val="975"/>
              </a:spcBef>
              <a:buClr>
                <a:srgbClr val="FF0000"/>
              </a:buClr>
              <a:buSzPct val="44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ja-JP" altLang="en-US" sz="2800" dirty="0">
                <a:latin typeface="Hiragino Maru Gothic Pro W4" panose="020F0400000000000000" pitchFamily="34" charset="-128"/>
                <a:ea typeface="Hiragino Maru Gothic Pro W4" panose="020F0400000000000000" pitchFamily="34" charset="-128"/>
                <a:cs typeface="ＭＳ Ｐゴシック" charset="-128"/>
              </a:rPr>
              <a:t>方針：新しい</a:t>
            </a:r>
            <a:r>
              <a:rPr kumimoji="0" lang="ja-JP" altLang="en-GB" sz="2800" dirty="0">
                <a:latin typeface="Hiragino Maru Gothic Pro W4" panose="020F0400000000000000" pitchFamily="34" charset="-128"/>
                <a:ea typeface="Hiragino Maru Gothic Pro W4" panose="020F0400000000000000" pitchFamily="34" charset="-128"/>
                <a:cs typeface="ＭＳ Ｐゴシック" charset="-128"/>
              </a:rPr>
              <a:t>実験装置を開発</a:t>
            </a:r>
            <a:r>
              <a:rPr kumimoji="0" lang="ja-JP" altLang="en-US" sz="2800" dirty="0">
                <a:latin typeface="Hiragino Maru Gothic Pro W4" panose="020F0400000000000000" pitchFamily="34" charset="-128"/>
                <a:ea typeface="Hiragino Maru Gothic Pro W4" panose="020F0400000000000000" pitchFamily="34" charset="-128"/>
                <a:cs typeface="ＭＳ Ｐゴシック" charset="-128"/>
              </a:rPr>
              <a:t>して新しい発見に</a:t>
            </a:r>
            <a:br>
              <a:rPr kumimoji="0" lang="en-US" altLang="ja-JP" sz="2800" dirty="0">
                <a:latin typeface="Hiragino Maru Gothic Pro W4" panose="020F0400000000000000" pitchFamily="34" charset="-128"/>
                <a:ea typeface="Hiragino Maru Gothic Pro W4" panose="020F0400000000000000" pitchFamily="34" charset="-128"/>
                <a:cs typeface="ＭＳ Ｐゴシック" charset="-128"/>
              </a:rPr>
            </a:br>
            <a:r>
              <a:rPr kumimoji="0" lang="ja-JP" altLang="en-US" sz="2800" dirty="0">
                <a:latin typeface="Hiragino Maru Gothic Pro W4" panose="020F0400000000000000" pitchFamily="34" charset="-128"/>
                <a:ea typeface="Hiragino Maru Gothic Pro W4" panose="020F0400000000000000" pitchFamily="34" charset="-128"/>
                <a:cs typeface="ＭＳ Ｐゴシック" charset="-128"/>
              </a:rPr>
              <a:t>近づく力をつけるために、研究開発力を鍛えます。</a:t>
            </a:r>
            <a:endParaRPr kumimoji="0" lang="ja-JP" altLang="en-GB" sz="2800" dirty="0">
              <a:latin typeface="Hiragino Maru Gothic Pro W4" panose="020F0400000000000000" pitchFamily="34" charset="-128"/>
              <a:ea typeface="Hiragino Maru Gothic Pro W4" panose="020F0400000000000000" pitchFamily="34" charset="-128"/>
              <a:cs typeface="ＭＳ Ｐゴシック" charset="-128"/>
            </a:endParaRPr>
          </a:p>
        </p:txBody>
      </p:sp>
      <p:sp>
        <p:nvSpPr>
          <p:cNvPr id="19461" name="テキスト ボックス 4"/>
          <p:cNvSpPr txBox="1">
            <a:spLocks noChangeArrowheads="1"/>
          </p:cNvSpPr>
          <p:nvPr/>
        </p:nvSpPr>
        <p:spPr bwMode="auto">
          <a:xfrm>
            <a:off x="2573833" y="6081324"/>
            <a:ext cx="7571303" cy="461665"/>
          </a:xfrm>
          <a:prstGeom prst="rect">
            <a:avLst/>
          </a:prstGeom>
          <a:solidFill>
            <a:schemeClr val="tx1"/>
          </a:solidFill>
          <a:ln>
            <a:noFill/>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spAutoFit/>
          </a:bodyPr>
          <a:lstStyle/>
          <a:p>
            <a:pPr defTabSz="914400" eaLnBrk="0" hangingPunct="0">
              <a:defRPr/>
            </a:pPr>
            <a:r>
              <a:rPr lang="ja-JP" altLang="en-US" sz="2400" dirty="0">
                <a:solidFill>
                  <a:srgbClr val="FFFF00"/>
                </a:solidFill>
                <a:latin typeface="Hiragino Maru Gothic Pro W4" panose="020F0400000000000000" pitchFamily="34" charset="-128"/>
                <a:ea typeface="Hiragino Maru Gothic Pro W4" panose="020F0400000000000000" pitchFamily="34" charset="-128"/>
                <a:cs typeface="ＭＳ Ｐゴシック" charset="-128"/>
              </a:rPr>
              <a:t>研究内容について詳しく知りたい方の</a:t>
            </a:r>
            <a:r>
              <a:rPr lang="ja-JP" altLang="en-US" sz="2400">
                <a:solidFill>
                  <a:srgbClr val="FFFF00"/>
                </a:solidFill>
                <a:latin typeface="Hiragino Maru Gothic Pro W4" panose="020F0400000000000000" pitchFamily="34" charset="-128"/>
                <a:ea typeface="Hiragino Maru Gothic Pro W4" panose="020F0400000000000000" pitchFamily="34" charset="-128"/>
                <a:cs typeface="ＭＳ Ｐゴシック" charset="-128"/>
              </a:rPr>
              <a:t>研究室訪問歓迎</a:t>
            </a:r>
            <a:endParaRPr lang="ja-JP" altLang="en-US" sz="2400" dirty="0">
              <a:solidFill>
                <a:srgbClr val="FFFF00"/>
              </a:solidFill>
              <a:latin typeface="Hiragino Maru Gothic Pro W4" panose="020F0400000000000000" pitchFamily="34" charset="-128"/>
              <a:ea typeface="Hiragino Maru Gothic Pro W4" panose="020F0400000000000000" pitchFamily="34" charset="-128"/>
              <a:cs typeface="ＭＳ Ｐゴシック" charset="-128"/>
            </a:endParaRPr>
          </a:p>
        </p:txBody>
      </p:sp>
      <p:sp>
        <p:nvSpPr>
          <p:cNvPr id="6" name="Text Box 2"/>
          <p:cNvSpPr txBox="1">
            <a:spLocks noChangeArrowheads="1"/>
          </p:cNvSpPr>
          <p:nvPr/>
        </p:nvSpPr>
        <p:spPr bwMode="auto">
          <a:xfrm>
            <a:off x="1707192" y="777830"/>
            <a:ext cx="8745720" cy="907109"/>
          </a:xfrm>
          <a:prstGeom prst="rect">
            <a:avLst/>
          </a:prstGeom>
          <a:noFill/>
          <a:ln w="36000">
            <a:noFill/>
            <a:miter lim="800000"/>
            <a:headEnd/>
            <a:tailEnd/>
          </a:ln>
        </p:spPr>
        <p:txBody>
          <a:bodyPr wrap="square" lIns="90000" tIns="46800" rIns="90000" bIns="46800">
            <a:prstTxWarp prst="textNoShape">
              <a:avLst/>
            </a:prstTxWarp>
            <a:spAutoFit/>
          </a:bodyPr>
          <a:lstStyle/>
          <a:p>
            <a:pPr marL="495300" indent="-457200" defTabSz="914400">
              <a:lnSpc>
                <a:spcPct val="88000"/>
              </a:lnSpc>
              <a:spcBef>
                <a:spcPts val="850"/>
              </a:spcBef>
              <a:buClr>
                <a:srgbClr val="003366"/>
              </a:buClr>
              <a:buSzPct val="44000"/>
              <a:tabLst>
                <a:tab pos="495300" algn="l"/>
                <a:tab pos="939800" algn="l"/>
                <a:tab pos="1397000" algn="l"/>
                <a:tab pos="1841500" algn="l"/>
                <a:tab pos="2286000" algn="l"/>
                <a:tab pos="2743200" algn="l"/>
                <a:tab pos="3187700" algn="l"/>
                <a:tab pos="3644900" algn="l"/>
                <a:tab pos="4089400" algn="l"/>
                <a:tab pos="4533900" algn="l"/>
                <a:tab pos="4991100" algn="l"/>
                <a:tab pos="5435600" algn="l"/>
                <a:tab pos="5880100" algn="l"/>
                <a:tab pos="6337300" algn="l"/>
                <a:tab pos="6781800" algn="l"/>
                <a:tab pos="7239000" algn="l"/>
                <a:tab pos="7683500" algn="l"/>
                <a:tab pos="8128000" algn="l"/>
                <a:tab pos="8585200" algn="l"/>
                <a:tab pos="9029700" algn="l"/>
                <a:tab pos="9474200" algn="l"/>
                <a:tab pos="10096500" algn="l"/>
              </a:tabLst>
            </a:pPr>
            <a:r>
              <a:rPr kumimoji="0" lang="ja-JP" altLang="en-US" sz="2400" dirty="0">
                <a:solidFill>
                  <a:srgbClr val="FF0000"/>
                </a:solidFill>
                <a:latin typeface="Hiragino Maru Gothic Pro W4" panose="020F0400000000000000" pitchFamily="34" charset="-128"/>
                <a:ea typeface="Hiragino Maru Gothic Pro W4" panose="020F0400000000000000" pitchFamily="34" charset="-128"/>
                <a:sym typeface="ＭＳ Ｐゴシック" charset="0"/>
              </a:rPr>
              <a:t>理想的物質系ヘリウムを舞台とする基礎物理</a:t>
            </a:r>
            <a:br>
              <a:rPr kumimoji="0" lang="en-US" altLang="ja-JP" sz="2400" dirty="0">
                <a:solidFill>
                  <a:srgbClr val="FF0000"/>
                </a:solidFill>
                <a:latin typeface="Hiragino Maru Gothic Pro W4" panose="020F0400000000000000" pitchFamily="34" charset="-128"/>
                <a:ea typeface="Hiragino Maru Gothic Pro W4" panose="020F0400000000000000" pitchFamily="34" charset="-128"/>
                <a:sym typeface="ＭＳ Ｐゴシック" charset="0"/>
              </a:rPr>
            </a:br>
            <a:r>
              <a:rPr kumimoji="0" lang="en-US" altLang="ja-JP" dirty="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a:t>
            </a:r>
            <a:r>
              <a:rPr kumimoji="0" lang="ja-JP" altLang="en-US" dirty="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シンプルな構成要素</a:t>
            </a:r>
            <a:r>
              <a:rPr kumimoji="0" lang="ja-JP" altLang="en-US"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（フェルミオンの</a:t>
            </a:r>
            <a:r>
              <a:rPr kumimoji="0" lang="ja-JP" altLang="en-US" dirty="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ヘリウム３</a:t>
            </a:r>
            <a:r>
              <a:rPr kumimoji="0" lang="ja-JP" altLang="en-US"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とボソンの</a:t>
            </a:r>
            <a:r>
              <a:rPr kumimoji="0" lang="ja-JP" altLang="en-US" dirty="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ヘリウム４</a:t>
            </a:r>
            <a:r>
              <a:rPr kumimoji="0" lang="ja-JP" altLang="en-US"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a:t>
            </a:r>
            <a:br>
              <a:rPr kumimoji="0" lang="en-US" altLang="ja-JP"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br>
            <a:r>
              <a:rPr kumimoji="0" lang="ja-JP" altLang="en-US"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rPr>
              <a:t>＋</a:t>
            </a:r>
            <a:r>
              <a:rPr kumimoji="0" lang="ja-JP" altLang="en-US" dirty="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制御された環境</a:t>
            </a:r>
            <a:r>
              <a:rPr kumimoji="0" lang="en-US" altLang="ja-JP" dirty="0">
                <a:solidFill>
                  <a:srgbClr val="0000FF"/>
                </a:solidFill>
                <a:latin typeface="Hiragino Maru Gothic Pro W4" panose="020F0400000000000000" pitchFamily="34" charset="-128"/>
                <a:ea typeface="Hiragino Maru Gothic Pro W4" panose="020F0400000000000000" pitchFamily="34" charset="-128"/>
                <a:sym typeface="ＭＳ Ｐゴシック" charset="0"/>
              </a:rPr>
              <a:t> </a:t>
            </a:r>
            <a:r>
              <a:rPr kumimoji="0" lang="en-US" altLang="ja-JP" dirty="0">
                <a:solidFill>
                  <a:srgbClr val="000000"/>
                </a:solidFill>
                <a:latin typeface="Hiragino Maru Gothic Pro W4" panose="020F0400000000000000" pitchFamily="34" charset="-128"/>
                <a:ea typeface="Hiragino Maru Gothic Pro W4" panose="020F0400000000000000" pitchFamily="34" charset="-128"/>
                <a:cs typeface="Times New Roman" charset="0"/>
                <a:sym typeface="Times New Roman" charset="0"/>
              </a:rPr>
              <a:t>&gt;&gt; </a:t>
            </a:r>
            <a:r>
              <a:rPr kumimoji="0" lang="ja-JP" altLang="en-US" dirty="0">
                <a:solidFill>
                  <a:srgbClr val="FF0000"/>
                </a:solidFill>
                <a:latin typeface="Hiragino Maru Gothic Pro W4" panose="020F0400000000000000" pitchFamily="34" charset="-128"/>
                <a:ea typeface="Hiragino Maru Gothic Pro W4" panose="020F0400000000000000" pitchFamily="34" charset="-128"/>
                <a:sym typeface="ＭＳ Ｐゴシック" charset="0"/>
              </a:rPr>
              <a:t>普遍的な物理現象を精密に理解しよう！</a:t>
            </a:r>
            <a:endParaRPr kumimoji="0" lang="ja-JP" altLang="en-US" dirty="0">
              <a:solidFill>
                <a:srgbClr val="000000"/>
              </a:solidFill>
              <a:latin typeface="Hiragino Maru Gothic Pro W4" panose="020F0400000000000000" pitchFamily="34" charset="-128"/>
              <a:ea typeface="Hiragino Maru Gothic Pro W4" panose="020F0400000000000000" pitchFamily="34" charset="-128"/>
              <a:sym typeface="ＭＳ Ｐゴシック" charset="0"/>
            </a:endParaRPr>
          </a:p>
        </p:txBody>
      </p:sp>
      <p:sp>
        <p:nvSpPr>
          <p:cNvPr id="2" name="太陽 1">
            <a:extLst>
              <a:ext uri="{FF2B5EF4-FFF2-40B4-BE49-F238E27FC236}">
                <a16:creationId xmlns:a16="http://schemas.microsoft.com/office/drawing/2014/main" id="{7CE9BF5D-4294-9A46-B241-6226E8C630DF}"/>
              </a:ext>
            </a:extLst>
          </p:cNvPr>
          <p:cNvSpPr/>
          <p:nvPr/>
        </p:nvSpPr>
        <p:spPr>
          <a:xfrm>
            <a:off x="1689912" y="5913913"/>
            <a:ext cx="855366" cy="819397"/>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3"/>
          <p:cNvSpPr txBox="1">
            <a:spLocks noChangeArrowheads="1"/>
          </p:cNvSpPr>
          <p:nvPr/>
        </p:nvSpPr>
        <p:spPr bwMode="auto">
          <a:xfrm>
            <a:off x="3352800" y="762001"/>
            <a:ext cx="6629400" cy="2847575"/>
          </a:xfrm>
          <a:prstGeom prst="rect">
            <a:avLst/>
          </a:prstGeom>
          <a:gradFill rotWithShape="0">
            <a:gsLst>
              <a:gs pos="0">
                <a:srgbClr val="FFFFFF"/>
              </a:gs>
              <a:gs pos="100000">
                <a:srgbClr val="E6FF00"/>
              </a:gs>
            </a:gsLst>
            <a:lin ang="0" scaled="1"/>
          </a:gradFill>
          <a:ln>
            <a:noFill/>
          </a:ln>
          <a:extLst>
            <a:ext uri="{91240B29-F687-4F45-9708-019B960494DF}">
              <a14:hiddenLine xmlns:a14="http://schemas.microsoft.com/office/drawing/2010/main" w="36000">
                <a:solidFill>
                  <a:srgbClr val="000000"/>
                </a:solidFill>
                <a:miter lim="800000"/>
                <a:headEnd/>
                <a:tailEnd/>
              </a14:hiddenLine>
            </a:ext>
          </a:extLst>
        </p:spPr>
        <p:txBody>
          <a:bodyPr lIns="90000" tIns="46800" rIns="90000" bIns="46800">
            <a:spAutoFit/>
          </a:bodyPr>
          <a:lstStyle>
            <a:lvl1pPr marL="457200" indent="-4572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kumimoji="1" sz="2400">
                <a:solidFill>
                  <a:srgbClr val="003366"/>
                </a:solidFill>
                <a:latin typeface="Times New Roman" charset="0"/>
                <a:ea typeface="ＭＳ Ｐゴシック" charset="-128"/>
              </a:defRPr>
            </a:lvl1pPr>
            <a:lvl2pPr marL="742950" indent="-28575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kumimoji="1" sz="2400">
                <a:solidFill>
                  <a:srgbClr val="003366"/>
                </a:solidFill>
                <a:latin typeface="Times New Roman" charset="0"/>
                <a:ea typeface="ＭＳ Ｐゴシック" charset="-128"/>
              </a:defRPr>
            </a:lvl2pPr>
            <a:lvl3pPr marL="1143000" indent="-2286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kumimoji="1" sz="2400">
                <a:solidFill>
                  <a:srgbClr val="003366"/>
                </a:solidFill>
                <a:latin typeface="Times New Roman" charset="0"/>
                <a:ea typeface="ＭＳ Ｐゴシック" charset="-128"/>
              </a:defRPr>
            </a:lvl3pPr>
            <a:lvl4pPr marL="1600200" indent="-2286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kumimoji="1" sz="2400">
                <a:solidFill>
                  <a:srgbClr val="003366"/>
                </a:solidFill>
                <a:latin typeface="Times New Roman" charset="0"/>
                <a:ea typeface="ＭＳ Ｐゴシック" charset="-128"/>
              </a:defRPr>
            </a:lvl4pPr>
            <a:lvl5pPr marL="2057400" indent="-2286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kumimoji="1" sz="2400">
                <a:solidFill>
                  <a:srgbClr val="003366"/>
                </a:solidFill>
                <a:latin typeface="Times New Roman" charset="0"/>
                <a:ea typeface="ＭＳ Ｐゴシック" charset="-128"/>
              </a:defRPr>
            </a:lvl5pPr>
            <a:lvl6pPr marL="2514600" indent="-228600" eaLnBrk="0" fontAlgn="base" hangingPunct="0">
              <a:spcBef>
                <a:spcPct val="0"/>
              </a:spcBef>
              <a:spcAft>
                <a:spcPct val="0"/>
              </a:spcAft>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kumimoji="1" sz="2400">
                <a:solidFill>
                  <a:srgbClr val="003366"/>
                </a:solidFill>
                <a:latin typeface="Times New Roman" charset="0"/>
                <a:ea typeface="ＭＳ Ｐゴシック" charset="-128"/>
              </a:defRPr>
            </a:lvl6pPr>
            <a:lvl7pPr marL="2971800" indent="-228600" eaLnBrk="0" fontAlgn="base" hangingPunct="0">
              <a:spcBef>
                <a:spcPct val="0"/>
              </a:spcBef>
              <a:spcAft>
                <a:spcPct val="0"/>
              </a:spcAft>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kumimoji="1" sz="2400">
                <a:solidFill>
                  <a:srgbClr val="003366"/>
                </a:solidFill>
                <a:latin typeface="Times New Roman" charset="0"/>
                <a:ea typeface="ＭＳ Ｐゴシック" charset="-128"/>
              </a:defRPr>
            </a:lvl7pPr>
            <a:lvl8pPr marL="3429000" indent="-228600" eaLnBrk="0" fontAlgn="base" hangingPunct="0">
              <a:spcBef>
                <a:spcPct val="0"/>
              </a:spcBef>
              <a:spcAft>
                <a:spcPct val="0"/>
              </a:spcAft>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kumimoji="1" sz="2400">
                <a:solidFill>
                  <a:srgbClr val="003366"/>
                </a:solidFill>
                <a:latin typeface="Times New Roman" charset="0"/>
                <a:ea typeface="ＭＳ Ｐゴシック" charset="-128"/>
              </a:defRPr>
            </a:lvl8pPr>
            <a:lvl9pPr marL="3886200" indent="-228600" eaLnBrk="0" fontAlgn="base" hangingPunct="0">
              <a:spcBef>
                <a:spcPct val="0"/>
              </a:spcBef>
              <a:spcAft>
                <a:spcPct val="0"/>
              </a:spcAft>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kumimoji="1" sz="2400">
                <a:solidFill>
                  <a:srgbClr val="003366"/>
                </a:solidFill>
                <a:latin typeface="Times New Roman" charset="0"/>
                <a:ea typeface="ＭＳ Ｐゴシック" charset="-128"/>
              </a:defRPr>
            </a:lvl9pPr>
          </a:lstStyle>
          <a:p>
            <a:pPr>
              <a:lnSpc>
                <a:spcPct val="83000"/>
              </a:lnSpc>
              <a:spcBef>
                <a:spcPts val="850"/>
              </a:spcBef>
              <a:buClr>
                <a:srgbClr val="003366"/>
              </a:buClr>
              <a:buSzPct val="33000"/>
            </a:pPr>
            <a:r>
              <a:rPr kumimoji="0" lang="ja-JP" altLang="en-GB" sz="2000">
                <a:solidFill>
                  <a:srgbClr val="000000"/>
                </a:solidFill>
                <a:latin typeface="Hiragino Maru Gothic Pro W4" panose="020F0400000000000000" pitchFamily="34" charset="-128"/>
                <a:ea typeface="Hiragino Maru Gothic Pro W4" panose="020F0400000000000000" pitchFamily="34" charset="-128"/>
              </a:rPr>
              <a:t>課題研究でやること</a:t>
            </a:r>
            <a:br>
              <a:rPr kumimoji="0" lang="en-GB" altLang="ja-JP" sz="2000" dirty="0">
                <a:solidFill>
                  <a:srgbClr val="000000"/>
                </a:solidFill>
              </a:rPr>
            </a:br>
            <a:endParaRPr kumimoji="0" lang="en-GB" altLang="ja-JP" sz="2000" dirty="0">
              <a:solidFill>
                <a:srgbClr val="000000"/>
              </a:solidFill>
            </a:endParaRPr>
          </a:p>
          <a:p>
            <a:pPr>
              <a:lnSpc>
                <a:spcPct val="88000"/>
              </a:lnSpc>
              <a:spcBef>
                <a:spcPts val="850"/>
              </a:spcBef>
              <a:buClr>
                <a:srgbClr val="003366"/>
              </a:buClr>
              <a:buSzPct val="45000"/>
              <a:buFont typeface="StarSymbol" charset="0"/>
              <a:buChar char="●"/>
            </a:pPr>
            <a:r>
              <a:rPr kumimoji="0" lang="ja-JP" altLang="en-GB" sz="2000">
                <a:solidFill>
                  <a:srgbClr val="000000"/>
                </a:solidFill>
                <a:latin typeface="Hiragino Maru Gothic Pro W4" panose="020F0400000000000000" pitchFamily="34" charset="-128"/>
                <a:ea typeface="Hiragino Maru Gothic Pro W4" panose="020F0400000000000000" pitchFamily="34" charset="-128"/>
              </a:rPr>
              <a:t>ゼミ：超伝導</a:t>
            </a:r>
            <a:r>
              <a:rPr kumimoji="0" lang="ja-JP" altLang="en-US" sz="2000">
                <a:solidFill>
                  <a:srgbClr val="000000"/>
                </a:solidFill>
                <a:latin typeface="Hiragino Maru Gothic Pro W4" panose="020F0400000000000000" pitchFamily="34" charset="-128"/>
                <a:ea typeface="Hiragino Maru Gothic Pro W4" panose="020F0400000000000000" pitchFamily="34" charset="-128"/>
              </a:rPr>
              <a:t>・</a:t>
            </a:r>
            <a:r>
              <a:rPr kumimoji="0" lang="ja-JP" altLang="en-GB" sz="2000">
                <a:solidFill>
                  <a:srgbClr val="000000"/>
                </a:solidFill>
                <a:latin typeface="Hiragino Maru Gothic Pro W4" panose="020F0400000000000000" pitchFamily="34" charset="-128"/>
                <a:ea typeface="Hiragino Maru Gothic Pro W4" panose="020F0400000000000000" pitchFamily="34" charset="-128"/>
              </a:rPr>
              <a:t>超流動</a:t>
            </a:r>
            <a:r>
              <a:rPr kumimoji="0" lang="ja-JP" altLang="en-US" sz="2000">
                <a:solidFill>
                  <a:srgbClr val="000000"/>
                </a:solidFill>
                <a:latin typeface="Hiragino Maru Gothic Pro W4" panose="020F0400000000000000" pitchFamily="34" charset="-128"/>
                <a:ea typeface="Hiragino Maru Gothic Pro W4" panose="020F0400000000000000" pitchFamily="34" charset="-128"/>
              </a:rPr>
              <a:t>・</a:t>
            </a:r>
            <a:r>
              <a:rPr kumimoji="0" lang="en-GB" altLang="ja-JP" sz="2000" dirty="0">
                <a:solidFill>
                  <a:srgbClr val="000000"/>
                </a:solidFill>
              </a:rPr>
              <a:t>BEC</a:t>
            </a:r>
            <a:r>
              <a:rPr kumimoji="0" lang="ja-JP" altLang="en-GB" sz="2000">
                <a:solidFill>
                  <a:srgbClr val="000000"/>
                </a:solidFill>
                <a:latin typeface="Hiragino Maru Gothic Pro W4" panose="020F0400000000000000" pitchFamily="34" charset="-128"/>
                <a:ea typeface="Hiragino Maru Gothic Pro W4" panose="020F0400000000000000" pitchFamily="34" charset="-128"/>
              </a:rPr>
              <a:t>の</a:t>
            </a:r>
            <a:r>
              <a:rPr kumimoji="0" lang="ja-JP" altLang="en-US" sz="2000">
                <a:solidFill>
                  <a:srgbClr val="000000"/>
                </a:solidFill>
                <a:latin typeface="Hiragino Maru Gothic Pro W4" panose="020F0400000000000000" pitchFamily="34" charset="-128"/>
                <a:ea typeface="Hiragino Maru Gothic Pro W4" panose="020F0400000000000000" pitchFamily="34" charset="-128"/>
              </a:rPr>
              <a:t>英文</a:t>
            </a:r>
            <a:r>
              <a:rPr kumimoji="0" lang="ja-JP" altLang="en-GB" sz="2000">
                <a:solidFill>
                  <a:srgbClr val="000000"/>
                </a:solidFill>
                <a:latin typeface="Hiragino Maru Gothic Pro W4" panose="020F0400000000000000" pitchFamily="34" charset="-128"/>
                <a:ea typeface="Hiragino Maru Gothic Pro W4" panose="020F0400000000000000" pitchFamily="34" charset="-128"/>
              </a:rPr>
              <a:t>教科書</a:t>
            </a:r>
            <a:r>
              <a:rPr kumimoji="0" lang="ja-JP" altLang="en-US" sz="2000">
                <a:solidFill>
                  <a:srgbClr val="000000"/>
                </a:solidFill>
                <a:latin typeface="Hiragino Maru Gothic Pro W4" panose="020F0400000000000000" pitchFamily="34" charset="-128"/>
                <a:ea typeface="Hiragino Maru Gothic Pro W4" panose="020F0400000000000000" pitchFamily="34" charset="-128"/>
              </a:rPr>
              <a:t>を</a:t>
            </a:r>
            <a:r>
              <a:rPr kumimoji="0" lang="ja-JP" altLang="en-GB" sz="2000">
                <a:solidFill>
                  <a:srgbClr val="000000"/>
                </a:solidFill>
                <a:latin typeface="Hiragino Maru Gothic Pro W4" panose="020F0400000000000000" pitchFamily="34" charset="-128"/>
                <a:ea typeface="Hiragino Maru Gothic Pro W4" panose="020F0400000000000000" pitchFamily="34" charset="-128"/>
              </a:rPr>
              <a:t>輪</a:t>
            </a:r>
            <a:r>
              <a:rPr kumimoji="0" lang="ja-JP" altLang="en-US" sz="2000">
                <a:solidFill>
                  <a:srgbClr val="000000"/>
                </a:solidFill>
                <a:latin typeface="Hiragino Maru Gothic Pro W4" panose="020F0400000000000000" pitchFamily="34" charset="-128"/>
                <a:ea typeface="Hiragino Maru Gothic Pro W4" panose="020F0400000000000000" pitchFamily="34" charset="-128"/>
              </a:rPr>
              <a:t>読</a:t>
            </a:r>
            <a:r>
              <a:rPr kumimoji="0" lang="ja-JP" altLang="en-GB" sz="2000">
                <a:solidFill>
                  <a:srgbClr val="000000"/>
                </a:solidFill>
                <a:latin typeface="Hiragino Maru Gothic Pro W4" panose="020F0400000000000000" pitchFamily="34" charset="-128"/>
                <a:ea typeface="Hiragino Maru Gothic Pro W4" panose="020F0400000000000000" pitchFamily="34" charset="-128"/>
              </a:rPr>
              <a:t>。</a:t>
            </a:r>
            <a:br>
              <a:rPr kumimoji="0" lang="en-GB" altLang="ja-JP" sz="2000" dirty="0">
                <a:solidFill>
                  <a:srgbClr val="000000"/>
                </a:solidFill>
                <a:latin typeface="Hiragino Maru Gothic Pro W4" panose="020F0400000000000000" pitchFamily="34" charset="-128"/>
                <a:ea typeface="Hiragino Maru Gothic Pro W4" panose="020F0400000000000000" pitchFamily="34" charset="-128"/>
              </a:rPr>
            </a:br>
            <a:r>
              <a:rPr kumimoji="0" lang="en-GB" altLang="ja-JP" sz="2000" dirty="0">
                <a:solidFill>
                  <a:srgbClr val="000000"/>
                </a:solidFill>
              </a:rPr>
              <a:t>“Superconductivity, </a:t>
            </a:r>
            <a:r>
              <a:rPr kumimoji="0" lang="en-GB" altLang="ja-JP" sz="2000" dirty="0" err="1">
                <a:solidFill>
                  <a:srgbClr val="000000"/>
                </a:solidFill>
              </a:rPr>
              <a:t>Superfluids</a:t>
            </a:r>
            <a:r>
              <a:rPr kumimoji="0" lang="en-GB" altLang="ja-JP" sz="2000" dirty="0">
                <a:solidFill>
                  <a:srgbClr val="000000"/>
                </a:solidFill>
              </a:rPr>
              <a:t> and Condensates”</a:t>
            </a:r>
          </a:p>
          <a:p>
            <a:pPr>
              <a:lnSpc>
                <a:spcPct val="88000"/>
              </a:lnSpc>
              <a:spcBef>
                <a:spcPts val="850"/>
              </a:spcBef>
              <a:buClr>
                <a:srgbClr val="003366"/>
              </a:buClr>
              <a:buSzPct val="45000"/>
              <a:buFont typeface="StarSymbol" charset="0"/>
              <a:buChar char="●"/>
            </a:pPr>
            <a:r>
              <a:rPr kumimoji="0" lang="ja-JP" altLang="en-GB" sz="2000">
                <a:solidFill>
                  <a:srgbClr val="000000"/>
                </a:solidFill>
                <a:latin typeface="Hiragino Maru Gothic Pro W4" panose="020F0400000000000000" pitchFamily="34" charset="-128"/>
                <a:ea typeface="Hiragino Maru Gothic Pro W4" panose="020F0400000000000000" pitchFamily="34" charset="-128"/>
              </a:rPr>
              <a:t>実験研究：超流動ヘリウムの</a:t>
            </a:r>
            <a:r>
              <a:rPr kumimoji="0" lang="ja-JP" altLang="en-US" sz="2000">
                <a:solidFill>
                  <a:srgbClr val="000000"/>
                </a:solidFill>
                <a:latin typeface="Hiragino Maru Gothic Pro W4" panose="020F0400000000000000" pitchFamily="34" charset="-128"/>
                <a:ea typeface="Hiragino Maru Gothic Pro W4" panose="020F0400000000000000" pitchFamily="34" charset="-128"/>
              </a:rPr>
              <a:t>不思議な現象を探求する</a:t>
            </a:r>
            <a:r>
              <a:rPr kumimoji="0" lang="ja-JP" altLang="en-GB" sz="2000">
                <a:solidFill>
                  <a:srgbClr val="000000"/>
                </a:solidFill>
                <a:latin typeface="Hiragino Maru Gothic Pro W4" panose="020F0400000000000000" pitchFamily="34" charset="-128"/>
                <a:ea typeface="Hiragino Maru Gothic Pro W4" panose="020F0400000000000000" pitchFamily="34" charset="-128"/>
              </a:rPr>
              <a:t>実験の</a:t>
            </a:r>
            <a:r>
              <a:rPr kumimoji="0" lang="ja-JP" altLang="en-GB" sz="2000">
                <a:solidFill>
                  <a:srgbClr val="FF0000"/>
                </a:solidFill>
                <a:latin typeface="Hiragino Maru Gothic Pro W4" panose="020F0400000000000000" pitchFamily="34" charset="-128"/>
                <a:ea typeface="Hiragino Maru Gothic Pro W4" panose="020F0400000000000000" pitchFamily="34" charset="-128"/>
              </a:rPr>
              <a:t>企画</a:t>
            </a:r>
            <a:r>
              <a:rPr kumimoji="0" lang="ja-JP" altLang="en-US" sz="2000">
                <a:solidFill>
                  <a:srgbClr val="FF0000"/>
                </a:solidFill>
                <a:latin typeface="Hiragino Maru Gothic Pro W4" panose="020F0400000000000000" pitchFamily="34" charset="-128"/>
                <a:ea typeface="Hiragino Maru Gothic Pro W4" panose="020F0400000000000000" pitchFamily="34" charset="-128"/>
              </a:rPr>
              <a:t>・</a:t>
            </a:r>
            <a:r>
              <a:rPr kumimoji="0" lang="ja-JP" altLang="en-GB" sz="2000">
                <a:solidFill>
                  <a:srgbClr val="FF0000"/>
                </a:solidFill>
                <a:latin typeface="Hiragino Maru Gothic Pro W4" panose="020F0400000000000000" pitchFamily="34" charset="-128"/>
                <a:ea typeface="Hiragino Maru Gothic Pro W4" panose="020F0400000000000000" pitchFamily="34" charset="-128"/>
              </a:rPr>
              <a:t>製作</a:t>
            </a:r>
            <a:r>
              <a:rPr kumimoji="0" lang="ja-JP" altLang="en-US" sz="2000">
                <a:solidFill>
                  <a:srgbClr val="FF0000"/>
                </a:solidFill>
                <a:latin typeface="Hiragino Maru Gothic Pro W4" panose="020F0400000000000000" pitchFamily="34" charset="-128"/>
                <a:ea typeface="Hiragino Maru Gothic Pro W4" panose="020F0400000000000000" pitchFamily="34" charset="-128"/>
              </a:rPr>
              <a:t>・</a:t>
            </a:r>
            <a:r>
              <a:rPr kumimoji="0" lang="ja-JP" altLang="en-GB" sz="2000">
                <a:solidFill>
                  <a:srgbClr val="FF0000"/>
                </a:solidFill>
                <a:latin typeface="Hiragino Maru Gothic Pro W4" panose="020F0400000000000000" pitchFamily="34" charset="-128"/>
                <a:ea typeface="Hiragino Maru Gothic Pro W4" panose="020F0400000000000000" pitchFamily="34" charset="-128"/>
              </a:rPr>
              <a:t>実行</a:t>
            </a:r>
            <a:r>
              <a:rPr kumimoji="0" lang="ja-JP" altLang="en-GB" sz="2000">
                <a:solidFill>
                  <a:srgbClr val="000000"/>
                </a:solidFill>
                <a:latin typeface="Hiragino Maru Gothic Pro W4" panose="020F0400000000000000" pitchFamily="34" charset="-128"/>
                <a:ea typeface="Hiragino Maru Gothic Pro W4" panose="020F0400000000000000" pitchFamily="34" charset="-128"/>
              </a:rPr>
              <a:t>を通して</a:t>
            </a:r>
            <a:r>
              <a:rPr kumimoji="0" lang="ja-JP" altLang="en-US" sz="2000">
                <a:solidFill>
                  <a:srgbClr val="000000"/>
                </a:solidFill>
                <a:latin typeface="Hiragino Maru Gothic Pro W4" panose="020F0400000000000000" pitchFamily="34" charset="-128"/>
                <a:ea typeface="Hiragino Maru Gothic Pro W4" panose="020F0400000000000000" pitchFamily="34" charset="-128"/>
              </a:rPr>
              <a:t>、</a:t>
            </a:r>
            <a:r>
              <a:rPr kumimoji="0" lang="ja-JP" altLang="en-GB" sz="2000">
                <a:solidFill>
                  <a:srgbClr val="000000"/>
                </a:solidFill>
                <a:latin typeface="Hiragino Maru Gothic Pro W4" panose="020F0400000000000000" pitchFamily="34" charset="-128"/>
                <a:ea typeface="Hiragino Maru Gothic Pro W4" panose="020F0400000000000000" pitchFamily="34" charset="-128"/>
              </a:rPr>
              <a:t>実験研究のデザイン法を学習。</a:t>
            </a:r>
            <a:endParaRPr kumimoji="0" lang="en-US" altLang="ja-JP" sz="2000" dirty="0">
              <a:solidFill>
                <a:srgbClr val="000000"/>
              </a:solidFill>
              <a:latin typeface="Hiragino Maru Gothic Pro W4" panose="020F0400000000000000" pitchFamily="34" charset="-128"/>
              <a:ea typeface="Hiragino Maru Gothic Pro W4" panose="020F0400000000000000" pitchFamily="34" charset="-128"/>
            </a:endParaRPr>
          </a:p>
          <a:p>
            <a:pPr>
              <a:lnSpc>
                <a:spcPct val="88000"/>
              </a:lnSpc>
              <a:spcBef>
                <a:spcPts val="850"/>
              </a:spcBef>
              <a:buClr>
                <a:srgbClr val="003366"/>
              </a:buClr>
              <a:buSzPct val="45000"/>
              <a:buFont typeface="StarSymbol" charset="0"/>
              <a:buChar char="●"/>
            </a:pPr>
            <a:r>
              <a:rPr kumimoji="0" lang="ja-JP" altLang="en-US" sz="2000">
                <a:solidFill>
                  <a:srgbClr val="000000"/>
                </a:solidFill>
                <a:latin typeface="Hiragino Maru Gothic Pro W4" panose="020F0400000000000000" pitchFamily="34" charset="-128"/>
                <a:ea typeface="Hiragino Maru Gothic Pro W4" panose="020F0400000000000000" pitchFamily="34" charset="-128"/>
              </a:rPr>
              <a:t>研究室メンバーと楽しい交流：</a:t>
            </a:r>
            <a:br>
              <a:rPr kumimoji="0" lang="en-US" altLang="ja-JP" sz="2000" dirty="0">
                <a:solidFill>
                  <a:srgbClr val="000000"/>
                </a:solidFill>
                <a:latin typeface="Hiragino Maru Gothic Pro W4" panose="020F0400000000000000" pitchFamily="34" charset="-128"/>
                <a:ea typeface="Hiragino Maru Gothic Pro W4" panose="020F0400000000000000" pitchFamily="34" charset="-128"/>
              </a:rPr>
            </a:br>
            <a:r>
              <a:rPr kumimoji="0" lang="ja-JP" altLang="en-US" sz="2000">
                <a:solidFill>
                  <a:srgbClr val="000000"/>
                </a:solidFill>
                <a:latin typeface="Hiragino Maru Gothic Pro W4" panose="020F0400000000000000" pitchFamily="34" charset="-128"/>
                <a:ea typeface="Hiragino Maru Gothic Pro W4" panose="020F0400000000000000" pitchFamily="34" charset="-128"/>
              </a:rPr>
              <a:t>花見・宴会・遠足、</a:t>
            </a:r>
            <a:r>
              <a:rPr kumimoji="0" lang="en-US" altLang="ja-JP" sz="2000" dirty="0" err="1">
                <a:solidFill>
                  <a:srgbClr val="000000"/>
                </a:solidFill>
                <a:latin typeface="Hiragino Maru Gothic Pro W4" panose="020F0400000000000000" pitchFamily="34" charset="-128"/>
                <a:ea typeface="Hiragino Maru Gothic Pro W4" panose="020F0400000000000000" pitchFamily="34" charset="-128"/>
              </a:rPr>
              <a:t>etc</a:t>
            </a:r>
            <a:endParaRPr kumimoji="0" lang="en-GB" altLang="ja-JP" sz="2000" dirty="0">
              <a:solidFill>
                <a:srgbClr val="000000"/>
              </a:solidFill>
              <a:latin typeface="Hiragino Maru Gothic Pro W4" panose="020F0400000000000000" pitchFamily="34" charset="-128"/>
              <a:ea typeface="Hiragino Maru Gothic Pro W4" panose="020F0400000000000000" pitchFamily="34" charset="-128"/>
            </a:endParaRPr>
          </a:p>
        </p:txBody>
      </p:sp>
      <p:pic>
        <p:nvPicPr>
          <p:cNvPr id="23554" name="Picture 5" descr="82311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176" y="990600"/>
            <a:ext cx="126682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テキスト ボックス 14"/>
          <p:cNvSpPr txBox="1">
            <a:spLocks noChangeArrowheads="1"/>
          </p:cNvSpPr>
          <p:nvPr/>
        </p:nvSpPr>
        <p:spPr bwMode="auto">
          <a:xfrm>
            <a:off x="2058390" y="3735388"/>
            <a:ext cx="8015844" cy="2862322"/>
          </a:xfrm>
          <a:prstGeom prst="rect">
            <a:avLst/>
          </a:prstGeom>
          <a:solidFill>
            <a:schemeClr val="tx1"/>
          </a:solidFill>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kumimoji="1" sz="2400">
                <a:solidFill>
                  <a:srgbClr val="003366"/>
                </a:solidFill>
                <a:latin typeface="Times New Roman" charset="0"/>
                <a:ea typeface="ＭＳ Ｐゴシック" charset="-128"/>
              </a:defRPr>
            </a:lvl1pPr>
            <a:lvl2pPr marL="742950" indent="-285750">
              <a:defRPr kumimoji="1" sz="2400">
                <a:solidFill>
                  <a:srgbClr val="003366"/>
                </a:solidFill>
                <a:latin typeface="Times New Roman" charset="0"/>
                <a:ea typeface="ＭＳ Ｐゴシック" charset="-128"/>
              </a:defRPr>
            </a:lvl2pPr>
            <a:lvl3pPr marL="1143000" indent="-228600">
              <a:defRPr kumimoji="1" sz="2400">
                <a:solidFill>
                  <a:srgbClr val="003366"/>
                </a:solidFill>
                <a:latin typeface="Times New Roman" charset="0"/>
                <a:ea typeface="ＭＳ Ｐゴシック" charset="-128"/>
              </a:defRPr>
            </a:lvl3pPr>
            <a:lvl4pPr marL="1600200" indent="-228600">
              <a:defRPr kumimoji="1" sz="2400">
                <a:solidFill>
                  <a:srgbClr val="003366"/>
                </a:solidFill>
                <a:latin typeface="Times New Roman" charset="0"/>
                <a:ea typeface="ＭＳ Ｐゴシック" charset="-128"/>
              </a:defRPr>
            </a:lvl4pPr>
            <a:lvl5pPr marL="2057400" indent="-228600">
              <a:defRPr kumimoji="1" sz="2400">
                <a:solidFill>
                  <a:srgbClr val="003366"/>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rgbClr val="003366"/>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rgbClr val="003366"/>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rgbClr val="003366"/>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rgbClr val="003366"/>
                </a:solidFill>
                <a:latin typeface="Times New Roman" charset="0"/>
                <a:ea typeface="ＭＳ Ｐゴシック" charset="-128"/>
              </a:defRPr>
            </a:lvl9pPr>
          </a:lstStyle>
          <a:p>
            <a:r>
              <a:rPr lang="en-US" altLang="ja-JP" dirty="0">
                <a:solidFill>
                  <a:srgbClr val="FFFF00"/>
                </a:solidFill>
                <a:latin typeface="Hiragino Maru Gothic Pro W4" panose="020F0400000000000000" pitchFamily="34" charset="-128"/>
                <a:ea typeface="Hiragino Maru Gothic Pro W4" panose="020F0400000000000000" pitchFamily="34" charset="-128"/>
              </a:rPr>
              <a:t>◎</a:t>
            </a:r>
            <a:r>
              <a:rPr lang="ja-JP" altLang="en-US" dirty="0">
                <a:solidFill>
                  <a:srgbClr val="FFFF00"/>
                </a:solidFill>
                <a:latin typeface="Hiragino Maru Gothic Pro W4" panose="020F0400000000000000" pitchFamily="34" charset="-128"/>
                <a:ea typeface="Hiragino Maru Gothic Pro W4" panose="020F0400000000000000" pitchFamily="34" charset="-128"/>
              </a:rPr>
              <a:t>な人：</a:t>
            </a:r>
            <a:br>
              <a:rPr lang="en-US" altLang="ja-JP" dirty="0">
                <a:solidFill>
                  <a:srgbClr val="FFFF00"/>
                </a:solidFill>
                <a:latin typeface="Hiragino Maru Gothic Pro W4" panose="020F0400000000000000" pitchFamily="34" charset="-128"/>
                <a:ea typeface="Hiragino Maru Gothic Pro W4" panose="020F0400000000000000" pitchFamily="34" charset="-128"/>
              </a:rPr>
            </a:br>
            <a:r>
              <a:rPr lang="en-US" altLang="ja-JP" dirty="0">
                <a:solidFill>
                  <a:srgbClr val="FFFF00"/>
                </a:solidFill>
                <a:latin typeface="Hiragino Maru Gothic Pro W4" panose="020F0400000000000000" pitchFamily="34" charset="-128"/>
                <a:ea typeface="Hiragino Maru Gothic Pro W4" panose="020F0400000000000000" pitchFamily="34" charset="-128"/>
              </a:rPr>
              <a:t>　</a:t>
            </a:r>
            <a:r>
              <a:rPr lang="ja-JP" altLang="en-US" dirty="0">
                <a:solidFill>
                  <a:srgbClr val="FFFF00"/>
                </a:solidFill>
                <a:latin typeface="Hiragino Maru Gothic Pro W4" panose="020F0400000000000000" pitchFamily="34" charset="-128"/>
                <a:ea typeface="Hiragino Maru Gothic Pro W4" panose="020F0400000000000000" pitchFamily="34" charset="-128"/>
              </a:rPr>
              <a:t>人と同じことをするより、自ら道を切り開きたい人</a:t>
            </a:r>
            <a:endParaRPr lang="en-US" altLang="ja-JP" dirty="0">
              <a:solidFill>
                <a:srgbClr val="FFFF00"/>
              </a:solidFill>
              <a:latin typeface="Hiragino Maru Gothic Pro W4" panose="020F0400000000000000" pitchFamily="34" charset="-128"/>
              <a:ea typeface="Hiragino Maru Gothic Pro W4" panose="020F0400000000000000" pitchFamily="34" charset="-128"/>
            </a:endParaRPr>
          </a:p>
          <a:p>
            <a:r>
              <a:rPr lang="ja-JP" altLang="en-US" dirty="0">
                <a:solidFill>
                  <a:srgbClr val="FFFF00"/>
                </a:solidFill>
                <a:latin typeface="Hiragino Maru Gothic Pro W4" panose="020F0400000000000000" pitchFamily="34" charset="-128"/>
                <a:ea typeface="Hiragino Maru Gothic Pro W4" panose="020F0400000000000000" pitchFamily="34" charset="-128"/>
              </a:rPr>
              <a:t>　一人で静かにしてるより、議論し合うことが好きな人</a:t>
            </a:r>
            <a:endParaRPr lang="en-US" altLang="ja-JP" dirty="0">
              <a:solidFill>
                <a:srgbClr val="FFFF00"/>
              </a:solidFill>
              <a:latin typeface="Hiragino Maru Gothic Pro W4" panose="020F0400000000000000" pitchFamily="34" charset="-128"/>
              <a:ea typeface="Hiragino Maru Gothic Pro W4" panose="020F0400000000000000" pitchFamily="34" charset="-128"/>
            </a:endParaRPr>
          </a:p>
          <a:p>
            <a:r>
              <a:rPr lang="ja-JP" altLang="en-US" dirty="0">
                <a:solidFill>
                  <a:srgbClr val="FFFF00"/>
                </a:solidFill>
                <a:latin typeface="Hiragino Maru Gothic Pro W4" panose="020F0400000000000000" pitchFamily="34" charset="-128"/>
                <a:ea typeface="Hiragino Maru Gothic Pro W4" panose="020F0400000000000000" pitchFamily="34" charset="-128"/>
              </a:rPr>
              <a:t>　</a:t>
            </a:r>
            <a:r>
              <a:rPr lang="en-US" altLang="ja-JP" dirty="0">
                <a:solidFill>
                  <a:srgbClr val="FFFF00"/>
                </a:solidFill>
                <a:latin typeface="Hiragino Maru Gothic Pro W4" panose="020F0400000000000000" pitchFamily="34" charset="-128"/>
                <a:ea typeface="Hiragino Maru Gothic Pro W4" panose="020F0400000000000000" pitchFamily="34" charset="-128"/>
              </a:rPr>
              <a:t>“</a:t>
            </a:r>
            <a:r>
              <a:rPr lang="ja-JP" altLang="en-US" dirty="0">
                <a:solidFill>
                  <a:srgbClr val="FFFF00"/>
                </a:solidFill>
                <a:latin typeface="Hiragino Maru Gothic Pro W4" panose="020F0400000000000000" pitchFamily="34" charset="-128"/>
                <a:ea typeface="Hiragino Maru Gothic Pro W4" panose="020F0400000000000000" pitchFamily="34" charset="-128"/>
              </a:rPr>
              <a:t>ものづくり</a:t>
            </a:r>
            <a:r>
              <a:rPr lang="en-US" altLang="ja-JP" dirty="0">
                <a:solidFill>
                  <a:srgbClr val="FFFF00"/>
                </a:solidFill>
                <a:latin typeface="Hiragino Maru Gothic Pro W4" panose="020F0400000000000000" pitchFamily="34" charset="-128"/>
                <a:ea typeface="Hiragino Maru Gothic Pro W4" panose="020F0400000000000000" pitchFamily="34" charset="-128"/>
              </a:rPr>
              <a:t>”</a:t>
            </a:r>
            <a:r>
              <a:rPr lang="ja-JP" altLang="en-US" dirty="0">
                <a:solidFill>
                  <a:srgbClr val="FFFF00"/>
                </a:solidFill>
                <a:latin typeface="Hiragino Maru Gothic Pro W4" panose="020F0400000000000000" pitchFamily="34" charset="-128"/>
                <a:ea typeface="Hiragino Maru Gothic Pro W4" panose="020F0400000000000000" pitchFamily="34" charset="-128"/>
              </a:rPr>
              <a:t>の腕を磨きたい人</a:t>
            </a:r>
            <a:endParaRPr lang="en-US" altLang="ja-JP" dirty="0">
              <a:solidFill>
                <a:srgbClr val="FFFF00"/>
              </a:solidFill>
              <a:latin typeface="Hiragino Maru Gothic Pro W4" panose="020F0400000000000000" pitchFamily="34" charset="-128"/>
              <a:ea typeface="Hiragino Maru Gothic Pro W4" panose="020F0400000000000000" pitchFamily="34" charset="-128"/>
            </a:endParaRPr>
          </a:p>
          <a:p>
            <a:endParaRPr lang="en-US" altLang="ja-JP" sz="1200" dirty="0">
              <a:solidFill>
                <a:srgbClr val="FFFF00"/>
              </a:solidFill>
              <a:latin typeface="Hiragino Maru Gothic Pro W4" panose="020F0400000000000000" pitchFamily="34" charset="-128"/>
              <a:ea typeface="Hiragino Maru Gothic Pro W4" panose="020F0400000000000000" pitchFamily="34" charset="-128"/>
            </a:endParaRPr>
          </a:p>
          <a:p>
            <a:r>
              <a:rPr lang="en-US" altLang="ja-JP" dirty="0">
                <a:solidFill>
                  <a:srgbClr val="FFFF00"/>
                </a:solidFill>
                <a:latin typeface="Hiragino Maru Gothic Pro W4" panose="020F0400000000000000" pitchFamily="34" charset="-128"/>
                <a:ea typeface="Hiragino Maru Gothic Pro W4" panose="020F0400000000000000" pitchFamily="34" charset="-128"/>
              </a:rPr>
              <a:t>△</a:t>
            </a:r>
            <a:r>
              <a:rPr lang="ja-JP" altLang="en-US" dirty="0">
                <a:solidFill>
                  <a:srgbClr val="FFFF00"/>
                </a:solidFill>
                <a:latin typeface="Hiragino Maru Gothic Pro W4" panose="020F0400000000000000" pitchFamily="34" charset="-128"/>
                <a:ea typeface="Hiragino Maru Gothic Pro W4" panose="020F0400000000000000" pitchFamily="34" charset="-128"/>
              </a:rPr>
              <a:t>な人：</a:t>
            </a:r>
            <a:endParaRPr lang="en-US" altLang="ja-JP" dirty="0">
              <a:solidFill>
                <a:srgbClr val="FFFF00"/>
              </a:solidFill>
              <a:latin typeface="Hiragino Maru Gothic Pro W4" panose="020F0400000000000000" pitchFamily="34" charset="-128"/>
              <a:ea typeface="Hiragino Maru Gothic Pro W4" panose="020F0400000000000000" pitchFamily="34" charset="-128"/>
            </a:endParaRPr>
          </a:p>
          <a:p>
            <a:r>
              <a:rPr lang="ja-JP" altLang="en-US" dirty="0">
                <a:solidFill>
                  <a:srgbClr val="FFFF00"/>
                </a:solidFill>
                <a:latin typeface="Hiragino Maru Gothic Pro W4" panose="020F0400000000000000" pitchFamily="34" charset="-128"/>
                <a:ea typeface="Hiragino Maru Gothic Pro W4" panose="020F0400000000000000" pitchFamily="34" charset="-128"/>
              </a:rPr>
              <a:t>　議論して考えを深めるより、答えだけを知りたい人</a:t>
            </a:r>
            <a:endParaRPr lang="en-US" altLang="ja-JP" dirty="0">
              <a:solidFill>
                <a:srgbClr val="FFFF00"/>
              </a:solidFill>
              <a:latin typeface="Hiragino Maru Gothic Pro W4" panose="020F0400000000000000" pitchFamily="34" charset="-128"/>
              <a:ea typeface="Hiragino Maru Gothic Pro W4" panose="020F0400000000000000" pitchFamily="34" charset="-128"/>
            </a:endParaRPr>
          </a:p>
          <a:p>
            <a:r>
              <a:rPr lang="ja-JP" altLang="en-US" dirty="0">
                <a:solidFill>
                  <a:srgbClr val="FFFF00"/>
                </a:solidFill>
                <a:latin typeface="Hiragino Maru Gothic Pro W4" panose="020F0400000000000000" pitchFamily="34" charset="-128"/>
                <a:ea typeface="Hiragino Maru Gothic Pro W4" panose="020F0400000000000000" pitchFamily="34" charset="-128"/>
              </a:rPr>
              <a:t>　</a:t>
            </a:r>
            <a:r>
              <a:rPr lang="en-US" altLang="ja-JP" dirty="0">
                <a:solidFill>
                  <a:srgbClr val="FFFF00"/>
                </a:solidFill>
                <a:latin typeface="Hiragino Maru Gothic Pro W4" panose="020F0400000000000000" pitchFamily="34" charset="-128"/>
                <a:ea typeface="Hiragino Maru Gothic Pro W4" panose="020F0400000000000000" pitchFamily="34" charset="-128"/>
              </a:rPr>
              <a:t>“</a:t>
            </a:r>
            <a:r>
              <a:rPr lang="ja-JP" altLang="en-US" dirty="0">
                <a:solidFill>
                  <a:srgbClr val="FFFF00"/>
                </a:solidFill>
                <a:latin typeface="Hiragino Maru Gothic Pro W4" panose="020F0400000000000000" pitchFamily="34" charset="-128"/>
                <a:ea typeface="Hiragino Maru Gothic Pro W4" panose="020F0400000000000000" pitchFamily="34" charset="-128"/>
              </a:rPr>
              <a:t>寄らば大樹の陰</a:t>
            </a:r>
            <a:r>
              <a:rPr lang="en-US" altLang="ja-JP" dirty="0">
                <a:solidFill>
                  <a:srgbClr val="FFFF00"/>
                </a:solidFill>
                <a:latin typeface="Hiragino Maru Gothic Pro W4" panose="020F0400000000000000" pitchFamily="34" charset="-128"/>
                <a:ea typeface="Hiragino Maru Gothic Pro W4" panose="020F0400000000000000" pitchFamily="34" charset="-128"/>
              </a:rPr>
              <a:t>”</a:t>
            </a:r>
            <a:r>
              <a:rPr lang="ja-JP" altLang="en-US" dirty="0">
                <a:solidFill>
                  <a:srgbClr val="FFFF00"/>
                </a:solidFill>
                <a:latin typeface="Hiragino Maru Gothic Pro W4" panose="020F0400000000000000" pitchFamily="34" charset="-128"/>
                <a:ea typeface="Hiragino Maru Gothic Pro W4" panose="020F0400000000000000" pitchFamily="34" charset="-128"/>
              </a:rPr>
              <a:t>な人</a:t>
            </a:r>
          </a:p>
        </p:txBody>
      </p:sp>
      <p:sp>
        <p:nvSpPr>
          <p:cNvPr id="23558" name="AutoShape 6"/>
          <p:cNvSpPr>
            <a:spLocks noChangeArrowheads="1"/>
          </p:cNvSpPr>
          <p:nvPr/>
        </p:nvSpPr>
        <p:spPr bwMode="auto">
          <a:xfrm>
            <a:off x="8596742" y="2641600"/>
            <a:ext cx="2559050" cy="1262063"/>
          </a:xfrm>
          <a:prstGeom prst="wedgeEllipseCallout">
            <a:avLst>
              <a:gd name="adj1" fmla="val -117005"/>
              <a:gd name="adj2" fmla="val -50847"/>
            </a:avLst>
          </a:prstGeom>
          <a:solidFill>
            <a:schemeClr val="accent5">
              <a:lumMod val="60000"/>
              <a:lumOff val="40000"/>
            </a:schemeClr>
          </a:solidFill>
          <a:ln w="9525">
            <a:solidFill>
              <a:schemeClr val="tx1"/>
            </a:solidFill>
            <a:miter lim="800000"/>
            <a:headEnd/>
            <a:tailEnd/>
          </a:ln>
        </p:spPr>
        <p:txBody>
          <a:bodyPr/>
          <a:lstStyle>
            <a:lvl1pPr>
              <a:defRPr kumimoji="1" sz="2400">
                <a:solidFill>
                  <a:srgbClr val="003366"/>
                </a:solidFill>
                <a:latin typeface="Times New Roman" charset="0"/>
                <a:ea typeface="ＭＳ Ｐゴシック" charset="-128"/>
              </a:defRPr>
            </a:lvl1pPr>
            <a:lvl2pPr marL="742950" indent="-285750">
              <a:defRPr kumimoji="1" sz="2400">
                <a:solidFill>
                  <a:srgbClr val="003366"/>
                </a:solidFill>
                <a:latin typeface="Times New Roman" charset="0"/>
                <a:ea typeface="ＭＳ Ｐゴシック" charset="-128"/>
              </a:defRPr>
            </a:lvl2pPr>
            <a:lvl3pPr marL="1143000" indent="-228600">
              <a:defRPr kumimoji="1" sz="2400">
                <a:solidFill>
                  <a:srgbClr val="003366"/>
                </a:solidFill>
                <a:latin typeface="Times New Roman" charset="0"/>
                <a:ea typeface="ＭＳ Ｐゴシック" charset="-128"/>
              </a:defRPr>
            </a:lvl3pPr>
            <a:lvl4pPr marL="1600200" indent="-228600">
              <a:defRPr kumimoji="1" sz="2400">
                <a:solidFill>
                  <a:srgbClr val="003366"/>
                </a:solidFill>
                <a:latin typeface="Times New Roman" charset="0"/>
                <a:ea typeface="ＭＳ Ｐゴシック" charset="-128"/>
              </a:defRPr>
            </a:lvl4pPr>
            <a:lvl5pPr marL="2057400" indent="-228600">
              <a:defRPr kumimoji="1" sz="2400">
                <a:solidFill>
                  <a:srgbClr val="003366"/>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rgbClr val="003366"/>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rgbClr val="003366"/>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rgbClr val="003366"/>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rgbClr val="003366"/>
                </a:solidFill>
                <a:latin typeface="Times New Roman" charset="0"/>
                <a:ea typeface="ＭＳ Ｐゴシック" charset="-128"/>
              </a:defRPr>
            </a:lvl9pPr>
          </a:lstStyle>
          <a:p>
            <a:pPr algn="ctr"/>
            <a:r>
              <a:rPr kumimoji="0" lang="ja-JP" altLang="en-US" sz="2000">
                <a:solidFill>
                  <a:srgbClr val="FF0000"/>
                </a:solidFill>
                <a:latin typeface="Hiragino Maru Gothic Pro W4" panose="020F0400000000000000" pitchFamily="34" charset="-128"/>
                <a:ea typeface="Hiragino Maru Gothic Pro W4" panose="020F0400000000000000" pitchFamily="34" charset="-128"/>
              </a:rPr>
              <a:t>先輩の真似をせずに新しいテーマを追求</a:t>
            </a:r>
          </a:p>
        </p:txBody>
      </p:sp>
    </p:spTree>
    <p:extLst>
      <p:ext uri="{BB962C8B-B14F-4D97-AF65-F5344CB8AC3E}">
        <p14:creationId xmlns:p14="http://schemas.microsoft.com/office/powerpoint/2010/main" val="167043214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DRS2009">
            <a:extLst>
              <a:ext uri="{FF2B5EF4-FFF2-40B4-BE49-F238E27FC236}">
                <a16:creationId xmlns:a16="http://schemas.microsoft.com/office/drawing/2014/main" id="{D35C97B4-16A0-ED4A-9CA3-AA4FB1297C71}"/>
              </a:ext>
            </a:extLst>
          </p:cNvPr>
          <p:cNvPicPr>
            <a:picLocks noChangeAspect="1" noChangeArrowheads="1"/>
          </p:cNvPicPr>
          <p:nvPr/>
        </p:nvPicPr>
        <p:blipFill>
          <a:blip r:embed="rId5"/>
          <a:srcRect/>
          <a:stretch>
            <a:fillRect/>
          </a:stretch>
        </p:blipFill>
        <p:spPr bwMode="auto">
          <a:xfrm rot="5400000">
            <a:off x="-1634048" y="2277540"/>
            <a:ext cx="6858000" cy="2302920"/>
          </a:xfrm>
          <a:prstGeom prst="rect">
            <a:avLst/>
          </a:prstGeom>
          <a:noFill/>
          <a:ln w="9525">
            <a:noFill/>
            <a:miter lim="800000"/>
            <a:headEnd/>
            <a:tailEnd/>
          </a:ln>
        </p:spPr>
      </p:pic>
      <p:pic>
        <p:nvPicPr>
          <p:cNvPr id="15" name="148G3684SS">
            <a:hlinkClick r:id="" action="ppaction://media"/>
            <a:extLst>
              <a:ext uri="{FF2B5EF4-FFF2-40B4-BE49-F238E27FC236}">
                <a16:creationId xmlns:a16="http://schemas.microsoft.com/office/drawing/2014/main" id="{89530E29-83EB-0742-BE63-DDCFDF69E62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65979" y="19222"/>
            <a:ext cx="4104932" cy="2360336"/>
          </a:xfrm>
          <a:prstGeom prst="rect">
            <a:avLst/>
          </a:prstGeom>
        </p:spPr>
      </p:pic>
      <p:grpSp>
        <p:nvGrpSpPr>
          <p:cNvPr id="29" name="図形グループ 16">
            <a:extLst>
              <a:ext uri="{FF2B5EF4-FFF2-40B4-BE49-F238E27FC236}">
                <a16:creationId xmlns:a16="http://schemas.microsoft.com/office/drawing/2014/main" id="{66D6DF2B-DFF9-A74C-A4F1-0D5B1C219D05}"/>
              </a:ext>
            </a:extLst>
          </p:cNvPr>
          <p:cNvGrpSpPr>
            <a:grpSpLocks noChangeAspect="1"/>
          </p:cNvGrpSpPr>
          <p:nvPr/>
        </p:nvGrpSpPr>
        <p:grpSpPr>
          <a:xfrm>
            <a:off x="3172795" y="2936988"/>
            <a:ext cx="4631011" cy="3807116"/>
            <a:chOff x="1276543" y="2270124"/>
            <a:chExt cx="3306570" cy="2718304"/>
          </a:xfrm>
        </p:grpSpPr>
        <p:pic>
          <p:nvPicPr>
            <p:cNvPr id="30" name="図 9" descr="123_3D3_BM_A_trim.png">
              <a:extLst>
                <a:ext uri="{FF2B5EF4-FFF2-40B4-BE49-F238E27FC236}">
                  <a16:creationId xmlns:a16="http://schemas.microsoft.com/office/drawing/2014/main" id="{FB2F207D-60D5-B24E-970E-D12C245B5532}"/>
                </a:ext>
              </a:extLst>
            </p:cNvPr>
            <p:cNvPicPr>
              <a:picLocks noChangeAspect="1"/>
            </p:cNvPicPr>
            <p:nvPr/>
          </p:nvPicPr>
          <p:blipFill>
            <a:blip r:embed="rId7"/>
            <a:srcRect/>
            <a:stretch>
              <a:fillRect/>
            </a:stretch>
          </p:blipFill>
          <p:spPr bwMode="auto">
            <a:xfrm>
              <a:off x="1276543" y="2270124"/>
              <a:ext cx="3306570" cy="2697163"/>
            </a:xfrm>
            <a:prstGeom prst="rect">
              <a:avLst/>
            </a:prstGeom>
            <a:noFill/>
            <a:ln w="9525">
              <a:noFill/>
              <a:miter lim="800000"/>
              <a:headEnd/>
              <a:tailEnd/>
            </a:ln>
          </p:spPr>
        </p:pic>
        <p:sp>
          <p:nvSpPr>
            <p:cNvPr id="31" name="Text Box 8">
              <a:extLst>
                <a:ext uri="{FF2B5EF4-FFF2-40B4-BE49-F238E27FC236}">
                  <a16:creationId xmlns:a16="http://schemas.microsoft.com/office/drawing/2014/main" id="{0895CDF8-9081-4C48-A323-BC8EDD267AD5}"/>
                </a:ext>
              </a:extLst>
            </p:cNvPr>
            <p:cNvSpPr txBox="1">
              <a:spLocks noChangeArrowheads="1"/>
            </p:cNvSpPr>
            <p:nvPr/>
          </p:nvSpPr>
          <p:spPr bwMode="auto">
            <a:xfrm>
              <a:off x="3518402" y="4286153"/>
              <a:ext cx="909858" cy="364393"/>
            </a:xfrm>
            <a:prstGeom prst="rect">
              <a:avLst/>
            </a:prstGeom>
            <a:noFill/>
            <a:ln w="9525">
              <a:noFill/>
              <a:miter lim="800000"/>
              <a:headEnd/>
              <a:tailEnd/>
            </a:ln>
          </p:spPr>
          <p:txBody>
            <a:bodyPr wrap="square">
              <a:prstTxWarp prst="textNoShape">
                <a:avLst/>
              </a:prstTxWarp>
              <a:spAutoFit/>
            </a:bodyPr>
            <a:lstStyle/>
            <a:p>
              <a:r>
                <a:rPr lang="en-US" altLang="ja-JP" sz="1600" dirty="0">
                  <a:solidFill>
                    <a:srgbClr val="FF0000"/>
                  </a:solidFill>
                  <a:latin typeface="Lucida Sans Unicode" charset="0"/>
                </a:rPr>
                <a:t>5mm</a:t>
              </a:r>
              <a:r>
                <a:rPr lang="en-US" altLang="ja-JP" sz="1600" baseline="30000" dirty="0">
                  <a:solidFill>
                    <a:srgbClr val="FF0000"/>
                  </a:solidFill>
                  <a:latin typeface="Lucida Sans Unicode" charset="0"/>
                </a:rPr>
                <a:t>3</a:t>
              </a:r>
              <a:endParaRPr lang="en-US" altLang="ja-JP" sz="1600" dirty="0">
                <a:solidFill>
                  <a:srgbClr val="FF0000"/>
                </a:solidFill>
                <a:latin typeface="Lucida Sans Unicode" charset="0"/>
              </a:endParaRPr>
            </a:p>
          </p:txBody>
        </p:sp>
        <p:sp>
          <p:nvSpPr>
            <p:cNvPr id="32" name="テキスト ボックス 17">
              <a:extLst>
                <a:ext uri="{FF2B5EF4-FFF2-40B4-BE49-F238E27FC236}">
                  <a16:creationId xmlns:a16="http://schemas.microsoft.com/office/drawing/2014/main" id="{D8AB324D-E722-3647-8CEE-F5DE562DB327}"/>
                </a:ext>
              </a:extLst>
            </p:cNvPr>
            <p:cNvSpPr txBox="1">
              <a:spLocks noChangeArrowheads="1"/>
            </p:cNvSpPr>
            <p:nvPr/>
          </p:nvSpPr>
          <p:spPr bwMode="auto">
            <a:xfrm>
              <a:off x="2737999" y="4690288"/>
              <a:ext cx="1458913" cy="298140"/>
            </a:xfrm>
            <a:prstGeom prst="rect">
              <a:avLst/>
            </a:prstGeom>
            <a:noFill/>
            <a:ln w="9525">
              <a:noFill/>
              <a:miter lim="800000"/>
              <a:headEnd/>
              <a:tailEnd/>
            </a:ln>
          </p:spPr>
          <p:txBody>
            <a:bodyPr wrap="square">
              <a:prstTxWarp prst="textNoShape">
                <a:avLst/>
              </a:prstTxWarp>
              <a:spAutoFit/>
            </a:bodyPr>
            <a:lstStyle/>
            <a:p>
              <a:r>
                <a:rPr lang="en-US" altLang="ja-JP" sz="1200" dirty="0">
                  <a:solidFill>
                    <a:prstClr val="black"/>
                  </a:solidFill>
                </a:rPr>
                <a:t>2006 Kyoto Univ.</a:t>
              </a:r>
              <a:endParaRPr lang="ja-JP" altLang="en-US" sz="1200" dirty="0">
                <a:solidFill>
                  <a:prstClr val="black"/>
                </a:solidFill>
              </a:endParaRPr>
            </a:p>
          </p:txBody>
        </p:sp>
      </p:grpSp>
      <p:sp>
        <p:nvSpPr>
          <p:cNvPr id="19" name="雲形吹き出し 18"/>
          <p:cNvSpPr/>
          <p:nvPr/>
        </p:nvSpPr>
        <p:spPr>
          <a:xfrm>
            <a:off x="6809646" y="2457699"/>
            <a:ext cx="4049988" cy="1491610"/>
          </a:xfrm>
          <a:prstGeom prst="cloudCallout">
            <a:avLst>
              <a:gd name="adj1" fmla="val 5634"/>
              <a:gd name="adj2" fmla="val 121666"/>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lvl1pPr>
              <a:defRPr kumimoji="1" sz="2400">
                <a:solidFill>
                  <a:srgbClr val="003366"/>
                </a:solidFill>
                <a:latin typeface="Times New Roman" charset="0"/>
                <a:ea typeface="ＭＳ Ｐゴシック" charset="-128"/>
              </a:defRPr>
            </a:lvl1pPr>
            <a:lvl2pPr marL="37931725" indent="-37474525">
              <a:defRPr kumimoji="1" sz="2400">
                <a:solidFill>
                  <a:srgbClr val="003366"/>
                </a:solidFill>
                <a:latin typeface="Times New Roman" charset="0"/>
                <a:ea typeface="ＭＳ Ｐゴシック" charset="-128"/>
              </a:defRPr>
            </a:lvl2pPr>
            <a:lvl3pPr>
              <a:defRPr kumimoji="1" sz="2400">
                <a:solidFill>
                  <a:srgbClr val="003366"/>
                </a:solidFill>
                <a:latin typeface="Times New Roman" charset="0"/>
                <a:ea typeface="ＭＳ Ｐゴシック" charset="-128"/>
              </a:defRPr>
            </a:lvl3pPr>
            <a:lvl4pPr>
              <a:defRPr kumimoji="1" sz="2400">
                <a:solidFill>
                  <a:srgbClr val="003366"/>
                </a:solidFill>
                <a:latin typeface="Times New Roman" charset="0"/>
                <a:ea typeface="ＭＳ Ｐゴシック" charset="-128"/>
              </a:defRPr>
            </a:lvl4pPr>
            <a:lvl5pPr>
              <a:defRPr kumimoji="1" sz="2400">
                <a:solidFill>
                  <a:srgbClr val="003366"/>
                </a:solidFill>
                <a:latin typeface="Times New Roman" charset="0"/>
                <a:ea typeface="ＭＳ Ｐゴシック" charset="-128"/>
              </a:defRPr>
            </a:lvl5pPr>
            <a:lvl6pPr marL="457200" eaLnBrk="0" fontAlgn="base" hangingPunct="0">
              <a:spcBef>
                <a:spcPct val="0"/>
              </a:spcBef>
              <a:spcAft>
                <a:spcPct val="0"/>
              </a:spcAft>
              <a:defRPr kumimoji="1" sz="2400">
                <a:solidFill>
                  <a:srgbClr val="003366"/>
                </a:solidFill>
                <a:latin typeface="Times New Roman" charset="0"/>
                <a:ea typeface="ＭＳ Ｐゴシック" charset="-128"/>
              </a:defRPr>
            </a:lvl6pPr>
            <a:lvl7pPr marL="914400" eaLnBrk="0" fontAlgn="base" hangingPunct="0">
              <a:spcBef>
                <a:spcPct val="0"/>
              </a:spcBef>
              <a:spcAft>
                <a:spcPct val="0"/>
              </a:spcAft>
              <a:defRPr kumimoji="1" sz="2400">
                <a:solidFill>
                  <a:srgbClr val="003366"/>
                </a:solidFill>
                <a:latin typeface="Times New Roman" charset="0"/>
                <a:ea typeface="ＭＳ Ｐゴシック" charset="-128"/>
              </a:defRPr>
            </a:lvl7pPr>
            <a:lvl8pPr marL="1371600" eaLnBrk="0" fontAlgn="base" hangingPunct="0">
              <a:spcBef>
                <a:spcPct val="0"/>
              </a:spcBef>
              <a:spcAft>
                <a:spcPct val="0"/>
              </a:spcAft>
              <a:defRPr kumimoji="1" sz="2400">
                <a:solidFill>
                  <a:srgbClr val="003366"/>
                </a:solidFill>
                <a:latin typeface="Times New Roman" charset="0"/>
                <a:ea typeface="ＭＳ Ｐゴシック" charset="-128"/>
              </a:defRPr>
            </a:lvl8pPr>
            <a:lvl9pPr marL="1828800" eaLnBrk="0" fontAlgn="base" hangingPunct="0">
              <a:spcBef>
                <a:spcPct val="0"/>
              </a:spcBef>
              <a:spcAft>
                <a:spcPct val="0"/>
              </a:spcAft>
              <a:defRPr kumimoji="1" sz="2400">
                <a:solidFill>
                  <a:srgbClr val="003366"/>
                </a:solidFill>
                <a:latin typeface="Times New Roman" charset="0"/>
                <a:ea typeface="ＭＳ Ｐゴシック" charset="-128"/>
              </a:defRPr>
            </a:lvl9pPr>
          </a:lstStyle>
          <a:p>
            <a:pPr algn="ctr">
              <a:defRPr/>
            </a:pPr>
            <a:r>
              <a:rPr lang="ja-JP" altLang="en-US" dirty="0">
                <a:solidFill>
                  <a:schemeClr val="tx1"/>
                </a:solidFill>
                <a:latin typeface="Hiragino Maru Gothic Pro W4" panose="020F0400000000000000" pitchFamily="34" charset="-128"/>
                <a:ea typeface="Hiragino Maru Gothic Pro W4" panose="020F0400000000000000" pitchFamily="34" charset="-128"/>
                <a:cs typeface="MS PMincho" charset="-128"/>
              </a:rPr>
              <a:t>低温</a:t>
            </a:r>
            <a:r>
              <a:rPr lang="ja-JP" altLang="en-US">
                <a:solidFill>
                  <a:schemeClr val="tx1"/>
                </a:solidFill>
                <a:latin typeface="Hiragino Maru Gothic Pro W4" panose="020F0400000000000000" pitchFamily="34" charset="-128"/>
                <a:ea typeface="Hiragino Maru Gothic Pro W4" panose="020F0400000000000000" pitchFamily="34" charset="-128"/>
                <a:cs typeface="MS PMincho" charset="-128"/>
              </a:rPr>
              <a:t>研で濃い</a:t>
            </a:r>
            <a:r>
              <a:rPr lang="ja-JP" altLang="en-US" dirty="0">
                <a:solidFill>
                  <a:schemeClr val="tx1"/>
                </a:solidFill>
                <a:latin typeface="Hiragino Maru Gothic Pro W4" panose="020F0400000000000000" pitchFamily="34" charset="-128"/>
                <a:ea typeface="Hiragino Maru Gothic Pro W4" panose="020F0400000000000000" pitchFamily="34" charset="-128"/>
                <a:cs typeface="MS PMincho" charset="-128"/>
              </a:rPr>
              <a:t>時間を過ごしましょう</a:t>
            </a:r>
          </a:p>
        </p:txBody>
      </p:sp>
      <p:sp>
        <p:nvSpPr>
          <p:cNvPr id="3" name="テキスト ボックス 2">
            <a:extLst>
              <a:ext uri="{FF2B5EF4-FFF2-40B4-BE49-F238E27FC236}">
                <a16:creationId xmlns:a16="http://schemas.microsoft.com/office/drawing/2014/main" id="{9BD888F0-CEFC-9446-B629-E8F7541A061A}"/>
              </a:ext>
            </a:extLst>
          </p:cNvPr>
          <p:cNvSpPr txBox="1"/>
          <p:nvPr/>
        </p:nvSpPr>
        <p:spPr>
          <a:xfrm>
            <a:off x="3496962" y="198447"/>
            <a:ext cx="2989392" cy="1569660"/>
          </a:xfrm>
          <a:prstGeom prst="rect">
            <a:avLst/>
          </a:prstGeom>
          <a:noFill/>
        </p:spPr>
        <p:txBody>
          <a:bodyPr wrap="square" rtlCol="0">
            <a:spAutoFit/>
          </a:bodyPr>
          <a:lstStyle/>
          <a:p>
            <a:r>
              <a:rPr lang="en-US" altLang="ja-JP" sz="2400" dirty="0">
                <a:latin typeface="Copperplate Gothic Bold" panose="020E0705020206020404" pitchFamily="34" charset="0"/>
              </a:rPr>
              <a:t>Enjoy</a:t>
            </a:r>
          </a:p>
          <a:p>
            <a:r>
              <a:rPr lang="en-US" altLang="ja-JP" sz="2400" dirty="0">
                <a:latin typeface="Copperplate Gothic Bold" panose="020E0705020206020404" pitchFamily="34" charset="0"/>
              </a:rPr>
              <a:t>Ultra Low</a:t>
            </a:r>
            <a:br>
              <a:rPr lang="en-US" altLang="ja-JP" sz="2400" dirty="0">
                <a:latin typeface="Copperplate Gothic Bold" panose="020E0705020206020404" pitchFamily="34" charset="0"/>
              </a:rPr>
            </a:br>
            <a:r>
              <a:rPr lang="en-US" altLang="ja-JP" sz="2400" dirty="0">
                <a:latin typeface="Copperplate Gothic Bold" panose="020E0705020206020404" pitchFamily="34" charset="0"/>
              </a:rPr>
              <a:t>Temperature</a:t>
            </a:r>
            <a:br>
              <a:rPr lang="en-US" altLang="ja-JP" sz="2400" dirty="0">
                <a:latin typeface="Copperplate Gothic Bold" panose="020E0705020206020404" pitchFamily="34" charset="0"/>
              </a:rPr>
            </a:br>
            <a:r>
              <a:rPr lang="en-US" altLang="ja-JP" sz="2400" dirty="0">
                <a:latin typeface="Copperplate Gothic Bold" panose="020E0705020206020404" pitchFamily="34" charset="0"/>
              </a:rPr>
              <a:t>Physics</a:t>
            </a:r>
            <a:endParaRPr lang="ja-JP" altLang="en-US" sz="2400">
              <a:latin typeface="Copperplate Gothic Bold" panose="020E0705020206020404" pitchFamily="34" charset="0"/>
            </a:endParaRPr>
          </a:p>
        </p:txBody>
      </p:sp>
      <p:grpSp>
        <p:nvGrpSpPr>
          <p:cNvPr id="16" name="図形グループ 44">
            <a:extLst>
              <a:ext uri="{FF2B5EF4-FFF2-40B4-BE49-F238E27FC236}">
                <a16:creationId xmlns:a16="http://schemas.microsoft.com/office/drawing/2014/main" id="{5351C9A5-DB34-7F42-B7A8-DB5735C04875}"/>
              </a:ext>
            </a:extLst>
          </p:cNvPr>
          <p:cNvGrpSpPr>
            <a:grpSpLocks noChangeAspect="1"/>
          </p:cNvGrpSpPr>
          <p:nvPr/>
        </p:nvGrpSpPr>
        <p:grpSpPr bwMode="auto">
          <a:xfrm>
            <a:off x="8779086" y="3838978"/>
            <a:ext cx="2049065" cy="2905125"/>
            <a:chOff x="5181600" y="1177925"/>
            <a:chExt cx="3698875" cy="4841875"/>
          </a:xfrm>
        </p:grpSpPr>
        <p:pic>
          <p:nvPicPr>
            <p:cNvPr id="17" name="図 32">
              <a:extLst>
                <a:ext uri="{FF2B5EF4-FFF2-40B4-BE49-F238E27FC236}">
                  <a16:creationId xmlns:a16="http://schemas.microsoft.com/office/drawing/2014/main" id="{731A881B-698F-C844-9BAA-75B5BBFE266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4610100" y="1749425"/>
              <a:ext cx="4841875"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図形グループ 28">
              <a:extLst>
                <a:ext uri="{FF2B5EF4-FFF2-40B4-BE49-F238E27FC236}">
                  <a16:creationId xmlns:a16="http://schemas.microsoft.com/office/drawing/2014/main" id="{DCE33CB8-5BEE-1B48-8F1D-833FDD194B85}"/>
                </a:ext>
              </a:extLst>
            </p:cNvPr>
            <p:cNvGrpSpPr>
              <a:grpSpLocks/>
            </p:cNvGrpSpPr>
            <p:nvPr/>
          </p:nvGrpSpPr>
          <p:grpSpPr bwMode="auto">
            <a:xfrm>
              <a:off x="5264510" y="2286000"/>
              <a:ext cx="1235045" cy="1201972"/>
              <a:chOff x="5043343" y="2590800"/>
              <a:chExt cx="1235045" cy="1201972"/>
            </a:xfrm>
          </p:grpSpPr>
          <p:sp>
            <p:nvSpPr>
              <p:cNvPr id="25" name="テキスト ボックス 16">
                <a:extLst>
                  <a:ext uri="{FF2B5EF4-FFF2-40B4-BE49-F238E27FC236}">
                    <a16:creationId xmlns:a16="http://schemas.microsoft.com/office/drawing/2014/main" id="{43760AA3-14AD-914B-9B9F-46F72066A63C}"/>
                  </a:ext>
                </a:extLst>
              </p:cNvPr>
              <p:cNvSpPr txBox="1">
                <a:spLocks noChangeArrowheads="1"/>
              </p:cNvSpPr>
              <p:nvPr/>
            </p:nvSpPr>
            <p:spPr bwMode="auto">
              <a:xfrm>
                <a:off x="5728012" y="3331107"/>
                <a:ext cx="550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fontAlgn="base">
                  <a:spcBef>
                    <a:spcPct val="0"/>
                  </a:spcBef>
                  <a:spcAft>
                    <a:spcPct val="0"/>
                  </a:spcAft>
                  <a:defRPr kumimoji="1" sz="2400">
                    <a:solidFill>
                      <a:schemeClr val="tx1"/>
                    </a:solidFill>
                    <a:latin typeface="Arial" charset="0"/>
                    <a:ea typeface="ＭＳ Ｐゴシック" charset="-128"/>
                  </a:defRPr>
                </a:lvl6pPr>
                <a:lvl7pPr marL="2971800" indent="-228600" fontAlgn="base">
                  <a:spcBef>
                    <a:spcPct val="0"/>
                  </a:spcBef>
                  <a:spcAft>
                    <a:spcPct val="0"/>
                  </a:spcAft>
                  <a:defRPr kumimoji="1" sz="2400">
                    <a:solidFill>
                      <a:schemeClr val="tx1"/>
                    </a:solidFill>
                    <a:latin typeface="Arial" charset="0"/>
                    <a:ea typeface="ＭＳ Ｐゴシック" charset="-128"/>
                  </a:defRPr>
                </a:lvl7pPr>
                <a:lvl8pPr marL="3429000" indent="-228600" fontAlgn="base">
                  <a:spcBef>
                    <a:spcPct val="0"/>
                  </a:spcBef>
                  <a:spcAft>
                    <a:spcPct val="0"/>
                  </a:spcAft>
                  <a:defRPr kumimoji="1" sz="2400">
                    <a:solidFill>
                      <a:schemeClr val="tx1"/>
                    </a:solidFill>
                    <a:latin typeface="Arial" charset="0"/>
                    <a:ea typeface="ＭＳ Ｐゴシック" charset="-128"/>
                  </a:defRPr>
                </a:lvl8pPr>
                <a:lvl9pPr marL="3886200" indent="-228600" fontAlgn="base">
                  <a:spcBef>
                    <a:spcPct val="0"/>
                  </a:spcBef>
                  <a:spcAft>
                    <a:spcPct val="0"/>
                  </a:spcAft>
                  <a:defRPr kumimoji="1" sz="2400">
                    <a:solidFill>
                      <a:schemeClr val="tx1"/>
                    </a:solidFill>
                    <a:latin typeface="Arial" charset="0"/>
                    <a:ea typeface="ＭＳ Ｐゴシック" charset="-128"/>
                  </a:defRPr>
                </a:lvl9pPr>
              </a:lstStyle>
              <a:p>
                <a:r>
                  <a:rPr lang="en-US" altLang="ja-JP" sz="1200">
                    <a:solidFill>
                      <a:schemeClr val="bg1"/>
                    </a:solidFill>
                  </a:rPr>
                  <a:t> </a:t>
                </a:r>
                <a:r>
                  <a:rPr lang="en-US" altLang="ja-JP" sz="1200">
                    <a:solidFill>
                      <a:srgbClr val="FFFFFF"/>
                    </a:solidFill>
                  </a:rPr>
                  <a:t>x</a:t>
                </a:r>
                <a:endParaRPr lang="ja-JP" altLang="en-US" sz="1200">
                  <a:solidFill>
                    <a:srgbClr val="FFFFFF"/>
                  </a:solidFill>
                </a:endParaRPr>
              </a:p>
            </p:txBody>
          </p:sp>
          <p:cxnSp>
            <p:nvCxnSpPr>
              <p:cNvPr id="26" name="直線矢印コネクタ 25">
                <a:extLst>
                  <a:ext uri="{FF2B5EF4-FFF2-40B4-BE49-F238E27FC236}">
                    <a16:creationId xmlns:a16="http://schemas.microsoft.com/office/drawing/2014/main" id="{9996776A-E9AF-F949-BC81-758220D91447}"/>
                  </a:ext>
                </a:extLst>
              </p:cNvPr>
              <p:cNvCxnSpPr/>
              <p:nvPr/>
            </p:nvCxnSpPr>
            <p:spPr>
              <a:xfrm rot="10800000">
                <a:off x="5317210" y="3582194"/>
                <a:ext cx="533017" cy="1985"/>
              </a:xfrm>
              <a:prstGeom prst="straightConnector1">
                <a:avLst/>
              </a:prstGeom>
              <a:ln>
                <a:solidFill>
                  <a:srgbClr val="FFFFFF"/>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7" name="直線矢印コネクタ 26">
                <a:extLst>
                  <a:ext uri="{FF2B5EF4-FFF2-40B4-BE49-F238E27FC236}">
                    <a16:creationId xmlns:a16="http://schemas.microsoft.com/office/drawing/2014/main" id="{61F8680B-6D4E-094D-B79C-FBEBCE624343}"/>
                  </a:ext>
                </a:extLst>
              </p:cNvPr>
              <p:cNvCxnSpPr/>
              <p:nvPr/>
            </p:nvCxnSpPr>
            <p:spPr>
              <a:xfrm rot="5400000">
                <a:off x="5051386" y="3314221"/>
                <a:ext cx="533796" cy="2149"/>
              </a:xfrm>
              <a:prstGeom prst="straightConnector1">
                <a:avLst/>
              </a:prstGeom>
              <a:ln>
                <a:solidFill>
                  <a:srgbClr val="FFFFFF"/>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8" name="テキスト ボックス 20">
                <a:extLst>
                  <a:ext uri="{FF2B5EF4-FFF2-40B4-BE49-F238E27FC236}">
                    <a16:creationId xmlns:a16="http://schemas.microsoft.com/office/drawing/2014/main" id="{FEF9FB2C-C472-5744-A226-1F1D8FABEBFB}"/>
                  </a:ext>
                </a:extLst>
              </p:cNvPr>
              <p:cNvSpPr txBox="1">
                <a:spLocks noChangeArrowheads="1"/>
              </p:cNvSpPr>
              <p:nvPr/>
            </p:nvSpPr>
            <p:spPr bwMode="auto">
              <a:xfrm>
                <a:off x="5043343" y="2590800"/>
                <a:ext cx="550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fontAlgn="base">
                  <a:spcBef>
                    <a:spcPct val="0"/>
                  </a:spcBef>
                  <a:spcAft>
                    <a:spcPct val="0"/>
                  </a:spcAft>
                  <a:defRPr kumimoji="1" sz="2400">
                    <a:solidFill>
                      <a:schemeClr val="tx1"/>
                    </a:solidFill>
                    <a:latin typeface="Arial" charset="0"/>
                    <a:ea typeface="ＭＳ Ｐゴシック" charset="-128"/>
                  </a:defRPr>
                </a:lvl6pPr>
                <a:lvl7pPr marL="2971800" indent="-228600" fontAlgn="base">
                  <a:spcBef>
                    <a:spcPct val="0"/>
                  </a:spcBef>
                  <a:spcAft>
                    <a:spcPct val="0"/>
                  </a:spcAft>
                  <a:defRPr kumimoji="1" sz="2400">
                    <a:solidFill>
                      <a:schemeClr val="tx1"/>
                    </a:solidFill>
                    <a:latin typeface="Arial" charset="0"/>
                    <a:ea typeface="ＭＳ Ｐゴシック" charset="-128"/>
                  </a:defRPr>
                </a:lvl7pPr>
                <a:lvl8pPr marL="3429000" indent="-228600" fontAlgn="base">
                  <a:spcBef>
                    <a:spcPct val="0"/>
                  </a:spcBef>
                  <a:spcAft>
                    <a:spcPct val="0"/>
                  </a:spcAft>
                  <a:defRPr kumimoji="1" sz="2400">
                    <a:solidFill>
                      <a:schemeClr val="tx1"/>
                    </a:solidFill>
                    <a:latin typeface="Arial" charset="0"/>
                    <a:ea typeface="ＭＳ Ｐゴシック" charset="-128"/>
                  </a:defRPr>
                </a:lvl8pPr>
                <a:lvl9pPr marL="3886200" indent="-228600" fontAlgn="base">
                  <a:spcBef>
                    <a:spcPct val="0"/>
                  </a:spcBef>
                  <a:spcAft>
                    <a:spcPct val="0"/>
                  </a:spcAft>
                  <a:defRPr kumimoji="1" sz="2400">
                    <a:solidFill>
                      <a:schemeClr val="tx1"/>
                    </a:solidFill>
                    <a:latin typeface="Arial" charset="0"/>
                    <a:ea typeface="ＭＳ Ｐゴシック" charset="-128"/>
                  </a:defRPr>
                </a:lvl9pPr>
              </a:lstStyle>
              <a:p>
                <a:r>
                  <a:rPr lang="en-US" altLang="ja-JP" sz="1200">
                    <a:solidFill>
                      <a:schemeClr val="bg1"/>
                    </a:solidFill>
                  </a:rPr>
                  <a:t> </a:t>
                </a:r>
                <a:r>
                  <a:rPr lang="en-US" altLang="ja-JP" sz="1200">
                    <a:solidFill>
                      <a:srgbClr val="FFFFFF"/>
                    </a:solidFill>
                  </a:rPr>
                  <a:t>z</a:t>
                </a:r>
                <a:endParaRPr lang="ja-JP" altLang="en-US" sz="1200">
                  <a:solidFill>
                    <a:srgbClr val="FFFFFF"/>
                  </a:solidFill>
                </a:endParaRPr>
              </a:p>
            </p:txBody>
          </p:sp>
        </p:grpSp>
        <p:grpSp>
          <p:nvGrpSpPr>
            <p:cNvPr id="20" name="図形グループ 38">
              <a:extLst>
                <a:ext uri="{FF2B5EF4-FFF2-40B4-BE49-F238E27FC236}">
                  <a16:creationId xmlns:a16="http://schemas.microsoft.com/office/drawing/2014/main" id="{F0CB1DE3-5013-FC49-B467-1C108A0B9F0E}"/>
                </a:ext>
              </a:extLst>
            </p:cNvPr>
            <p:cNvGrpSpPr>
              <a:grpSpLocks/>
            </p:cNvGrpSpPr>
            <p:nvPr/>
          </p:nvGrpSpPr>
          <p:grpSpPr bwMode="auto">
            <a:xfrm>
              <a:off x="5281883" y="4572000"/>
              <a:ext cx="1191277" cy="1200525"/>
              <a:chOff x="5060716" y="2590800"/>
              <a:chExt cx="1191277" cy="1200525"/>
            </a:xfrm>
          </p:grpSpPr>
          <p:sp>
            <p:nvSpPr>
              <p:cNvPr id="21" name="テキスト ボックス 39">
                <a:extLst>
                  <a:ext uri="{FF2B5EF4-FFF2-40B4-BE49-F238E27FC236}">
                    <a16:creationId xmlns:a16="http://schemas.microsoft.com/office/drawing/2014/main" id="{8593C404-B513-8649-8A7A-1D368CB76B41}"/>
                  </a:ext>
                </a:extLst>
              </p:cNvPr>
              <p:cNvSpPr txBox="1">
                <a:spLocks noChangeArrowheads="1"/>
              </p:cNvSpPr>
              <p:nvPr/>
            </p:nvSpPr>
            <p:spPr bwMode="auto">
              <a:xfrm>
                <a:off x="5701616" y="3329660"/>
                <a:ext cx="550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fontAlgn="base">
                  <a:spcBef>
                    <a:spcPct val="0"/>
                  </a:spcBef>
                  <a:spcAft>
                    <a:spcPct val="0"/>
                  </a:spcAft>
                  <a:defRPr kumimoji="1" sz="2400">
                    <a:solidFill>
                      <a:schemeClr val="tx1"/>
                    </a:solidFill>
                    <a:latin typeface="Arial" charset="0"/>
                    <a:ea typeface="ＭＳ Ｐゴシック" charset="-128"/>
                  </a:defRPr>
                </a:lvl6pPr>
                <a:lvl7pPr marL="2971800" indent="-228600" fontAlgn="base">
                  <a:spcBef>
                    <a:spcPct val="0"/>
                  </a:spcBef>
                  <a:spcAft>
                    <a:spcPct val="0"/>
                  </a:spcAft>
                  <a:defRPr kumimoji="1" sz="2400">
                    <a:solidFill>
                      <a:schemeClr val="tx1"/>
                    </a:solidFill>
                    <a:latin typeface="Arial" charset="0"/>
                    <a:ea typeface="ＭＳ Ｐゴシック" charset="-128"/>
                  </a:defRPr>
                </a:lvl7pPr>
                <a:lvl8pPr marL="3429000" indent="-228600" fontAlgn="base">
                  <a:spcBef>
                    <a:spcPct val="0"/>
                  </a:spcBef>
                  <a:spcAft>
                    <a:spcPct val="0"/>
                  </a:spcAft>
                  <a:defRPr kumimoji="1" sz="2400">
                    <a:solidFill>
                      <a:schemeClr val="tx1"/>
                    </a:solidFill>
                    <a:latin typeface="Arial" charset="0"/>
                    <a:ea typeface="ＭＳ Ｐゴシック" charset="-128"/>
                  </a:defRPr>
                </a:lvl8pPr>
                <a:lvl9pPr marL="3886200" indent="-228600" fontAlgn="base">
                  <a:spcBef>
                    <a:spcPct val="0"/>
                  </a:spcBef>
                  <a:spcAft>
                    <a:spcPct val="0"/>
                  </a:spcAft>
                  <a:defRPr kumimoji="1" sz="2400">
                    <a:solidFill>
                      <a:schemeClr val="tx1"/>
                    </a:solidFill>
                    <a:latin typeface="Arial" charset="0"/>
                    <a:ea typeface="ＭＳ Ｐゴシック" charset="-128"/>
                  </a:defRPr>
                </a:lvl9pPr>
              </a:lstStyle>
              <a:p>
                <a:r>
                  <a:rPr lang="en-US" altLang="ja-JP" sz="1200">
                    <a:solidFill>
                      <a:schemeClr val="bg1"/>
                    </a:solidFill>
                  </a:rPr>
                  <a:t> </a:t>
                </a:r>
                <a:r>
                  <a:rPr lang="en-US" altLang="ja-JP" sz="1200">
                    <a:solidFill>
                      <a:srgbClr val="FFFFFF"/>
                    </a:solidFill>
                  </a:rPr>
                  <a:t>x</a:t>
                </a:r>
                <a:endParaRPr lang="ja-JP" altLang="en-US" sz="1200">
                  <a:solidFill>
                    <a:srgbClr val="FFFFFF"/>
                  </a:solidFill>
                </a:endParaRPr>
              </a:p>
            </p:txBody>
          </p:sp>
          <p:cxnSp>
            <p:nvCxnSpPr>
              <p:cNvPr id="22" name="直線矢印コネクタ 21">
                <a:extLst>
                  <a:ext uri="{FF2B5EF4-FFF2-40B4-BE49-F238E27FC236}">
                    <a16:creationId xmlns:a16="http://schemas.microsoft.com/office/drawing/2014/main" id="{6810CB2B-7565-694C-9CC5-02D95AED7FE9}"/>
                  </a:ext>
                </a:extLst>
              </p:cNvPr>
              <p:cNvCxnSpPr/>
              <p:nvPr/>
            </p:nvCxnSpPr>
            <p:spPr>
              <a:xfrm rot="10800000">
                <a:off x="5317210" y="3582194"/>
                <a:ext cx="533017" cy="0"/>
              </a:xfrm>
              <a:prstGeom prst="straightConnector1">
                <a:avLst/>
              </a:prstGeom>
              <a:ln>
                <a:solidFill>
                  <a:srgbClr val="FFFFFF"/>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DCB2837C-3B98-8D46-9CFA-49B4414DDFEA}"/>
                  </a:ext>
                </a:extLst>
              </p:cNvPr>
              <p:cNvCxnSpPr/>
              <p:nvPr/>
            </p:nvCxnSpPr>
            <p:spPr>
              <a:xfrm rot="5400000">
                <a:off x="5051386" y="3314221"/>
                <a:ext cx="533796" cy="2149"/>
              </a:xfrm>
              <a:prstGeom prst="straightConnector1">
                <a:avLst/>
              </a:prstGeom>
              <a:ln>
                <a:solidFill>
                  <a:srgbClr val="FFFFFF"/>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4" name="テキスト ボックス 42">
                <a:extLst>
                  <a:ext uri="{FF2B5EF4-FFF2-40B4-BE49-F238E27FC236}">
                    <a16:creationId xmlns:a16="http://schemas.microsoft.com/office/drawing/2014/main" id="{0CDC5102-4484-024E-BD95-D1E93B8F72C9}"/>
                  </a:ext>
                </a:extLst>
              </p:cNvPr>
              <p:cNvSpPr txBox="1">
                <a:spLocks noChangeArrowheads="1"/>
              </p:cNvSpPr>
              <p:nvPr/>
            </p:nvSpPr>
            <p:spPr bwMode="auto">
              <a:xfrm>
                <a:off x="5060716" y="2590800"/>
                <a:ext cx="550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fontAlgn="base">
                  <a:spcBef>
                    <a:spcPct val="0"/>
                  </a:spcBef>
                  <a:spcAft>
                    <a:spcPct val="0"/>
                  </a:spcAft>
                  <a:defRPr kumimoji="1" sz="2400">
                    <a:solidFill>
                      <a:schemeClr val="tx1"/>
                    </a:solidFill>
                    <a:latin typeface="Arial" charset="0"/>
                    <a:ea typeface="ＭＳ Ｐゴシック" charset="-128"/>
                  </a:defRPr>
                </a:lvl6pPr>
                <a:lvl7pPr marL="2971800" indent="-228600" fontAlgn="base">
                  <a:spcBef>
                    <a:spcPct val="0"/>
                  </a:spcBef>
                  <a:spcAft>
                    <a:spcPct val="0"/>
                  </a:spcAft>
                  <a:defRPr kumimoji="1" sz="2400">
                    <a:solidFill>
                      <a:schemeClr val="tx1"/>
                    </a:solidFill>
                    <a:latin typeface="Arial" charset="0"/>
                    <a:ea typeface="ＭＳ Ｐゴシック" charset="-128"/>
                  </a:defRPr>
                </a:lvl7pPr>
                <a:lvl8pPr marL="3429000" indent="-228600" fontAlgn="base">
                  <a:spcBef>
                    <a:spcPct val="0"/>
                  </a:spcBef>
                  <a:spcAft>
                    <a:spcPct val="0"/>
                  </a:spcAft>
                  <a:defRPr kumimoji="1" sz="2400">
                    <a:solidFill>
                      <a:schemeClr val="tx1"/>
                    </a:solidFill>
                    <a:latin typeface="Arial" charset="0"/>
                    <a:ea typeface="ＭＳ Ｐゴシック" charset="-128"/>
                  </a:defRPr>
                </a:lvl8pPr>
                <a:lvl9pPr marL="3886200" indent="-228600" fontAlgn="base">
                  <a:spcBef>
                    <a:spcPct val="0"/>
                  </a:spcBef>
                  <a:spcAft>
                    <a:spcPct val="0"/>
                  </a:spcAft>
                  <a:defRPr kumimoji="1" sz="2400">
                    <a:solidFill>
                      <a:schemeClr val="tx1"/>
                    </a:solidFill>
                    <a:latin typeface="Arial" charset="0"/>
                    <a:ea typeface="ＭＳ Ｐゴシック" charset="-128"/>
                  </a:defRPr>
                </a:lvl9pPr>
              </a:lstStyle>
              <a:p>
                <a:r>
                  <a:rPr lang="en-US" altLang="ja-JP" sz="1200">
                    <a:solidFill>
                      <a:schemeClr val="bg1"/>
                    </a:solidFill>
                  </a:rPr>
                  <a:t> </a:t>
                </a:r>
                <a:r>
                  <a:rPr lang="en-US" altLang="ja-JP" sz="1200">
                    <a:solidFill>
                      <a:srgbClr val="FFFFFF"/>
                    </a:solidFill>
                  </a:rPr>
                  <a:t>y</a:t>
                </a:r>
                <a:endParaRPr lang="ja-JP" altLang="en-US" sz="1200">
                  <a:solidFill>
                    <a:srgbClr val="FFFFFF"/>
                  </a:solidFill>
                </a:endParaRPr>
              </a:p>
            </p:txBody>
          </p:sp>
        </p:grpSp>
      </p:gr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ストーリー">
  <a:themeElements>
    <a:clrScheme name="スペクトル">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ストーリー">
      <a:majorFont>
        <a:latin typeface="Calisto MT"/>
        <a:ea typeface=""/>
        <a:cs typeface=""/>
        <a:font script="Jpan" typeface="ＭＳ Ｐ明朝"/>
      </a:majorFont>
      <a:minorFont>
        <a:latin typeface="Calisto MT"/>
        <a:ea typeface=""/>
        <a:cs typeface=""/>
        <a:font script="Jpan" typeface="ＭＳ Ｐ明朝"/>
      </a:minorFont>
    </a:fontScheme>
    <a:fmtScheme name="ストーリー">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26796</TotalTime>
  <Words>1157</Words>
  <Application>Microsoft Macintosh PowerPoint</Application>
  <PresentationFormat>ワイド画面</PresentationFormat>
  <Paragraphs>69</Paragraphs>
  <Slides>5</Slides>
  <Notes>5</Notes>
  <HiddenSlides>0</HiddenSlides>
  <MMClips>3</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5</vt:i4>
      </vt:variant>
    </vt:vector>
  </HeadingPairs>
  <TitlesOfParts>
    <vt:vector size="20" baseType="lpstr">
      <vt:lpstr>ＤＦＰ太丸ゴシック体</vt:lpstr>
      <vt:lpstr>Hiragino Maru Gothic Pro W4</vt:lpstr>
      <vt:lpstr>ＭＳ Ｐゴシック</vt:lpstr>
      <vt:lpstr>ＭＳ ゴシック</vt:lpstr>
      <vt:lpstr>ＭＳ ゴシック</vt:lpstr>
      <vt:lpstr>StarSymbol</vt:lpstr>
      <vt:lpstr>ヒラギノ丸ゴ ProN W4</vt:lpstr>
      <vt:lpstr>Arial</vt:lpstr>
      <vt:lpstr>Calibri</vt:lpstr>
      <vt:lpstr>Calisto MT</vt:lpstr>
      <vt:lpstr>Cambria Math</vt:lpstr>
      <vt:lpstr>Copperplate Gothic Bold</vt:lpstr>
      <vt:lpstr>Lucida Sans Unicode</vt:lpstr>
      <vt:lpstr>Times New Roman</vt:lpstr>
      <vt:lpstr>ストーリー</vt:lpstr>
      <vt:lpstr>Q7 低温物理学</vt:lpstr>
      <vt:lpstr>PowerPoint プレゼンテーション</vt:lpstr>
      <vt:lpstr>PowerPoint プレゼンテーション</vt:lpstr>
      <vt:lpstr>PowerPoint プレゼンテーション</vt:lpstr>
      <vt:lpstr>PowerPoint プレゼンテーション</vt:lpstr>
    </vt:vector>
  </TitlesOfParts>
  <Company>京都大学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E1 凝縮系物理学実験</dc:title>
  <dc:creator>佐々木 豊</dc:creator>
  <cp:lastModifiedBy>matsubara.akira.4n@ms.c.kyoto-u.ac.jp</cp:lastModifiedBy>
  <cp:revision>321</cp:revision>
  <cp:lastPrinted>2021-12-02T08:36:06Z</cp:lastPrinted>
  <dcterms:created xsi:type="dcterms:W3CDTF">2017-05-08T00:52:52Z</dcterms:created>
  <dcterms:modified xsi:type="dcterms:W3CDTF">2024-11-26T23:37:30Z</dcterms:modified>
</cp:coreProperties>
</file>