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
  </p:notesMasterIdLst>
  <p:sldIdLst>
    <p:sldId id="268" r:id="rId2"/>
    <p:sldId id="266" r:id="rId3"/>
    <p:sldId id="260" r:id="rId4"/>
    <p:sldId id="267" r:id="rId5"/>
    <p:sldId id="269" r:id="rId6"/>
  </p:sldIdLst>
  <p:sldSz cx="9144000" cy="6858000" type="screen4x3"/>
  <p:notesSz cx="6858000" cy="9144000"/>
  <p:defaultTex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CC"/>
    <a:srgbClr val="0000FF"/>
    <a:srgbClr val="66FFFF"/>
    <a:srgbClr val="FFFFCC"/>
    <a:srgbClr val="FFFFFF"/>
    <a:srgbClr val="CCECFF"/>
    <a:srgbClr val="CCFFFF"/>
    <a:srgbClr val="FFCCFF"/>
    <a:srgbClr val="FF66FF"/>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61" autoAdjust="0"/>
    <p:restoredTop sz="72014" autoAdjust="0"/>
  </p:normalViewPr>
  <p:slideViewPr>
    <p:cSldViewPr>
      <p:cViewPr varScale="1">
        <p:scale>
          <a:sx n="49" d="100"/>
          <a:sy n="49" d="100"/>
        </p:scale>
        <p:origin x="1788" y="4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E6C4BF-2276-4FFE-945A-CB7A0547A311}" type="datetimeFigureOut">
              <a:rPr kumimoji="1" lang="ja-JP" altLang="en-US" smtClean="0"/>
              <a:t>2024/11/22</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68E58A-CCAE-4776-979C-17A801CA04B7}" type="slidenum">
              <a:rPr kumimoji="1" lang="ja-JP" altLang="en-US" smtClean="0"/>
              <a:t>‹#›</a:t>
            </a:fld>
            <a:endParaRPr kumimoji="1" lang="ja-JP" altLang="en-US"/>
          </a:p>
        </p:txBody>
      </p:sp>
    </p:spTree>
    <p:extLst>
      <p:ext uri="{BB962C8B-B14F-4D97-AF65-F5344CB8AC3E}">
        <p14:creationId xmlns:p14="http://schemas.microsoft.com/office/powerpoint/2010/main" val="386443236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Q4</a:t>
            </a:r>
            <a:r>
              <a:rPr kumimoji="1" lang="ja-JP" altLang="en-US" dirty="0"/>
              <a:t>では超伝導体・磁性体を微視的磁気プローブを用いて研究しています。特に、ウラン化合物超伝導、強磁性超伝導体、物質の本質を担うセリウム元素サイトが局所空間反転対称性をもたない超伝導体、一次元磁性体等、現在興味を集めている超伝導体、磁性体の研究を主に行っています。</a:t>
            </a:r>
          </a:p>
        </p:txBody>
      </p:sp>
      <p:sp>
        <p:nvSpPr>
          <p:cNvPr id="4" name="スライド番号プレースホルダー 3"/>
          <p:cNvSpPr>
            <a:spLocks noGrp="1"/>
          </p:cNvSpPr>
          <p:nvPr>
            <p:ph type="sldNum" sz="quarter" idx="5"/>
          </p:nvPr>
        </p:nvSpPr>
        <p:spPr/>
        <p:txBody>
          <a:bodyPr/>
          <a:lstStyle/>
          <a:p>
            <a:fld id="{E368E58A-CCAE-4776-979C-17A801CA04B7}" type="slidenum">
              <a:rPr kumimoji="1" lang="ja-JP" altLang="en-US" smtClean="0"/>
              <a:t>1</a:t>
            </a:fld>
            <a:endParaRPr kumimoji="1" lang="ja-JP" altLang="en-US"/>
          </a:p>
        </p:txBody>
      </p:sp>
    </p:spTree>
    <p:extLst>
      <p:ext uri="{BB962C8B-B14F-4D97-AF65-F5344CB8AC3E}">
        <p14:creationId xmlns:p14="http://schemas.microsoft.com/office/powerpoint/2010/main" val="26615223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配属した</a:t>
            </a:r>
            <a:r>
              <a:rPr kumimoji="1" lang="en-US" altLang="ja-JP" dirty="0"/>
              <a:t>Q4</a:t>
            </a:r>
            <a:r>
              <a:rPr kumimoji="1" lang="ja-JP" altLang="en-US" dirty="0"/>
              <a:t>生の研究活動ですが、今年度は前期は</a:t>
            </a:r>
            <a:r>
              <a:rPr kumimoji="1" lang="en-US" altLang="ja-JP" dirty="0"/>
              <a:t>Q11</a:t>
            </a:r>
            <a:r>
              <a:rPr kumimoji="1" lang="ja-JP" altLang="en-US" dirty="0"/>
              <a:t>と合同で「固体の電子論」 の本を輪講し、院入試に向けての勉強を行います。</a:t>
            </a:r>
            <a:endParaRPr kumimoji="1" lang="en-US" altLang="ja-JP" dirty="0"/>
          </a:p>
          <a:p>
            <a:r>
              <a:rPr kumimoji="1" lang="ja-JP" altLang="en-US" dirty="0"/>
              <a:t>後期からは、「超伝導」や「磁性」の教科書を輪講し、後で紹介する各自の実験テーマで研究を行い、卒業論文にまとめます。</a:t>
            </a:r>
            <a:endParaRPr kumimoji="1" lang="en-US" altLang="ja-JP" dirty="0"/>
          </a:p>
          <a:p>
            <a:r>
              <a:rPr kumimoji="1" lang="ja-JP" altLang="en-US" dirty="0"/>
              <a:t>現教員は以下の２名です。</a:t>
            </a:r>
          </a:p>
        </p:txBody>
      </p:sp>
      <p:sp>
        <p:nvSpPr>
          <p:cNvPr id="4" name="スライド番号プレースホルダー 3"/>
          <p:cNvSpPr>
            <a:spLocks noGrp="1"/>
          </p:cNvSpPr>
          <p:nvPr>
            <p:ph type="sldNum" sz="quarter" idx="5"/>
          </p:nvPr>
        </p:nvSpPr>
        <p:spPr/>
        <p:txBody>
          <a:bodyPr/>
          <a:lstStyle/>
          <a:p>
            <a:fld id="{E368E58A-CCAE-4776-979C-17A801CA04B7}" type="slidenum">
              <a:rPr kumimoji="1" lang="ja-JP" altLang="en-US" smtClean="0"/>
              <a:t>2</a:t>
            </a:fld>
            <a:endParaRPr kumimoji="1" lang="ja-JP" altLang="en-US"/>
          </a:p>
        </p:txBody>
      </p:sp>
    </p:spTree>
    <p:extLst>
      <p:ext uri="{BB962C8B-B14F-4D97-AF65-F5344CB8AC3E}">
        <p14:creationId xmlns:p14="http://schemas.microsoft.com/office/powerpoint/2010/main" val="10718885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当研究室では、スピン三重項超伝導体や磁性と共存・拮抗する超伝導体、ナノ粒子や薄膜の磁性などを、ミクロ測定である核磁気共鳴実験から調べています。また新奇超伝導体に対し、圧力下の電気抵抗や磁化測定も行なっています。</a:t>
            </a:r>
          </a:p>
        </p:txBody>
      </p:sp>
      <p:sp>
        <p:nvSpPr>
          <p:cNvPr id="4" name="スライド番号プレースホルダー 3"/>
          <p:cNvSpPr>
            <a:spLocks noGrp="1"/>
          </p:cNvSpPr>
          <p:nvPr>
            <p:ph type="sldNum" sz="quarter" idx="5"/>
          </p:nvPr>
        </p:nvSpPr>
        <p:spPr/>
        <p:txBody>
          <a:bodyPr/>
          <a:lstStyle/>
          <a:p>
            <a:fld id="{E368E58A-CCAE-4776-979C-17A801CA04B7}" type="slidenum">
              <a:rPr kumimoji="1" lang="ja-JP" altLang="en-US" smtClean="0"/>
              <a:t>3</a:t>
            </a:fld>
            <a:endParaRPr kumimoji="1" lang="ja-JP" altLang="en-US"/>
          </a:p>
        </p:txBody>
      </p:sp>
    </p:spTree>
    <p:extLst>
      <p:ext uri="{BB962C8B-B14F-4D97-AF65-F5344CB8AC3E}">
        <p14:creationId xmlns:p14="http://schemas.microsoft.com/office/powerpoint/2010/main" val="6059700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卒論研究はでは、様々な超伝導体・磁性体の</a:t>
            </a:r>
            <a:r>
              <a:rPr kumimoji="1" lang="en-US" altLang="ja-JP" dirty="0"/>
              <a:t>NMR</a:t>
            </a:r>
            <a:r>
              <a:rPr kumimoji="1" lang="ja-JP" altLang="en-US" dirty="0"/>
              <a:t>測定を行い、常伝導状態の電子状態や超伝導状態の対状態を調べます。</a:t>
            </a:r>
            <a:r>
              <a:rPr kumimoji="1" lang="en-US" altLang="ja-JP" dirty="0"/>
              <a:t>NMR</a:t>
            </a:r>
            <a:r>
              <a:rPr kumimoji="1" lang="ja-JP" altLang="en-US" dirty="0"/>
              <a:t>では電子が核のサイトに作る磁場を直接測定することが出来るので、電子密度や電子軌道の情報も得ることが出来ます。</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E368E58A-CCAE-4776-979C-17A801CA04B7}" type="slidenum">
              <a:rPr kumimoji="1" lang="ja-JP" altLang="en-US" smtClean="0"/>
              <a:t>4</a:t>
            </a:fld>
            <a:endParaRPr kumimoji="1" lang="ja-JP" altLang="en-US"/>
          </a:p>
        </p:txBody>
      </p:sp>
    </p:spTree>
    <p:extLst>
      <p:ext uri="{BB962C8B-B14F-4D97-AF65-F5344CB8AC3E}">
        <p14:creationId xmlns:p14="http://schemas.microsoft.com/office/powerpoint/2010/main" val="32228295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下記が今年度の卒業研究のテーマです。研究室では春と秋にハイキングを行っています。来年度変更がありますので、詳しくしく知りたい方は石田まで連絡ください。</a:t>
            </a:r>
          </a:p>
        </p:txBody>
      </p:sp>
      <p:sp>
        <p:nvSpPr>
          <p:cNvPr id="4" name="スライド番号プレースホルダー 3"/>
          <p:cNvSpPr>
            <a:spLocks noGrp="1"/>
          </p:cNvSpPr>
          <p:nvPr>
            <p:ph type="sldNum" sz="quarter" idx="5"/>
          </p:nvPr>
        </p:nvSpPr>
        <p:spPr/>
        <p:txBody>
          <a:bodyPr/>
          <a:lstStyle/>
          <a:p>
            <a:fld id="{E368E58A-CCAE-4776-979C-17A801CA04B7}" type="slidenum">
              <a:rPr kumimoji="1" lang="ja-JP" altLang="en-US" smtClean="0"/>
              <a:t>5</a:t>
            </a:fld>
            <a:endParaRPr kumimoji="1" lang="ja-JP" altLang="en-US"/>
          </a:p>
        </p:txBody>
      </p:sp>
    </p:spTree>
    <p:extLst>
      <p:ext uri="{BB962C8B-B14F-4D97-AF65-F5344CB8AC3E}">
        <p14:creationId xmlns:p14="http://schemas.microsoft.com/office/powerpoint/2010/main" val="2731362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 サブタイトルの書式設定</a:t>
            </a:r>
          </a:p>
        </p:txBody>
      </p:sp>
      <p:sp>
        <p:nvSpPr>
          <p:cNvPr id="4" name="日付プレースホルダ 3"/>
          <p:cNvSpPr>
            <a:spLocks noGrp="1"/>
          </p:cNvSpPr>
          <p:nvPr>
            <p:ph type="dt" sz="half" idx="10"/>
          </p:nvPr>
        </p:nvSpPr>
        <p:spPr/>
        <p:txBody>
          <a:bodyPr/>
          <a:lstStyle/>
          <a:p>
            <a:pPr>
              <a:defRPr/>
            </a:pPr>
            <a:endParaRPr lang="en-US" altLang="ja-JP"/>
          </a:p>
        </p:txBody>
      </p:sp>
      <p:sp>
        <p:nvSpPr>
          <p:cNvPr id="5" name="フッター プレースホルダ 4"/>
          <p:cNvSpPr>
            <a:spLocks noGrp="1"/>
          </p:cNvSpPr>
          <p:nvPr>
            <p:ph type="ftr" sz="quarter" idx="11"/>
          </p:nvPr>
        </p:nvSpPr>
        <p:spPr/>
        <p:txBody>
          <a:bodyPr/>
          <a:lstStyle/>
          <a:p>
            <a:pPr>
              <a:defRPr/>
            </a:pPr>
            <a:endParaRPr lang="en-US" altLang="ja-JP"/>
          </a:p>
        </p:txBody>
      </p:sp>
      <p:sp>
        <p:nvSpPr>
          <p:cNvPr id="6" name="スライド番号プレースホルダ 5"/>
          <p:cNvSpPr>
            <a:spLocks noGrp="1"/>
          </p:cNvSpPr>
          <p:nvPr>
            <p:ph type="sldNum" sz="quarter" idx="12"/>
          </p:nvPr>
        </p:nvSpPr>
        <p:spPr/>
        <p:txBody>
          <a:bodyPr/>
          <a:lstStyle/>
          <a:p>
            <a:pPr>
              <a:defRPr/>
            </a:pPr>
            <a:fld id="{A3D4B39B-0B21-420A-8681-D3D2E9DB1816}" type="slidenum">
              <a:rPr lang="en-US" altLang="ja-JP" smtClean="0"/>
              <a:pPr>
                <a:defRPr/>
              </a:pPr>
              <a:t>‹#›</a:t>
            </a:fld>
            <a:endParaRPr lang="en-US" altLang="ja-JP"/>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pPr>
              <a:defRPr/>
            </a:pPr>
            <a:endParaRPr lang="en-US" altLang="ja-JP"/>
          </a:p>
        </p:txBody>
      </p:sp>
      <p:sp>
        <p:nvSpPr>
          <p:cNvPr id="5" name="フッター プレースホルダ 4"/>
          <p:cNvSpPr>
            <a:spLocks noGrp="1"/>
          </p:cNvSpPr>
          <p:nvPr>
            <p:ph type="ftr" sz="quarter" idx="11"/>
          </p:nvPr>
        </p:nvSpPr>
        <p:spPr/>
        <p:txBody>
          <a:bodyPr/>
          <a:lstStyle/>
          <a:p>
            <a:pPr>
              <a:defRPr/>
            </a:pPr>
            <a:endParaRPr lang="en-US" altLang="ja-JP"/>
          </a:p>
        </p:txBody>
      </p:sp>
      <p:sp>
        <p:nvSpPr>
          <p:cNvPr id="6" name="スライド番号プレースホルダ 5"/>
          <p:cNvSpPr>
            <a:spLocks noGrp="1"/>
          </p:cNvSpPr>
          <p:nvPr>
            <p:ph type="sldNum" sz="quarter" idx="12"/>
          </p:nvPr>
        </p:nvSpPr>
        <p:spPr/>
        <p:txBody>
          <a:bodyPr/>
          <a:lstStyle/>
          <a:p>
            <a:pPr>
              <a:defRPr/>
            </a:pPr>
            <a:fld id="{4471ED5E-F126-435F-A4FA-DAA28933BC6D}" type="slidenum">
              <a:rPr lang="en-US" altLang="ja-JP" smtClean="0"/>
              <a:pPr>
                <a:defRPr/>
              </a:pPr>
              <a:t>‹#›</a:t>
            </a:fld>
            <a:endParaRPr lang="en-US" altLang="ja-JP"/>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pPr>
              <a:defRPr/>
            </a:pPr>
            <a:endParaRPr lang="en-US" altLang="ja-JP"/>
          </a:p>
        </p:txBody>
      </p:sp>
      <p:sp>
        <p:nvSpPr>
          <p:cNvPr id="5" name="フッター プレースホルダ 4"/>
          <p:cNvSpPr>
            <a:spLocks noGrp="1"/>
          </p:cNvSpPr>
          <p:nvPr>
            <p:ph type="ftr" sz="quarter" idx="11"/>
          </p:nvPr>
        </p:nvSpPr>
        <p:spPr/>
        <p:txBody>
          <a:bodyPr/>
          <a:lstStyle/>
          <a:p>
            <a:pPr>
              <a:defRPr/>
            </a:pPr>
            <a:endParaRPr lang="en-US" altLang="ja-JP"/>
          </a:p>
        </p:txBody>
      </p:sp>
      <p:sp>
        <p:nvSpPr>
          <p:cNvPr id="6" name="スライド番号プレースホルダ 5"/>
          <p:cNvSpPr>
            <a:spLocks noGrp="1"/>
          </p:cNvSpPr>
          <p:nvPr>
            <p:ph type="sldNum" sz="quarter" idx="12"/>
          </p:nvPr>
        </p:nvSpPr>
        <p:spPr/>
        <p:txBody>
          <a:bodyPr/>
          <a:lstStyle/>
          <a:p>
            <a:pPr>
              <a:defRPr/>
            </a:pPr>
            <a:fld id="{FC1431BE-D33F-45B3-8756-B017281FC532}" type="slidenum">
              <a:rPr lang="en-US" altLang="ja-JP" smtClean="0"/>
              <a:pPr>
                <a:defRPr/>
              </a:pPr>
              <a:t>‹#›</a:t>
            </a:fld>
            <a:endParaRPr lang="en-US" altLang="ja-JP"/>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idx="1"/>
          </p:nvPr>
        </p:nvSpPr>
        <p:spPr/>
        <p:txBody>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pPr>
              <a:defRPr/>
            </a:pPr>
            <a:endParaRPr lang="en-US" altLang="ja-JP"/>
          </a:p>
        </p:txBody>
      </p:sp>
      <p:sp>
        <p:nvSpPr>
          <p:cNvPr id="5" name="フッター プレースホルダ 4"/>
          <p:cNvSpPr>
            <a:spLocks noGrp="1"/>
          </p:cNvSpPr>
          <p:nvPr>
            <p:ph type="ftr" sz="quarter" idx="11"/>
          </p:nvPr>
        </p:nvSpPr>
        <p:spPr/>
        <p:txBody>
          <a:bodyPr/>
          <a:lstStyle/>
          <a:p>
            <a:pPr>
              <a:defRPr/>
            </a:pPr>
            <a:endParaRPr lang="en-US" altLang="ja-JP"/>
          </a:p>
        </p:txBody>
      </p:sp>
      <p:sp>
        <p:nvSpPr>
          <p:cNvPr id="6" name="スライド番号プレースホルダ 5"/>
          <p:cNvSpPr>
            <a:spLocks noGrp="1"/>
          </p:cNvSpPr>
          <p:nvPr>
            <p:ph type="sldNum" sz="quarter" idx="12"/>
          </p:nvPr>
        </p:nvSpPr>
        <p:spPr/>
        <p:txBody>
          <a:bodyPr/>
          <a:lstStyle/>
          <a:p>
            <a:pPr>
              <a:defRPr/>
            </a:pPr>
            <a:fld id="{41756F36-73CF-4359-8245-D9E4D9CFFBD6}" type="slidenum">
              <a:rPr lang="en-US" altLang="ja-JP" smtClean="0"/>
              <a:pPr>
                <a:defRPr/>
              </a:pPr>
              <a:t>‹#›</a:t>
            </a:fld>
            <a:endParaRPr lang="en-US" altLang="ja-JP"/>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 テキストの書式設定</a:t>
            </a:r>
          </a:p>
        </p:txBody>
      </p:sp>
      <p:sp>
        <p:nvSpPr>
          <p:cNvPr id="4" name="日付プレースホルダ 3"/>
          <p:cNvSpPr>
            <a:spLocks noGrp="1"/>
          </p:cNvSpPr>
          <p:nvPr>
            <p:ph type="dt" sz="half" idx="10"/>
          </p:nvPr>
        </p:nvSpPr>
        <p:spPr/>
        <p:txBody>
          <a:bodyPr/>
          <a:lstStyle/>
          <a:p>
            <a:pPr>
              <a:defRPr/>
            </a:pPr>
            <a:endParaRPr lang="en-US" altLang="ja-JP"/>
          </a:p>
        </p:txBody>
      </p:sp>
      <p:sp>
        <p:nvSpPr>
          <p:cNvPr id="5" name="フッター プレースホルダ 4"/>
          <p:cNvSpPr>
            <a:spLocks noGrp="1"/>
          </p:cNvSpPr>
          <p:nvPr>
            <p:ph type="ftr" sz="quarter" idx="11"/>
          </p:nvPr>
        </p:nvSpPr>
        <p:spPr/>
        <p:txBody>
          <a:bodyPr/>
          <a:lstStyle/>
          <a:p>
            <a:pPr>
              <a:defRPr/>
            </a:pPr>
            <a:endParaRPr lang="en-US" altLang="ja-JP"/>
          </a:p>
        </p:txBody>
      </p:sp>
      <p:sp>
        <p:nvSpPr>
          <p:cNvPr id="6" name="スライド番号プレースホルダ 5"/>
          <p:cNvSpPr>
            <a:spLocks noGrp="1"/>
          </p:cNvSpPr>
          <p:nvPr>
            <p:ph type="sldNum" sz="quarter" idx="12"/>
          </p:nvPr>
        </p:nvSpPr>
        <p:spPr/>
        <p:txBody>
          <a:bodyPr/>
          <a:lstStyle/>
          <a:p>
            <a:pPr>
              <a:defRPr/>
            </a:pPr>
            <a:fld id="{8DD6111A-BF4F-4983-80FC-6BBF7656B952}" type="slidenum">
              <a:rPr lang="en-US" altLang="ja-JP" smtClean="0"/>
              <a:pPr>
                <a:defRPr/>
              </a:pPr>
              <a:t>‹#›</a:t>
            </a:fld>
            <a:endParaRPr lang="en-US" altLang="ja-JP"/>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 4"/>
          <p:cNvSpPr>
            <a:spLocks noGrp="1"/>
          </p:cNvSpPr>
          <p:nvPr>
            <p:ph type="dt" sz="half" idx="10"/>
          </p:nvPr>
        </p:nvSpPr>
        <p:spPr/>
        <p:txBody>
          <a:bodyPr/>
          <a:lstStyle/>
          <a:p>
            <a:pPr>
              <a:defRPr/>
            </a:pPr>
            <a:endParaRPr lang="en-US" altLang="ja-JP"/>
          </a:p>
        </p:txBody>
      </p:sp>
      <p:sp>
        <p:nvSpPr>
          <p:cNvPr id="6" name="フッター プレースホルダ 5"/>
          <p:cNvSpPr>
            <a:spLocks noGrp="1"/>
          </p:cNvSpPr>
          <p:nvPr>
            <p:ph type="ftr" sz="quarter" idx="11"/>
          </p:nvPr>
        </p:nvSpPr>
        <p:spPr/>
        <p:txBody>
          <a:bodyPr/>
          <a:lstStyle/>
          <a:p>
            <a:pPr>
              <a:defRPr/>
            </a:pPr>
            <a:endParaRPr lang="en-US" altLang="ja-JP"/>
          </a:p>
        </p:txBody>
      </p:sp>
      <p:sp>
        <p:nvSpPr>
          <p:cNvPr id="7" name="スライド番号プレースホルダ 6"/>
          <p:cNvSpPr>
            <a:spLocks noGrp="1"/>
          </p:cNvSpPr>
          <p:nvPr>
            <p:ph type="sldNum" sz="quarter" idx="12"/>
          </p:nvPr>
        </p:nvSpPr>
        <p:spPr/>
        <p:txBody>
          <a:bodyPr/>
          <a:lstStyle/>
          <a:p>
            <a:pPr>
              <a:defRPr/>
            </a:pPr>
            <a:fld id="{6DDEC2AE-8ACF-4779-B837-48308D39FAB9}" type="slidenum">
              <a:rPr lang="en-US" altLang="ja-JP" smtClean="0"/>
              <a:pPr>
                <a:defRPr/>
              </a:pPr>
              <a:t>‹#›</a:t>
            </a:fld>
            <a:endParaRPr lang="en-US" altLang="ja-JP"/>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 6"/>
          <p:cNvSpPr>
            <a:spLocks noGrp="1"/>
          </p:cNvSpPr>
          <p:nvPr>
            <p:ph type="dt" sz="half" idx="10"/>
          </p:nvPr>
        </p:nvSpPr>
        <p:spPr/>
        <p:txBody>
          <a:bodyPr/>
          <a:lstStyle/>
          <a:p>
            <a:pPr>
              <a:defRPr/>
            </a:pPr>
            <a:endParaRPr lang="en-US" altLang="ja-JP"/>
          </a:p>
        </p:txBody>
      </p:sp>
      <p:sp>
        <p:nvSpPr>
          <p:cNvPr id="8" name="フッター プレースホルダ 7"/>
          <p:cNvSpPr>
            <a:spLocks noGrp="1"/>
          </p:cNvSpPr>
          <p:nvPr>
            <p:ph type="ftr" sz="quarter" idx="11"/>
          </p:nvPr>
        </p:nvSpPr>
        <p:spPr/>
        <p:txBody>
          <a:bodyPr/>
          <a:lstStyle/>
          <a:p>
            <a:pPr>
              <a:defRPr/>
            </a:pPr>
            <a:endParaRPr lang="en-US" altLang="ja-JP"/>
          </a:p>
        </p:txBody>
      </p:sp>
      <p:sp>
        <p:nvSpPr>
          <p:cNvPr id="9" name="スライド番号プレースホルダ 8"/>
          <p:cNvSpPr>
            <a:spLocks noGrp="1"/>
          </p:cNvSpPr>
          <p:nvPr>
            <p:ph type="sldNum" sz="quarter" idx="12"/>
          </p:nvPr>
        </p:nvSpPr>
        <p:spPr/>
        <p:txBody>
          <a:bodyPr/>
          <a:lstStyle/>
          <a:p>
            <a:pPr>
              <a:defRPr/>
            </a:pPr>
            <a:fld id="{D604850B-2EF0-4E18-A185-9F077FEA9891}" type="slidenum">
              <a:rPr lang="en-US" altLang="ja-JP" smtClean="0"/>
              <a:pPr>
                <a:defRPr/>
              </a:pPr>
              <a:t>‹#›</a:t>
            </a:fld>
            <a:endParaRPr lang="en-US" altLang="ja-JP"/>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日付プレースホルダ 2"/>
          <p:cNvSpPr>
            <a:spLocks noGrp="1"/>
          </p:cNvSpPr>
          <p:nvPr>
            <p:ph type="dt" sz="half" idx="10"/>
          </p:nvPr>
        </p:nvSpPr>
        <p:spPr/>
        <p:txBody>
          <a:bodyPr/>
          <a:lstStyle/>
          <a:p>
            <a:pPr>
              <a:defRPr/>
            </a:pPr>
            <a:endParaRPr lang="en-US" altLang="ja-JP"/>
          </a:p>
        </p:txBody>
      </p:sp>
      <p:sp>
        <p:nvSpPr>
          <p:cNvPr id="4" name="フッター プレースホルダ 3"/>
          <p:cNvSpPr>
            <a:spLocks noGrp="1"/>
          </p:cNvSpPr>
          <p:nvPr>
            <p:ph type="ftr" sz="quarter" idx="11"/>
          </p:nvPr>
        </p:nvSpPr>
        <p:spPr/>
        <p:txBody>
          <a:bodyPr/>
          <a:lstStyle/>
          <a:p>
            <a:pPr>
              <a:defRPr/>
            </a:pPr>
            <a:endParaRPr lang="en-US" altLang="ja-JP"/>
          </a:p>
        </p:txBody>
      </p:sp>
      <p:sp>
        <p:nvSpPr>
          <p:cNvPr id="5" name="スライド番号プレースホルダ 4"/>
          <p:cNvSpPr>
            <a:spLocks noGrp="1"/>
          </p:cNvSpPr>
          <p:nvPr>
            <p:ph type="sldNum" sz="quarter" idx="12"/>
          </p:nvPr>
        </p:nvSpPr>
        <p:spPr/>
        <p:txBody>
          <a:bodyPr/>
          <a:lstStyle/>
          <a:p>
            <a:pPr>
              <a:defRPr/>
            </a:pPr>
            <a:fld id="{321B0EF1-D435-4ADF-957B-BA2B62483159}" type="slidenum">
              <a:rPr lang="en-US" altLang="ja-JP" smtClean="0"/>
              <a:pPr>
                <a:defRPr/>
              </a:pPr>
              <a:t>‹#›</a:t>
            </a:fld>
            <a:endParaRPr lang="en-US" altLang="ja-JP"/>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pPr>
              <a:defRPr/>
            </a:pPr>
            <a:endParaRPr lang="en-US" altLang="ja-JP"/>
          </a:p>
        </p:txBody>
      </p:sp>
      <p:sp>
        <p:nvSpPr>
          <p:cNvPr id="3" name="フッター プレースホルダ 2"/>
          <p:cNvSpPr>
            <a:spLocks noGrp="1"/>
          </p:cNvSpPr>
          <p:nvPr>
            <p:ph type="ftr" sz="quarter" idx="11"/>
          </p:nvPr>
        </p:nvSpPr>
        <p:spPr/>
        <p:txBody>
          <a:bodyPr/>
          <a:lstStyle/>
          <a:p>
            <a:pPr>
              <a:defRPr/>
            </a:pPr>
            <a:endParaRPr lang="en-US" altLang="ja-JP"/>
          </a:p>
        </p:txBody>
      </p:sp>
      <p:sp>
        <p:nvSpPr>
          <p:cNvPr id="4" name="スライド番号プレースホルダ 3"/>
          <p:cNvSpPr>
            <a:spLocks noGrp="1"/>
          </p:cNvSpPr>
          <p:nvPr>
            <p:ph type="sldNum" sz="quarter" idx="12"/>
          </p:nvPr>
        </p:nvSpPr>
        <p:spPr/>
        <p:txBody>
          <a:bodyPr/>
          <a:lstStyle/>
          <a:p>
            <a:pPr>
              <a:defRPr/>
            </a:pPr>
            <a:fld id="{6B298FF6-F8EC-4B75-871E-1F1A68B805BB}" type="slidenum">
              <a:rPr lang="en-US" altLang="ja-JP" smtClean="0"/>
              <a:pPr>
                <a:defRPr/>
              </a:pPr>
              <a:t>‹#›</a:t>
            </a:fld>
            <a:endParaRPr lang="en-US" altLang="ja-JP"/>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pPr>
              <a:defRPr/>
            </a:pPr>
            <a:endParaRPr lang="en-US" altLang="ja-JP"/>
          </a:p>
        </p:txBody>
      </p:sp>
      <p:sp>
        <p:nvSpPr>
          <p:cNvPr id="6" name="フッター プレースホルダ 5"/>
          <p:cNvSpPr>
            <a:spLocks noGrp="1"/>
          </p:cNvSpPr>
          <p:nvPr>
            <p:ph type="ftr" sz="quarter" idx="11"/>
          </p:nvPr>
        </p:nvSpPr>
        <p:spPr/>
        <p:txBody>
          <a:bodyPr/>
          <a:lstStyle/>
          <a:p>
            <a:pPr>
              <a:defRPr/>
            </a:pPr>
            <a:endParaRPr lang="en-US" altLang="ja-JP"/>
          </a:p>
        </p:txBody>
      </p:sp>
      <p:sp>
        <p:nvSpPr>
          <p:cNvPr id="7" name="スライド番号プレースホルダ 6"/>
          <p:cNvSpPr>
            <a:spLocks noGrp="1"/>
          </p:cNvSpPr>
          <p:nvPr>
            <p:ph type="sldNum" sz="quarter" idx="12"/>
          </p:nvPr>
        </p:nvSpPr>
        <p:spPr/>
        <p:txBody>
          <a:bodyPr/>
          <a:lstStyle/>
          <a:p>
            <a:pPr>
              <a:defRPr/>
            </a:pPr>
            <a:fld id="{15D9604C-1EFC-4759-BFE6-631846BBE92A}" type="slidenum">
              <a:rPr lang="en-US" altLang="ja-JP" smtClean="0"/>
              <a:pPr>
                <a:defRPr/>
              </a:pPr>
              <a:t>‹#›</a:t>
            </a:fld>
            <a:endParaRPr lang="en-US" altLang="ja-JP"/>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pPr>
              <a:defRPr/>
            </a:pPr>
            <a:endParaRPr lang="en-US" altLang="ja-JP"/>
          </a:p>
        </p:txBody>
      </p:sp>
      <p:sp>
        <p:nvSpPr>
          <p:cNvPr id="6" name="フッター プレースホルダ 5"/>
          <p:cNvSpPr>
            <a:spLocks noGrp="1"/>
          </p:cNvSpPr>
          <p:nvPr>
            <p:ph type="ftr" sz="quarter" idx="11"/>
          </p:nvPr>
        </p:nvSpPr>
        <p:spPr/>
        <p:txBody>
          <a:bodyPr/>
          <a:lstStyle/>
          <a:p>
            <a:pPr>
              <a:defRPr/>
            </a:pPr>
            <a:endParaRPr lang="en-US" altLang="ja-JP"/>
          </a:p>
        </p:txBody>
      </p:sp>
      <p:sp>
        <p:nvSpPr>
          <p:cNvPr id="7" name="スライド番号プレースホルダ 6"/>
          <p:cNvSpPr>
            <a:spLocks noGrp="1"/>
          </p:cNvSpPr>
          <p:nvPr>
            <p:ph type="sldNum" sz="quarter" idx="12"/>
          </p:nvPr>
        </p:nvSpPr>
        <p:spPr/>
        <p:txBody>
          <a:bodyPr/>
          <a:lstStyle/>
          <a:p>
            <a:pPr>
              <a:defRPr/>
            </a:pPr>
            <a:fld id="{659929F5-5281-4172-9833-5B119559650A}" type="slidenum">
              <a:rPr lang="en-US" altLang="ja-JP" smtClean="0"/>
              <a:pPr>
                <a:defRPr/>
              </a:pPr>
              <a:t>‹#›</a:t>
            </a:fld>
            <a:endParaRPr lang="en-US" altLang="ja-JP"/>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 タイトルの書式設定</a:t>
            </a:r>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ltLang="ja-JP"/>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ltLang="ja-JP"/>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BFCFE841-19E6-45F4-9E37-C6FFDB7F544E}" type="slidenum">
              <a:rPr lang="en-US" altLang="ja-JP" smtClean="0"/>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hyperlink" Target="mailto:kishida@scphys.kyoto-u.ac.jp"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3"/>
          <p:cNvSpPr>
            <a:spLocks noChangeArrowheads="1"/>
          </p:cNvSpPr>
          <p:nvPr/>
        </p:nvSpPr>
        <p:spPr bwMode="auto">
          <a:xfrm>
            <a:off x="468313" y="44450"/>
            <a:ext cx="8229600" cy="711200"/>
          </a:xfrm>
          <a:prstGeom prst="rect">
            <a:avLst/>
          </a:prstGeom>
          <a:noFill/>
          <a:ln w="9525">
            <a:noFill/>
            <a:miter lim="800000"/>
            <a:headEnd/>
            <a:tailEnd/>
          </a:ln>
        </p:spPr>
        <p:txBody>
          <a:bodyPr anchor="ctr"/>
          <a:lstStyle/>
          <a:p>
            <a:pPr algn="ctr"/>
            <a:r>
              <a:rPr lang="en-US" altLang="ja-JP" sz="4000" dirty="0">
                <a:solidFill>
                  <a:srgbClr val="0000FF"/>
                </a:solidFill>
                <a:latin typeface="HG丸ｺﾞｼｯｸM-PRO" pitchFamily="50" charset="-128"/>
                <a:ea typeface="HG丸ｺﾞｼｯｸM-PRO" pitchFamily="50" charset="-128"/>
              </a:rPr>
              <a:t>Q4</a:t>
            </a:r>
            <a:r>
              <a:rPr lang="en-US" altLang="ja-JP" sz="4000" dirty="0">
                <a:solidFill>
                  <a:srgbClr val="FF99FF"/>
                </a:solidFill>
                <a:latin typeface="HG丸ｺﾞｼｯｸM-PRO" pitchFamily="50" charset="-128"/>
                <a:ea typeface="HG丸ｺﾞｼｯｸM-PRO" pitchFamily="50" charset="-128"/>
              </a:rPr>
              <a:t> </a:t>
            </a:r>
            <a:r>
              <a:rPr lang="ja-JP" altLang="en-US" sz="4000" dirty="0">
                <a:latin typeface="HG丸ｺﾞｼｯｸM-PRO" pitchFamily="50" charset="-128"/>
                <a:ea typeface="HG丸ｺﾞｼｯｸM-PRO" pitchFamily="50" charset="-128"/>
              </a:rPr>
              <a:t>超伝導と磁性</a:t>
            </a:r>
          </a:p>
        </p:txBody>
      </p:sp>
      <p:sp>
        <p:nvSpPr>
          <p:cNvPr id="17" name="テキスト ボックス 16"/>
          <p:cNvSpPr txBox="1"/>
          <p:nvPr/>
        </p:nvSpPr>
        <p:spPr>
          <a:xfrm>
            <a:off x="481314" y="862969"/>
            <a:ext cx="8533105" cy="523220"/>
          </a:xfrm>
          <a:prstGeom prst="rect">
            <a:avLst/>
          </a:prstGeom>
          <a:noFill/>
        </p:spPr>
        <p:txBody>
          <a:bodyPr wrap="none" rtlCol="0">
            <a:spAutoFit/>
          </a:bodyPr>
          <a:lstStyle/>
          <a:p>
            <a:r>
              <a:rPr lang="ja-JP" altLang="en-GB" sz="2800" dirty="0">
                <a:solidFill>
                  <a:srgbClr val="C00000"/>
                </a:solidFill>
                <a:cs typeface="Times New Roman" pitchFamily="18" charset="0"/>
              </a:rPr>
              <a:t>固体量子物性研究室 （</a:t>
            </a:r>
            <a:r>
              <a:rPr lang="en-GB" altLang="ja-JP" sz="2800" dirty="0">
                <a:solidFill>
                  <a:srgbClr val="C00000"/>
                </a:solidFill>
                <a:cs typeface="Times New Roman" pitchFamily="18" charset="0"/>
              </a:rPr>
              <a:t>Quantum Materials (QM) Lab</a:t>
            </a:r>
            <a:r>
              <a:rPr lang="ja-JP" altLang="en-GB" sz="2800" dirty="0">
                <a:solidFill>
                  <a:srgbClr val="C00000"/>
                </a:solidFill>
                <a:cs typeface="Times New Roman" pitchFamily="18" charset="0"/>
              </a:rPr>
              <a:t>）</a:t>
            </a:r>
          </a:p>
        </p:txBody>
      </p:sp>
      <p:sp>
        <p:nvSpPr>
          <p:cNvPr id="25" name="テキスト ボックス 24"/>
          <p:cNvSpPr txBox="1"/>
          <p:nvPr/>
        </p:nvSpPr>
        <p:spPr>
          <a:xfrm>
            <a:off x="721144" y="2394174"/>
            <a:ext cx="7800533" cy="523220"/>
          </a:xfrm>
          <a:prstGeom prst="rect">
            <a:avLst/>
          </a:prstGeom>
          <a:solidFill>
            <a:srgbClr val="FFFF00"/>
          </a:solidFill>
        </p:spPr>
        <p:txBody>
          <a:bodyPr wrap="none" rtlCol="0">
            <a:spAutoFit/>
          </a:bodyPr>
          <a:lstStyle/>
          <a:p>
            <a:r>
              <a:rPr lang="en-US" altLang="ja-JP" sz="2800" dirty="0"/>
              <a:t>100</a:t>
            </a:r>
            <a:r>
              <a:rPr lang="ja-JP" altLang="en-US" sz="2800" dirty="0"/>
              <a:t>年前には想像もできなかったような奥深い世界</a:t>
            </a:r>
            <a:endParaRPr lang="en-US" altLang="ja-JP" sz="2800" dirty="0"/>
          </a:p>
        </p:txBody>
      </p:sp>
      <p:sp>
        <p:nvSpPr>
          <p:cNvPr id="26" name="テキスト ボックス 25"/>
          <p:cNvSpPr txBox="1"/>
          <p:nvPr/>
        </p:nvSpPr>
        <p:spPr>
          <a:xfrm>
            <a:off x="1363340" y="1585773"/>
            <a:ext cx="6474465" cy="461665"/>
          </a:xfrm>
          <a:prstGeom prst="rect">
            <a:avLst/>
          </a:prstGeom>
          <a:noFill/>
        </p:spPr>
        <p:txBody>
          <a:bodyPr wrap="none" rtlCol="0">
            <a:spAutoFit/>
          </a:bodyPr>
          <a:lstStyle/>
          <a:p>
            <a:r>
              <a:rPr kumimoji="1" lang="ja-JP" altLang="en-US" sz="2400" dirty="0"/>
              <a:t>超伝導発見</a:t>
            </a:r>
            <a:r>
              <a:rPr kumimoji="1" lang="en-US" altLang="ja-JP" sz="2400" dirty="0"/>
              <a:t>:</a:t>
            </a:r>
            <a:r>
              <a:rPr kumimoji="1" lang="ja-JP" altLang="en-US" sz="2400" dirty="0"/>
              <a:t> </a:t>
            </a:r>
            <a:r>
              <a:rPr kumimoji="1" lang="en-US" altLang="ja-JP" sz="2400" dirty="0"/>
              <a:t>1911</a:t>
            </a:r>
            <a:r>
              <a:rPr kumimoji="1" lang="ja-JP" altLang="en-US" sz="2400" dirty="0"/>
              <a:t>年 （カマリンオネス </a:t>
            </a:r>
            <a:r>
              <a:rPr kumimoji="1" lang="en-US" altLang="ja-JP" sz="2400" dirty="0"/>
              <a:t>/ </a:t>
            </a:r>
            <a:r>
              <a:rPr kumimoji="1" lang="ja-JP" altLang="en-US" sz="2400" dirty="0"/>
              <a:t>オランダ）</a:t>
            </a:r>
          </a:p>
        </p:txBody>
      </p:sp>
      <p:sp>
        <p:nvSpPr>
          <p:cNvPr id="27" name="下矢印 26"/>
          <p:cNvSpPr/>
          <p:nvPr/>
        </p:nvSpPr>
        <p:spPr>
          <a:xfrm>
            <a:off x="4331162" y="2039304"/>
            <a:ext cx="360040" cy="290939"/>
          </a:xfrm>
          <a:prstGeom prst="downArrow">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 name="グループ化 1"/>
          <p:cNvGrpSpPr/>
          <p:nvPr/>
        </p:nvGrpSpPr>
        <p:grpSpPr>
          <a:xfrm>
            <a:off x="72008" y="2996952"/>
            <a:ext cx="8964488" cy="3672408"/>
            <a:chOff x="72008" y="2996952"/>
            <a:chExt cx="8964488" cy="3672408"/>
          </a:xfrm>
        </p:grpSpPr>
        <p:sp>
          <p:nvSpPr>
            <p:cNvPr id="34" name="角丸四角形 33"/>
            <p:cNvSpPr/>
            <p:nvPr/>
          </p:nvSpPr>
          <p:spPr>
            <a:xfrm>
              <a:off x="72008" y="2996952"/>
              <a:ext cx="8964488" cy="504056"/>
            </a:xfrm>
            <a:prstGeom prst="roundRect">
              <a:avLst>
                <a:gd name="adj" fmla="val 32921"/>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p:cNvSpPr txBox="1"/>
            <p:nvPr/>
          </p:nvSpPr>
          <p:spPr>
            <a:xfrm>
              <a:off x="179512" y="2996952"/>
              <a:ext cx="8712968" cy="523220"/>
            </a:xfrm>
            <a:prstGeom prst="rect">
              <a:avLst/>
            </a:prstGeom>
            <a:noFill/>
          </p:spPr>
          <p:txBody>
            <a:bodyPr wrap="square" rtlCol="0">
              <a:spAutoFit/>
            </a:bodyPr>
            <a:lstStyle/>
            <a:p>
              <a:pPr algn="ctr"/>
              <a:r>
                <a:rPr kumimoji="1" lang="ja-JP" altLang="en-US" sz="2800" dirty="0"/>
                <a:t>興味深い超伝導体・磁性体の研究</a:t>
              </a:r>
            </a:p>
          </p:txBody>
        </p:sp>
        <p:sp>
          <p:nvSpPr>
            <p:cNvPr id="33" name="角丸四角形 32"/>
            <p:cNvSpPr/>
            <p:nvPr/>
          </p:nvSpPr>
          <p:spPr>
            <a:xfrm>
              <a:off x="72008" y="2996952"/>
              <a:ext cx="8964488" cy="3672408"/>
            </a:xfrm>
            <a:prstGeom prst="roundRect">
              <a:avLst>
                <a:gd name="adj" fmla="val 493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p:cNvSpPr txBox="1"/>
            <p:nvPr/>
          </p:nvSpPr>
          <p:spPr>
            <a:xfrm>
              <a:off x="486468" y="3537633"/>
              <a:ext cx="2653290" cy="400110"/>
            </a:xfrm>
            <a:prstGeom prst="rect">
              <a:avLst/>
            </a:prstGeom>
            <a:noFill/>
          </p:spPr>
          <p:txBody>
            <a:bodyPr wrap="none" rtlCol="0">
              <a:spAutoFit/>
            </a:bodyPr>
            <a:lstStyle/>
            <a:p>
              <a:r>
                <a:rPr lang="ja-JP" altLang="en-US" sz="2000" dirty="0"/>
                <a:t>スピン三重項超伝導体</a:t>
              </a:r>
              <a:endParaRPr kumimoji="1" lang="ja-JP" altLang="en-US" sz="2000" baseline="-25000" dirty="0"/>
            </a:p>
          </p:txBody>
        </p:sp>
      </p:grpSp>
      <p:sp>
        <p:nvSpPr>
          <p:cNvPr id="3" name="テキスト ボックス 2">
            <a:extLst>
              <a:ext uri="{FF2B5EF4-FFF2-40B4-BE49-F238E27FC236}">
                <a16:creationId xmlns:a16="http://schemas.microsoft.com/office/drawing/2014/main" id="{2FD4BB73-CA03-463A-945E-DDAD6C573683}"/>
              </a:ext>
            </a:extLst>
          </p:cNvPr>
          <p:cNvSpPr txBox="1"/>
          <p:nvPr/>
        </p:nvSpPr>
        <p:spPr>
          <a:xfrm>
            <a:off x="3553271" y="3547744"/>
            <a:ext cx="2555776" cy="707886"/>
          </a:xfrm>
          <a:prstGeom prst="rect">
            <a:avLst/>
          </a:prstGeom>
          <a:noFill/>
        </p:spPr>
        <p:txBody>
          <a:bodyPr wrap="square" rtlCol="0">
            <a:spAutoFit/>
          </a:bodyPr>
          <a:lstStyle/>
          <a:p>
            <a:r>
              <a:rPr lang="ja-JP" altLang="en-US" sz="2000" dirty="0"/>
              <a:t>局所空間反転対称性を持たない超伝導体</a:t>
            </a:r>
            <a:endParaRPr kumimoji="1" lang="ja-JP" altLang="en-US" sz="2000" dirty="0"/>
          </a:p>
        </p:txBody>
      </p:sp>
      <p:pic>
        <p:nvPicPr>
          <p:cNvPr id="5" name="図 4">
            <a:extLst>
              <a:ext uri="{FF2B5EF4-FFF2-40B4-BE49-F238E27FC236}">
                <a16:creationId xmlns:a16="http://schemas.microsoft.com/office/drawing/2014/main" id="{BA8B1F6C-CBC1-4931-B95B-4A2B11706B50}"/>
              </a:ext>
            </a:extLst>
          </p:cNvPr>
          <p:cNvPicPr>
            <a:picLocks noChangeAspect="1"/>
          </p:cNvPicPr>
          <p:nvPr/>
        </p:nvPicPr>
        <p:blipFill>
          <a:blip r:embed="rId3"/>
          <a:stretch>
            <a:fillRect/>
          </a:stretch>
        </p:blipFill>
        <p:spPr>
          <a:xfrm>
            <a:off x="3871240" y="4283203"/>
            <a:ext cx="1500340" cy="2300049"/>
          </a:xfrm>
          <a:prstGeom prst="rect">
            <a:avLst/>
          </a:prstGeom>
        </p:spPr>
      </p:pic>
      <p:pic>
        <p:nvPicPr>
          <p:cNvPr id="6" name="図 5">
            <a:extLst>
              <a:ext uri="{FF2B5EF4-FFF2-40B4-BE49-F238E27FC236}">
                <a16:creationId xmlns:a16="http://schemas.microsoft.com/office/drawing/2014/main" id="{0F544040-E29C-4500-931A-8D7CA6D26561}"/>
              </a:ext>
            </a:extLst>
          </p:cNvPr>
          <p:cNvPicPr>
            <a:picLocks noChangeAspect="1"/>
          </p:cNvPicPr>
          <p:nvPr/>
        </p:nvPicPr>
        <p:blipFill>
          <a:blip r:embed="rId4"/>
          <a:stretch>
            <a:fillRect/>
          </a:stretch>
        </p:blipFill>
        <p:spPr>
          <a:xfrm>
            <a:off x="935660" y="3955204"/>
            <a:ext cx="1621875" cy="2661400"/>
          </a:xfrm>
          <a:prstGeom prst="rect">
            <a:avLst/>
          </a:prstGeom>
        </p:spPr>
      </p:pic>
      <p:pic>
        <p:nvPicPr>
          <p:cNvPr id="7" name="図 6">
            <a:extLst>
              <a:ext uri="{FF2B5EF4-FFF2-40B4-BE49-F238E27FC236}">
                <a16:creationId xmlns:a16="http://schemas.microsoft.com/office/drawing/2014/main" id="{5206C6C1-3442-405D-AE76-3888021F5CFA}"/>
              </a:ext>
            </a:extLst>
          </p:cNvPr>
          <p:cNvPicPr>
            <a:picLocks noChangeAspect="1"/>
          </p:cNvPicPr>
          <p:nvPr/>
        </p:nvPicPr>
        <p:blipFill>
          <a:blip r:embed="rId5"/>
          <a:stretch>
            <a:fillRect/>
          </a:stretch>
        </p:blipFill>
        <p:spPr>
          <a:xfrm>
            <a:off x="484689" y="5949751"/>
            <a:ext cx="714475" cy="633501"/>
          </a:xfrm>
          <a:prstGeom prst="rect">
            <a:avLst/>
          </a:prstGeom>
        </p:spPr>
      </p:pic>
      <p:pic>
        <p:nvPicPr>
          <p:cNvPr id="8" name="図 7">
            <a:extLst>
              <a:ext uri="{FF2B5EF4-FFF2-40B4-BE49-F238E27FC236}">
                <a16:creationId xmlns:a16="http://schemas.microsoft.com/office/drawing/2014/main" id="{227670F7-9D47-4FD6-ABF9-DF058E6D3086}"/>
              </a:ext>
            </a:extLst>
          </p:cNvPr>
          <p:cNvPicPr>
            <a:picLocks noChangeAspect="1"/>
          </p:cNvPicPr>
          <p:nvPr/>
        </p:nvPicPr>
        <p:blipFill>
          <a:blip r:embed="rId6"/>
          <a:stretch>
            <a:fillRect/>
          </a:stretch>
        </p:blipFill>
        <p:spPr>
          <a:xfrm>
            <a:off x="5857108" y="4314224"/>
            <a:ext cx="3125194" cy="2039380"/>
          </a:xfrm>
          <a:prstGeom prst="rect">
            <a:avLst/>
          </a:prstGeom>
        </p:spPr>
      </p:pic>
      <p:sp>
        <p:nvSpPr>
          <p:cNvPr id="20" name="テキスト ボックス 19">
            <a:extLst>
              <a:ext uri="{FF2B5EF4-FFF2-40B4-BE49-F238E27FC236}">
                <a16:creationId xmlns:a16="http://schemas.microsoft.com/office/drawing/2014/main" id="{80FAC203-F23F-4041-9102-D5C439BF4ADE}"/>
              </a:ext>
            </a:extLst>
          </p:cNvPr>
          <p:cNvSpPr txBox="1"/>
          <p:nvPr/>
        </p:nvSpPr>
        <p:spPr>
          <a:xfrm>
            <a:off x="7052957" y="3674280"/>
            <a:ext cx="1723549" cy="400110"/>
          </a:xfrm>
          <a:prstGeom prst="rect">
            <a:avLst/>
          </a:prstGeom>
          <a:noFill/>
        </p:spPr>
        <p:txBody>
          <a:bodyPr wrap="none" rtlCol="0">
            <a:spAutoFit/>
          </a:bodyPr>
          <a:lstStyle/>
          <a:p>
            <a:r>
              <a:rPr lang="ja-JP" altLang="en-US" sz="2000" dirty="0"/>
              <a:t>低次元磁性体</a:t>
            </a:r>
            <a:endParaRPr kumimoji="1" lang="ja-JP" altLang="en-US" sz="2000" baseline="-25000" dirty="0"/>
          </a:p>
        </p:txBody>
      </p:sp>
      <p:sp>
        <p:nvSpPr>
          <p:cNvPr id="9" name="テキスト ボックス 8">
            <a:extLst>
              <a:ext uri="{FF2B5EF4-FFF2-40B4-BE49-F238E27FC236}">
                <a16:creationId xmlns:a16="http://schemas.microsoft.com/office/drawing/2014/main" id="{7367DD9C-D7FB-40F9-88F7-D7F009719D1E}"/>
              </a:ext>
            </a:extLst>
          </p:cNvPr>
          <p:cNvSpPr txBox="1"/>
          <p:nvPr/>
        </p:nvSpPr>
        <p:spPr>
          <a:xfrm>
            <a:off x="2570595" y="6266720"/>
            <a:ext cx="853479" cy="338554"/>
          </a:xfrm>
          <a:prstGeom prst="rect">
            <a:avLst/>
          </a:prstGeom>
          <a:noFill/>
        </p:spPr>
        <p:txBody>
          <a:bodyPr wrap="square" rtlCol="0">
            <a:spAutoFit/>
          </a:bodyPr>
          <a:lstStyle/>
          <a:p>
            <a:r>
              <a:rPr kumimoji="1" lang="en-US" altLang="ja-JP" sz="1600" dirty="0"/>
              <a:t>UTe</a:t>
            </a:r>
            <a:r>
              <a:rPr kumimoji="1" lang="en-US" altLang="ja-JP" sz="1600" baseline="-25000" dirty="0"/>
              <a:t>2</a:t>
            </a:r>
            <a:endParaRPr kumimoji="1" lang="ja-JP" altLang="en-US" sz="1600" baseline="-25000" dirty="0"/>
          </a:p>
        </p:txBody>
      </p:sp>
      <p:sp>
        <p:nvSpPr>
          <p:cNvPr id="28" name="テキスト ボックス 27">
            <a:extLst>
              <a:ext uri="{FF2B5EF4-FFF2-40B4-BE49-F238E27FC236}">
                <a16:creationId xmlns:a16="http://schemas.microsoft.com/office/drawing/2014/main" id="{C4B4ECEA-D49E-4FC2-8C82-8FC34F0796C4}"/>
              </a:ext>
            </a:extLst>
          </p:cNvPr>
          <p:cNvSpPr txBox="1"/>
          <p:nvPr/>
        </p:nvSpPr>
        <p:spPr>
          <a:xfrm>
            <a:off x="6889451" y="6302558"/>
            <a:ext cx="1060507" cy="338554"/>
          </a:xfrm>
          <a:prstGeom prst="rect">
            <a:avLst/>
          </a:prstGeom>
          <a:noFill/>
        </p:spPr>
        <p:txBody>
          <a:bodyPr wrap="square" rtlCol="0">
            <a:spAutoFit/>
          </a:bodyPr>
          <a:lstStyle/>
          <a:p>
            <a:r>
              <a:rPr lang="en-US" altLang="ja-JP" sz="1600" dirty="0"/>
              <a:t>YbCuS</a:t>
            </a:r>
            <a:r>
              <a:rPr kumimoji="1" lang="en-US" altLang="ja-JP" sz="1600" baseline="-25000" dirty="0"/>
              <a:t>2</a:t>
            </a:r>
            <a:endParaRPr kumimoji="1" lang="ja-JP" altLang="en-US" sz="1600" baseline="-250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4" name="Rectangle 32"/>
          <p:cNvSpPr>
            <a:spLocks noChangeArrowheads="1"/>
          </p:cNvSpPr>
          <p:nvPr/>
        </p:nvSpPr>
        <p:spPr bwMode="auto">
          <a:xfrm>
            <a:off x="179388" y="3284984"/>
            <a:ext cx="8785100" cy="3421953"/>
          </a:xfrm>
          <a:prstGeom prst="rect">
            <a:avLst/>
          </a:prstGeom>
          <a:solidFill>
            <a:srgbClr val="FFFFCC"/>
          </a:solidFill>
          <a:ln w="19050">
            <a:solidFill>
              <a:schemeClr val="accent6">
                <a:lumMod val="20000"/>
                <a:lumOff val="80000"/>
              </a:schemeClr>
            </a:solidFill>
            <a:miter lim="800000"/>
            <a:headEnd/>
            <a:tailEnd/>
          </a:ln>
        </p:spPr>
        <p:txBody>
          <a:bodyPr wrap="none" anchor="ctr"/>
          <a:lstStyle/>
          <a:p>
            <a:endParaRPr lang="ja-JP" altLang="en-US" dirty="0">
              <a:latin typeface="+mn-lt"/>
              <a:ea typeface="+mn-ea"/>
            </a:endParaRPr>
          </a:p>
        </p:txBody>
      </p:sp>
      <p:sp>
        <p:nvSpPr>
          <p:cNvPr id="3074" name="Rectangle 4"/>
          <p:cNvSpPr>
            <a:spLocks noChangeArrowheads="1"/>
          </p:cNvSpPr>
          <p:nvPr/>
        </p:nvSpPr>
        <p:spPr bwMode="auto">
          <a:xfrm>
            <a:off x="44450" y="1917184"/>
            <a:ext cx="184731" cy="369332"/>
          </a:xfrm>
          <a:prstGeom prst="rect">
            <a:avLst/>
          </a:prstGeom>
          <a:noFill/>
          <a:ln w="9525">
            <a:noFill/>
            <a:miter lim="800000"/>
            <a:headEnd/>
            <a:tailEnd/>
          </a:ln>
        </p:spPr>
        <p:txBody>
          <a:bodyPr wrap="none" anchor="ctr">
            <a:spAutoFit/>
          </a:bodyPr>
          <a:lstStyle/>
          <a:p>
            <a:endParaRPr lang="ja-JP" altLang="en-US">
              <a:latin typeface="+mn-lt"/>
              <a:ea typeface="+mn-ea"/>
            </a:endParaRPr>
          </a:p>
        </p:txBody>
      </p:sp>
      <p:sp>
        <p:nvSpPr>
          <p:cNvPr id="3075" name="Rectangle 33"/>
          <p:cNvSpPr>
            <a:spLocks noChangeArrowheads="1"/>
          </p:cNvSpPr>
          <p:nvPr/>
        </p:nvSpPr>
        <p:spPr bwMode="auto">
          <a:xfrm>
            <a:off x="468313" y="35023"/>
            <a:ext cx="8229600" cy="711200"/>
          </a:xfrm>
          <a:prstGeom prst="rect">
            <a:avLst/>
          </a:prstGeom>
          <a:noFill/>
          <a:ln w="9525">
            <a:noFill/>
            <a:miter lim="800000"/>
            <a:headEnd/>
            <a:tailEnd/>
          </a:ln>
        </p:spPr>
        <p:txBody>
          <a:bodyPr anchor="ctr"/>
          <a:lstStyle/>
          <a:p>
            <a:pPr algn="ctr"/>
            <a:r>
              <a:rPr lang="en-US" altLang="ja-JP" sz="4000" dirty="0">
                <a:solidFill>
                  <a:srgbClr val="0000FF"/>
                </a:solidFill>
                <a:latin typeface="HG丸ｺﾞｼｯｸM-PRO" pitchFamily="50" charset="-128"/>
                <a:ea typeface="HG丸ｺﾞｼｯｸM-PRO" pitchFamily="50" charset="-128"/>
              </a:rPr>
              <a:t>Q4</a:t>
            </a:r>
            <a:r>
              <a:rPr lang="en-US" altLang="ja-JP" sz="4000" dirty="0">
                <a:solidFill>
                  <a:srgbClr val="FF99FF"/>
                </a:solidFill>
                <a:latin typeface="HG丸ｺﾞｼｯｸM-PRO" pitchFamily="50" charset="-128"/>
                <a:ea typeface="HG丸ｺﾞｼｯｸM-PRO" pitchFamily="50" charset="-128"/>
              </a:rPr>
              <a:t> </a:t>
            </a:r>
            <a:r>
              <a:rPr lang="ja-JP" altLang="en-US" sz="4000" dirty="0">
                <a:latin typeface="HG丸ｺﾞｼｯｸM-PRO" pitchFamily="50" charset="-128"/>
                <a:ea typeface="HG丸ｺﾞｼｯｸM-PRO" pitchFamily="50" charset="-128"/>
              </a:rPr>
              <a:t>超伝導と磁性</a:t>
            </a:r>
          </a:p>
        </p:txBody>
      </p:sp>
      <p:sp>
        <p:nvSpPr>
          <p:cNvPr id="3076" name="Text Box 34"/>
          <p:cNvSpPr txBox="1">
            <a:spLocks noChangeArrowheads="1"/>
          </p:cNvSpPr>
          <p:nvPr/>
        </p:nvSpPr>
        <p:spPr bwMode="auto">
          <a:xfrm>
            <a:off x="190500" y="990057"/>
            <a:ext cx="8785225" cy="2160591"/>
          </a:xfrm>
          <a:prstGeom prst="rect">
            <a:avLst/>
          </a:prstGeom>
          <a:solidFill>
            <a:srgbClr val="FFFFCC"/>
          </a:solidFill>
          <a:ln w="19050">
            <a:solidFill>
              <a:schemeClr val="accent6">
                <a:lumMod val="20000"/>
                <a:lumOff val="80000"/>
              </a:schemeClr>
            </a:solidFill>
            <a:miter lim="800000"/>
            <a:headEnd/>
            <a:tailEnd/>
          </a:ln>
        </p:spPr>
        <p:txBody>
          <a:bodyPr>
            <a:spAutoFit/>
          </a:bodyPr>
          <a:lstStyle/>
          <a:p>
            <a:pPr>
              <a:spcBef>
                <a:spcPct val="10000"/>
              </a:spcBef>
              <a:spcAft>
                <a:spcPct val="30000"/>
              </a:spcAft>
            </a:pPr>
            <a:r>
              <a:rPr lang="en-US" altLang="ja-JP" sz="2800" dirty="0">
                <a:solidFill>
                  <a:srgbClr val="009900"/>
                </a:solidFill>
                <a:latin typeface="+mn-lt"/>
                <a:ea typeface="+mn-ea"/>
              </a:rPr>
              <a:t>●</a:t>
            </a:r>
            <a:r>
              <a:rPr lang="ja-JP" altLang="en-US" sz="2800" dirty="0">
                <a:latin typeface="+mn-lt"/>
                <a:ea typeface="+mn-ea"/>
              </a:rPr>
              <a:t>研究形態は？</a:t>
            </a:r>
            <a:r>
              <a:rPr lang="ja-JP" altLang="en-US" sz="2800" dirty="0">
                <a:solidFill>
                  <a:schemeClr val="bg1"/>
                </a:solidFill>
                <a:latin typeface="+mn-lt"/>
                <a:ea typeface="+mn-ea"/>
              </a:rPr>
              <a:t>	</a:t>
            </a:r>
            <a:r>
              <a:rPr lang="ja-JP" altLang="en-US" sz="2400" dirty="0">
                <a:latin typeface="+mn-lt"/>
                <a:ea typeface="+mn-ea"/>
              </a:rPr>
              <a:t>週１回のセミナー</a:t>
            </a:r>
            <a:r>
              <a:rPr lang="ja-JP" altLang="en-US" sz="2400" dirty="0">
                <a:solidFill>
                  <a:srgbClr val="FF0000"/>
                </a:solidFill>
                <a:latin typeface="+mn-lt"/>
                <a:ea typeface="+mn-ea"/>
              </a:rPr>
              <a:t>　</a:t>
            </a:r>
            <a:endParaRPr lang="ja-JP" altLang="en-US" sz="2400" dirty="0">
              <a:solidFill>
                <a:srgbClr val="CCFF99"/>
              </a:solidFill>
              <a:latin typeface="+mn-lt"/>
              <a:ea typeface="+mn-ea"/>
            </a:endParaRPr>
          </a:p>
          <a:p>
            <a:pPr>
              <a:spcBef>
                <a:spcPct val="10000"/>
              </a:spcBef>
              <a:spcAft>
                <a:spcPct val="30000"/>
              </a:spcAft>
            </a:pPr>
            <a:r>
              <a:rPr lang="ja-JP" altLang="en-US" sz="2400" dirty="0">
                <a:solidFill>
                  <a:srgbClr val="CCFF99"/>
                </a:solidFill>
                <a:latin typeface="+mn-lt"/>
                <a:ea typeface="+mn-ea"/>
              </a:rPr>
              <a:t>　　　　　　　　　　　　　</a:t>
            </a:r>
            <a:r>
              <a:rPr lang="ja-JP" altLang="en-US" sz="2400" dirty="0">
                <a:latin typeface="+mn-lt"/>
                <a:ea typeface="+mn-ea"/>
              </a:rPr>
              <a:t>前期　</a:t>
            </a:r>
            <a:r>
              <a:rPr lang="ja-JP" altLang="en-US" sz="2400" dirty="0">
                <a:solidFill>
                  <a:srgbClr val="0000CC"/>
                </a:solidFill>
                <a:latin typeface="+mn-lt"/>
                <a:ea typeface="+mn-ea"/>
              </a:rPr>
              <a:t>「固体の電子論」  </a:t>
            </a:r>
            <a:r>
              <a:rPr lang="ja-JP" altLang="en-US" dirty="0">
                <a:latin typeface="+mn-lt"/>
                <a:ea typeface="+mn-ea"/>
              </a:rPr>
              <a:t>→</a:t>
            </a:r>
            <a:r>
              <a:rPr lang="en-US" altLang="ja-JP" dirty="0">
                <a:latin typeface="+mn-lt"/>
                <a:ea typeface="+mn-ea"/>
              </a:rPr>
              <a:t>Q11</a:t>
            </a:r>
            <a:r>
              <a:rPr lang="ja-JP" altLang="en-US" dirty="0">
                <a:latin typeface="+mn-lt"/>
                <a:ea typeface="+mn-ea"/>
              </a:rPr>
              <a:t>と合同</a:t>
            </a:r>
            <a:endParaRPr lang="en-US" altLang="ja-JP" dirty="0">
              <a:latin typeface="+mn-lt"/>
              <a:ea typeface="+mn-ea"/>
            </a:endParaRPr>
          </a:p>
          <a:p>
            <a:pPr>
              <a:spcBef>
                <a:spcPct val="10000"/>
              </a:spcBef>
              <a:spcAft>
                <a:spcPct val="30000"/>
              </a:spcAft>
            </a:pPr>
            <a:r>
              <a:rPr lang="ja-JP" altLang="en-US" sz="2400" dirty="0">
                <a:latin typeface="+mn-lt"/>
                <a:ea typeface="+mn-ea"/>
              </a:rPr>
              <a:t>　　　　　　　　　　　　　後期　</a:t>
            </a:r>
            <a:r>
              <a:rPr lang="ja-JP" altLang="en-US" sz="2400" dirty="0">
                <a:solidFill>
                  <a:srgbClr val="0000CC"/>
                </a:solidFill>
                <a:latin typeface="+mn-lt"/>
                <a:ea typeface="+mn-ea"/>
              </a:rPr>
              <a:t>「超伝導」  </a:t>
            </a:r>
            <a:r>
              <a:rPr lang="en-US" altLang="ja-JP" sz="2400" dirty="0">
                <a:solidFill>
                  <a:srgbClr val="0000CC"/>
                </a:solidFill>
                <a:latin typeface="+mn-lt"/>
                <a:ea typeface="+mn-ea"/>
              </a:rPr>
              <a:t>or </a:t>
            </a:r>
            <a:r>
              <a:rPr lang="ja-JP" altLang="en-US" sz="2400" dirty="0">
                <a:solidFill>
                  <a:srgbClr val="0000CC"/>
                </a:solidFill>
                <a:latin typeface="+mn-lt"/>
                <a:ea typeface="+mn-ea"/>
              </a:rPr>
              <a:t>「磁性」</a:t>
            </a:r>
          </a:p>
          <a:p>
            <a:pPr>
              <a:spcBef>
                <a:spcPct val="10000"/>
              </a:spcBef>
            </a:pPr>
            <a:r>
              <a:rPr lang="ja-JP" altLang="en-US" sz="2400" dirty="0">
                <a:solidFill>
                  <a:srgbClr val="0000CC"/>
                </a:solidFill>
                <a:latin typeface="+mn-lt"/>
                <a:ea typeface="+mn-ea"/>
              </a:rPr>
              <a:t>			</a:t>
            </a:r>
            <a:r>
              <a:rPr lang="ja-JP" altLang="en-US" sz="2400" dirty="0">
                <a:latin typeface="+mn-lt"/>
                <a:ea typeface="+mn-ea"/>
              </a:rPr>
              <a:t>実験：</a:t>
            </a:r>
            <a:r>
              <a:rPr lang="ja-JP" altLang="en-US" sz="2800" dirty="0">
                <a:solidFill>
                  <a:srgbClr val="FF0000"/>
                </a:solidFill>
                <a:latin typeface="+mn-lt"/>
                <a:ea typeface="+mn-ea"/>
              </a:rPr>
              <a:t>各自に個別</a:t>
            </a:r>
            <a:r>
              <a:rPr lang="ja-JP" altLang="en-US" sz="2800" dirty="0">
                <a:latin typeface="+mn-lt"/>
                <a:ea typeface="+mn-ea"/>
              </a:rPr>
              <a:t>の卒業研究テーマ</a:t>
            </a:r>
          </a:p>
        </p:txBody>
      </p:sp>
      <p:sp>
        <p:nvSpPr>
          <p:cNvPr id="3078" name="Text Box 21"/>
          <p:cNvSpPr txBox="1">
            <a:spLocks noChangeArrowheads="1"/>
          </p:cNvSpPr>
          <p:nvPr/>
        </p:nvSpPr>
        <p:spPr bwMode="auto">
          <a:xfrm>
            <a:off x="2013371" y="4076000"/>
            <a:ext cx="2376264" cy="430887"/>
          </a:xfrm>
          <a:prstGeom prst="rect">
            <a:avLst/>
          </a:prstGeom>
          <a:noFill/>
          <a:ln w="9525">
            <a:noFill/>
            <a:miter lim="800000"/>
            <a:headEnd/>
            <a:tailEnd/>
          </a:ln>
        </p:spPr>
        <p:txBody>
          <a:bodyPr wrap="square">
            <a:spAutoFit/>
          </a:bodyPr>
          <a:lstStyle/>
          <a:p>
            <a:pPr algn="ctr">
              <a:spcBef>
                <a:spcPct val="50000"/>
              </a:spcBef>
            </a:pPr>
            <a:r>
              <a:rPr lang="ja-JP" altLang="en-US" sz="2200" dirty="0">
                <a:latin typeface="+mn-lt"/>
                <a:ea typeface="+mn-ea"/>
              </a:rPr>
              <a:t>石田 憲二 教授</a:t>
            </a:r>
          </a:p>
        </p:txBody>
      </p:sp>
      <p:sp>
        <p:nvSpPr>
          <p:cNvPr id="3081" name="Text Box 28"/>
          <p:cNvSpPr txBox="1">
            <a:spLocks noChangeArrowheads="1"/>
          </p:cNvSpPr>
          <p:nvPr/>
        </p:nvSpPr>
        <p:spPr bwMode="auto">
          <a:xfrm>
            <a:off x="678218" y="6310602"/>
            <a:ext cx="1569660" cy="369332"/>
          </a:xfrm>
          <a:prstGeom prst="rect">
            <a:avLst/>
          </a:prstGeom>
          <a:noFill/>
          <a:ln w="9525">
            <a:noFill/>
            <a:miter lim="800000"/>
            <a:headEnd/>
            <a:tailEnd/>
          </a:ln>
        </p:spPr>
        <p:txBody>
          <a:bodyPr wrap="none">
            <a:spAutoFit/>
          </a:bodyPr>
          <a:lstStyle/>
          <a:p>
            <a:r>
              <a:rPr lang="en-US" altLang="ja-JP" dirty="0">
                <a:latin typeface="+mn-lt"/>
                <a:ea typeface="+mn-ea"/>
              </a:rPr>
              <a:t>【</a:t>
            </a:r>
            <a:r>
              <a:rPr lang="ja-JP" altLang="en-US" dirty="0">
                <a:latin typeface="+mn-lt"/>
                <a:ea typeface="+mn-ea"/>
              </a:rPr>
              <a:t>物理学実験</a:t>
            </a:r>
            <a:r>
              <a:rPr lang="en-US" altLang="ja-JP" dirty="0">
                <a:latin typeface="+mn-lt"/>
                <a:ea typeface="+mn-ea"/>
              </a:rPr>
              <a:t>】</a:t>
            </a:r>
          </a:p>
        </p:txBody>
      </p:sp>
      <p:sp>
        <p:nvSpPr>
          <p:cNvPr id="3083" name="Rectangle 30"/>
          <p:cNvSpPr>
            <a:spLocks noChangeArrowheads="1"/>
          </p:cNvSpPr>
          <p:nvPr/>
        </p:nvSpPr>
        <p:spPr bwMode="auto">
          <a:xfrm>
            <a:off x="141291" y="3341491"/>
            <a:ext cx="2710999" cy="609398"/>
          </a:xfrm>
          <a:prstGeom prst="rect">
            <a:avLst/>
          </a:prstGeom>
          <a:noFill/>
          <a:ln w="9525">
            <a:noFill/>
            <a:miter lim="800000"/>
            <a:headEnd/>
            <a:tailEnd/>
          </a:ln>
        </p:spPr>
        <p:txBody>
          <a:bodyPr wrap="none" anchor="ctr">
            <a:spAutoFit/>
          </a:bodyPr>
          <a:lstStyle/>
          <a:p>
            <a:pPr>
              <a:lnSpc>
                <a:spcPct val="120000"/>
              </a:lnSpc>
              <a:tabLst>
                <a:tab pos="241300" algn="l"/>
              </a:tabLst>
            </a:pPr>
            <a:r>
              <a:rPr lang="en-US" altLang="ja-JP" sz="2800" dirty="0">
                <a:solidFill>
                  <a:srgbClr val="FFC000"/>
                </a:solidFill>
                <a:latin typeface="+mn-lt"/>
                <a:ea typeface="+mn-ea"/>
              </a:rPr>
              <a:t>●</a:t>
            </a:r>
            <a:r>
              <a:rPr lang="ja-JP" altLang="en-GB" sz="2800" dirty="0">
                <a:latin typeface="+mn-lt"/>
                <a:ea typeface="+mn-ea"/>
                <a:cs typeface="Times New Roman" pitchFamily="18" charset="0"/>
              </a:rPr>
              <a:t>担当教員は</a:t>
            </a:r>
            <a:r>
              <a:rPr lang="en-GB" altLang="ja-JP" sz="2800" dirty="0">
                <a:latin typeface="+mn-lt"/>
                <a:ea typeface="+mn-ea"/>
                <a:cs typeface="Times New Roman" pitchFamily="18" charset="0"/>
              </a:rPr>
              <a:t>?</a:t>
            </a:r>
            <a:r>
              <a:rPr lang="ja-JP" altLang="en-GB" sz="2400" dirty="0">
                <a:latin typeface="+mn-lt"/>
                <a:ea typeface="+mn-ea"/>
                <a:cs typeface="Times New Roman" pitchFamily="18" charset="0"/>
              </a:rPr>
              <a:t>　</a:t>
            </a:r>
            <a:endParaRPr lang="ja-JP" altLang="en-GB" sz="2000" dirty="0">
              <a:latin typeface="+mn-lt"/>
              <a:ea typeface="+mn-ea"/>
              <a:cs typeface="Times New Roman" pitchFamily="18" charset="0"/>
            </a:endParaRPr>
          </a:p>
        </p:txBody>
      </p:sp>
      <p:sp>
        <p:nvSpPr>
          <p:cNvPr id="3085" name="Text Box 35"/>
          <p:cNvSpPr txBox="1">
            <a:spLocks noChangeArrowheads="1"/>
          </p:cNvSpPr>
          <p:nvPr/>
        </p:nvSpPr>
        <p:spPr bwMode="auto">
          <a:xfrm>
            <a:off x="2273828" y="6309981"/>
            <a:ext cx="2148345" cy="369332"/>
          </a:xfrm>
          <a:prstGeom prst="rect">
            <a:avLst/>
          </a:prstGeom>
          <a:noFill/>
          <a:ln w="9525">
            <a:noFill/>
            <a:miter lim="800000"/>
            <a:headEnd/>
            <a:tailEnd/>
          </a:ln>
        </p:spPr>
        <p:txBody>
          <a:bodyPr wrap="none">
            <a:spAutoFit/>
          </a:bodyPr>
          <a:lstStyle/>
          <a:p>
            <a:r>
              <a:rPr lang="en-US" altLang="ja-JP" dirty="0">
                <a:latin typeface="+mn-lt"/>
                <a:ea typeface="+mn-ea"/>
              </a:rPr>
              <a:t>【</a:t>
            </a:r>
            <a:r>
              <a:rPr lang="ja-JP" altLang="en-US" dirty="0">
                <a:latin typeface="+mn-lt"/>
                <a:ea typeface="+mn-ea"/>
              </a:rPr>
              <a:t>固体物理学基礎</a:t>
            </a:r>
            <a:r>
              <a:rPr lang="en-US" altLang="ja-JP" dirty="0">
                <a:latin typeface="+mn-lt"/>
                <a:ea typeface="+mn-ea"/>
              </a:rPr>
              <a:t>2】</a:t>
            </a:r>
          </a:p>
        </p:txBody>
      </p:sp>
      <p:sp>
        <p:nvSpPr>
          <p:cNvPr id="17" name="テキスト ボックス 16"/>
          <p:cNvSpPr txBox="1"/>
          <p:nvPr/>
        </p:nvSpPr>
        <p:spPr>
          <a:xfrm>
            <a:off x="2836050" y="3410095"/>
            <a:ext cx="3416320" cy="523220"/>
          </a:xfrm>
          <a:prstGeom prst="rect">
            <a:avLst/>
          </a:prstGeom>
          <a:noFill/>
        </p:spPr>
        <p:txBody>
          <a:bodyPr wrap="none" rtlCol="0">
            <a:spAutoFit/>
          </a:bodyPr>
          <a:lstStyle/>
          <a:p>
            <a:r>
              <a:rPr lang="ja-JP" altLang="en-GB" sz="2800" dirty="0">
                <a:solidFill>
                  <a:srgbClr val="C00000"/>
                </a:solidFill>
                <a:cs typeface="Times New Roman" pitchFamily="18" charset="0"/>
              </a:rPr>
              <a:t>固体量子物性研究室</a:t>
            </a:r>
          </a:p>
        </p:txBody>
      </p:sp>
      <p:sp>
        <p:nvSpPr>
          <p:cNvPr id="18" name="Text Box 23"/>
          <p:cNvSpPr txBox="1">
            <a:spLocks noChangeArrowheads="1"/>
          </p:cNvSpPr>
          <p:nvPr/>
        </p:nvSpPr>
        <p:spPr bwMode="auto">
          <a:xfrm>
            <a:off x="4583112" y="4037480"/>
            <a:ext cx="2287553" cy="430887"/>
          </a:xfrm>
          <a:prstGeom prst="rect">
            <a:avLst/>
          </a:prstGeom>
          <a:noFill/>
          <a:ln w="9525">
            <a:noFill/>
            <a:miter lim="800000"/>
            <a:headEnd/>
            <a:tailEnd/>
          </a:ln>
        </p:spPr>
        <p:txBody>
          <a:bodyPr wrap="square">
            <a:spAutoFit/>
          </a:bodyPr>
          <a:lstStyle/>
          <a:p>
            <a:pPr algn="ctr">
              <a:spcBef>
                <a:spcPct val="50000"/>
              </a:spcBef>
            </a:pPr>
            <a:r>
              <a:rPr lang="ja-JP" altLang="en-US" sz="2200" dirty="0">
                <a:latin typeface="+mn-lt"/>
                <a:ea typeface="+mn-ea"/>
              </a:rPr>
              <a:t>北川 俊作 准教授</a:t>
            </a:r>
            <a:endParaRPr lang="en-US" altLang="ja-JP" sz="2200" dirty="0">
              <a:latin typeface="+mn-lt"/>
              <a:ea typeface="+mn-ea"/>
            </a:endParaRPr>
          </a:p>
        </p:txBody>
      </p:sp>
      <p:sp>
        <p:nvSpPr>
          <p:cNvPr id="6" name="テキスト ボックス 5"/>
          <p:cNvSpPr txBox="1"/>
          <p:nvPr/>
        </p:nvSpPr>
        <p:spPr>
          <a:xfrm>
            <a:off x="149505" y="2101850"/>
            <a:ext cx="2627087" cy="923330"/>
          </a:xfrm>
          <a:prstGeom prst="rect">
            <a:avLst/>
          </a:prstGeom>
          <a:noFill/>
        </p:spPr>
        <p:txBody>
          <a:bodyPr wrap="square" rtlCol="0">
            <a:spAutoFit/>
          </a:bodyPr>
          <a:lstStyle/>
          <a:p>
            <a:pPr marL="285750" indent="-285750">
              <a:buFont typeface="Wingdings" panose="05000000000000000000" pitchFamily="2" charset="2"/>
              <a:buChar char="ü"/>
            </a:pPr>
            <a:r>
              <a:rPr kumimoji="1" lang="ja-JP" altLang="en-US" dirty="0"/>
              <a:t>固体が示す量子現象</a:t>
            </a:r>
            <a:endParaRPr kumimoji="1" lang="en-US" altLang="ja-JP" dirty="0"/>
          </a:p>
          <a:p>
            <a:pPr marL="285750" indent="-285750">
              <a:buFont typeface="Wingdings" panose="05000000000000000000" pitchFamily="2" charset="2"/>
              <a:buChar char="ü"/>
            </a:pPr>
            <a:r>
              <a:rPr lang="ja-JP" altLang="en-US" dirty="0"/>
              <a:t>量子力学を基礎とする実験手法</a:t>
            </a:r>
            <a:endParaRPr kumimoji="1" lang="ja-JP" altLang="en-US" dirty="0"/>
          </a:p>
        </p:txBody>
      </p:sp>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29837" y="4518469"/>
            <a:ext cx="1690814" cy="1690814"/>
          </a:xfrm>
          <a:prstGeom prst="rect">
            <a:avLst/>
          </a:prstGeom>
        </p:spPr>
      </p:pic>
      <p:pic>
        <p:nvPicPr>
          <p:cNvPr id="7" name="図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85642" y="4495833"/>
            <a:ext cx="1630786" cy="1630786"/>
          </a:xfrm>
          <a:prstGeom prst="rect">
            <a:avLst/>
          </a:prstGeom>
        </p:spPr>
      </p:pic>
      <p:sp>
        <p:nvSpPr>
          <p:cNvPr id="2" name="Text Box 35">
            <a:extLst>
              <a:ext uri="{FF2B5EF4-FFF2-40B4-BE49-F238E27FC236}">
                <a16:creationId xmlns:a16="http://schemas.microsoft.com/office/drawing/2014/main" id="{59339F89-8F24-480D-9808-47B56901B13B}"/>
              </a:ext>
            </a:extLst>
          </p:cNvPr>
          <p:cNvSpPr txBox="1">
            <a:spLocks noChangeArrowheads="1"/>
          </p:cNvSpPr>
          <p:nvPr/>
        </p:nvSpPr>
        <p:spPr bwMode="auto">
          <a:xfrm>
            <a:off x="4536168" y="6264801"/>
            <a:ext cx="1606550" cy="366713"/>
          </a:xfrm>
          <a:prstGeom prst="rect">
            <a:avLst/>
          </a:prstGeom>
          <a:noFill/>
          <a:ln w="9525">
            <a:noFill/>
            <a:miter lim="800000"/>
            <a:headEnd/>
            <a:tailEnd/>
          </a:ln>
        </p:spPr>
        <p:txBody>
          <a:bodyPr wrap="none">
            <a:spAutoFit/>
          </a:bodyPr>
          <a:lstStyle/>
          <a:p>
            <a:r>
              <a:rPr lang="en-US" altLang="ja-JP" dirty="0">
                <a:latin typeface="+mn-lt"/>
                <a:ea typeface="+mn-ea"/>
              </a:rPr>
              <a:t>【</a:t>
            </a:r>
            <a:r>
              <a:rPr lang="ja-JP" altLang="en-US" dirty="0">
                <a:latin typeface="+mn-lt"/>
                <a:ea typeface="+mn-ea"/>
              </a:rPr>
              <a:t>課題演習</a:t>
            </a:r>
            <a:r>
              <a:rPr lang="en-US" altLang="ja-JP" dirty="0">
                <a:latin typeface="+mn-lt"/>
                <a:ea typeface="+mn-ea"/>
              </a:rPr>
              <a:t>B4】</a:t>
            </a:r>
          </a:p>
        </p:txBody>
      </p:sp>
      <p:sp>
        <p:nvSpPr>
          <p:cNvPr id="19" name="Text Box 35">
            <a:extLst>
              <a:ext uri="{FF2B5EF4-FFF2-40B4-BE49-F238E27FC236}">
                <a16:creationId xmlns:a16="http://schemas.microsoft.com/office/drawing/2014/main" id="{B882EFC3-0439-4968-917F-1AA28E71591C}"/>
              </a:ext>
            </a:extLst>
          </p:cNvPr>
          <p:cNvSpPr txBox="1">
            <a:spLocks noChangeArrowheads="1"/>
          </p:cNvSpPr>
          <p:nvPr/>
        </p:nvSpPr>
        <p:spPr bwMode="auto">
          <a:xfrm>
            <a:off x="5997978" y="6282983"/>
            <a:ext cx="2650084" cy="369332"/>
          </a:xfrm>
          <a:prstGeom prst="rect">
            <a:avLst/>
          </a:prstGeom>
          <a:noFill/>
          <a:ln w="9525">
            <a:noFill/>
            <a:miter lim="800000"/>
            <a:headEnd/>
            <a:tailEnd/>
          </a:ln>
        </p:spPr>
        <p:txBody>
          <a:bodyPr wrap="none">
            <a:spAutoFit/>
          </a:bodyPr>
          <a:lstStyle/>
          <a:p>
            <a:r>
              <a:rPr lang="en-US" altLang="ja-JP" dirty="0">
                <a:latin typeface="+mn-lt"/>
                <a:ea typeface="+mn-ea"/>
              </a:rPr>
              <a:t>【</a:t>
            </a:r>
            <a:r>
              <a:rPr lang="ja-JP" altLang="en-US" dirty="0">
                <a:latin typeface="+mn-lt"/>
                <a:ea typeface="+mn-ea"/>
              </a:rPr>
              <a:t>固体物理学基礎１前半</a:t>
            </a:r>
            <a:r>
              <a:rPr lang="en-US" altLang="ja-JP" dirty="0">
                <a:latin typeface="+mn-lt"/>
                <a:ea typeface="+mn-ea"/>
              </a:rPr>
              <a: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11188" y="73025"/>
            <a:ext cx="7772400" cy="692150"/>
          </a:xfrm>
        </p:spPr>
        <p:txBody>
          <a:bodyPr>
            <a:noAutofit/>
          </a:bodyPr>
          <a:lstStyle/>
          <a:p>
            <a:pPr eaLnBrk="1" hangingPunct="1"/>
            <a:r>
              <a:rPr lang="en-US" altLang="ja-JP" sz="4000" dirty="0">
                <a:solidFill>
                  <a:srgbClr val="0000FF"/>
                </a:solidFill>
                <a:latin typeface="HG丸ｺﾞｼｯｸM-PRO" pitchFamily="50" charset="-128"/>
                <a:ea typeface="HG丸ｺﾞｼｯｸM-PRO" pitchFamily="50" charset="-128"/>
              </a:rPr>
              <a:t>Q4</a:t>
            </a:r>
            <a:r>
              <a:rPr lang="ja-JP" altLang="en-US" sz="4000" dirty="0">
                <a:solidFill>
                  <a:schemeClr val="bg1"/>
                </a:solidFill>
                <a:latin typeface="HG丸ｺﾞｼｯｸM-PRO" pitchFamily="50" charset="-128"/>
                <a:ea typeface="HG丸ｺﾞｼｯｸM-PRO" pitchFamily="50" charset="-128"/>
              </a:rPr>
              <a:t>　</a:t>
            </a:r>
            <a:r>
              <a:rPr lang="ja-JP" altLang="en-GB" sz="4000" dirty="0">
                <a:solidFill>
                  <a:schemeClr val="tx1"/>
                </a:solidFill>
                <a:latin typeface="HG丸ｺﾞｼｯｸM-PRO" pitchFamily="50" charset="-128"/>
                <a:ea typeface="HG丸ｺﾞｼｯｸM-PRO" pitchFamily="50" charset="-128"/>
              </a:rPr>
              <a:t>超伝導と磁性</a:t>
            </a:r>
            <a:endParaRPr lang="ja-JP" altLang="en-US" sz="4000" dirty="0">
              <a:solidFill>
                <a:schemeClr val="tx1"/>
              </a:solidFill>
              <a:latin typeface="HG丸ｺﾞｼｯｸM-PRO" pitchFamily="50" charset="-128"/>
              <a:ea typeface="HG丸ｺﾞｼｯｸM-PRO" pitchFamily="50" charset="-128"/>
            </a:endParaRPr>
          </a:p>
        </p:txBody>
      </p:sp>
      <p:sp>
        <p:nvSpPr>
          <p:cNvPr id="2051" name="Rectangle 4"/>
          <p:cNvSpPr>
            <a:spLocks noChangeArrowheads="1"/>
          </p:cNvSpPr>
          <p:nvPr/>
        </p:nvSpPr>
        <p:spPr bwMode="auto">
          <a:xfrm>
            <a:off x="35145" y="2123175"/>
            <a:ext cx="184731" cy="369332"/>
          </a:xfrm>
          <a:prstGeom prst="rect">
            <a:avLst/>
          </a:prstGeom>
          <a:noFill/>
          <a:ln w="9525">
            <a:noFill/>
            <a:miter lim="800000"/>
            <a:headEnd/>
            <a:tailEnd/>
          </a:ln>
        </p:spPr>
        <p:txBody>
          <a:bodyPr wrap="none" anchor="ctr">
            <a:spAutoFit/>
          </a:bodyPr>
          <a:lstStyle/>
          <a:p>
            <a:endParaRPr lang="ja-JP" altLang="en-US">
              <a:latin typeface="+mn-lt"/>
              <a:ea typeface="+mn-ea"/>
            </a:endParaRPr>
          </a:p>
        </p:txBody>
      </p:sp>
      <p:sp>
        <p:nvSpPr>
          <p:cNvPr id="2054" name="Text Box 24"/>
          <p:cNvSpPr txBox="1">
            <a:spLocks noChangeArrowheads="1"/>
          </p:cNvSpPr>
          <p:nvPr/>
        </p:nvSpPr>
        <p:spPr bwMode="auto">
          <a:xfrm>
            <a:off x="127510" y="1186719"/>
            <a:ext cx="8914819" cy="2150368"/>
          </a:xfrm>
          <a:prstGeom prst="rect">
            <a:avLst/>
          </a:prstGeom>
          <a:solidFill>
            <a:srgbClr val="FFFFCC"/>
          </a:solidFill>
          <a:ln w="19050">
            <a:solidFill>
              <a:schemeClr val="accent6">
                <a:lumMod val="20000"/>
                <a:lumOff val="80000"/>
              </a:schemeClr>
            </a:solidFill>
            <a:miter lim="800000"/>
            <a:headEnd/>
            <a:tailEnd/>
          </a:ln>
        </p:spPr>
        <p:txBody>
          <a:bodyPr wrap="square">
            <a:noAutofit/>
          </a:bodyPr>
          <a:lstStyle/>
          <a:p>
            <a:pPr>
              <a:spcAft>
                <a:spcPct val="20000"/>
              </a:spcAft>
            </a:pPr>
            <a:r>
              <a:rPr lang="en-US" altLang="ja-JP" sz="2800" dirty="0">
                <a:solidFill>
                  <a:srgbClr val="0000FF"/>
                </a:solidFill>
                <a:latin typeface="+mn-lt"/>
                <a:ea typeface="+mn-ea"/>
              </a:rPr>
              <a:t>●</a:t>
            </a:r>
            <a:r>
              <a:rPr lang="ja-JP" altLang="en-US" sz="2800" dirty="0">
                <a:latin typeface="+mn-lt"/>
                <a:ea typeface="+mn-ea"/>
              </a:rPr>
              <a:t>研究内容は？</a:t>
            </a:r>
          </a:p>
          <a:p>
            <a:pPr>
              <a:lnSpc>
                <a:spcPct val="120000"/>
              </a:lnSpc>
              <a:spcAft>
                <a:spcPct val="20000"/>
              </a:spcAft>
            </a:pPr>
            <a:r>
              <a:rPr lang="ja-JP" altLang="en-US" sz="2800" dirty="0">
                <a:solidFill>
                  <a:schemeClr val="bg1"/>
                </a:solidFill>
                <a:latin typeface="+mn-lt"/>
                <a:ea typeface="+mn-ea"/>
              </a:rPr>
              <a:t>　　</a:t>
            </a:r>
            <a:r>
              <a:rPr lang="ja-JP" altLang="en-US" sz="2800" dirty="0">
                <a:solidFill>
                  <a:srgbClr val="0000CC"/>
                </a:solidFill>
                <a:latin typeface="+mn-lt"/>
                <a:ea typeface="+mn-ea"/>
              </a:rPr>
              <a:t>超伝導と磁性の研究の最先端に触れる</a:t>
            </a:r>
          </a:p>
          <a:p>
            <a:pPr>
              <a:spcAft>
                <a:spcPct val="20000"/>
              </a:spcAft>
            </a:pPr>
            <a:r>
              <a:rPr lang="ja-JP" altLang="en-US" sz="2400" dirty="0">
                <a:solidFill>
                  <a:srgbClr val="CCFFFF"/>
                </a:solidFill>
                <a:latin typeface="+mn-lt"/>
                <a:ea typeface="+mn-ea"/>
              </a:rPr>
              <a:t>　</a:t>
            </a:r>
            <a:r>
              <a:rPr lang="en-US" altLang="ja-JP" sz="2400" dirty="0">
                <a:latin typeface="+mn-lt"/>
                <a:ea typeface="+mn-ea"/>
              </a:rPr>
              <a:t>(1) </a:t>
            </a:r>
            <a:r>
              <a:rPr lang="ja-JP" altLang="en-US" sz="2400" dirty="0">
                <a:latin typeface="+mn-lt"/>
                <a:ea typeface="+mn-ea"/>
              </a:rPr>
              <a:t>超伝導：スピン三重項超伝導、新超伝導体の物性解明</a:t>
            </a:r>
          </a:p>
          <a:p>
            <a:pPr>
              <a:spcAft>
                <a:spcPct val="20000"/>
              </a:spcAft>
            </a:pPr>
            <a:r>
              <a:rPr lang="ja-JP" altLang="en-US" sz="2400" dirty="0">
                <a:latin typeface="+mn-lt"/>
                <a:ea typeface="+mn-ea"/>
              </a:rPr>
              <a:t>   </a:t>
            </a:r>
            <a:r>
              <a:rPr lang="en-US" altLang="ja-JP" sz="2400" dirty="0">
                <a:latin typeface="+mn-lt"/>
                <a:ea typeface="+mn-ea"/>
              </a:rPr>
              <a:t>(2) </a:t>
            </a:r>
            <a:r>
              <a:rPr lang="ja-JP" altLang="en-US" sz="2400" dirty="0">
                <a:latin typeface="+mn-lt"/>
                <a:ea typeface="+mn-ea"/>
              </a:rPr>
              <a:t>磁性：</a:t>
            </a:r>
            <a:r>
              <a:rPr lang="ja-JP" altLang="en-US" sz="2200" dirty="0">
                <a:latin typeface="+mn-lt"/>
                <a:ea typeface="+mn-ea"/>
              </a:rPr>
              <a:t>超伝導と共存する磁性、量子スピン系、ナノ粒子や薄膜の磁性</a:t>
            </a:r>
          </a:p>
        </p:txBody>
      </p:sp>
      <p:sp>
        <p:nvSpPr>
          <p:cNvPr id="2055" name="Rectangle 28"/>
          <p:cNvSpPr>
            <a:spLocks noChangeArrowheads="1"/>
          </p:cNvSpPr>
          <p:nvPr/>
        </p:nvSpPr>
        <p:spPr bwMode="auto">
          <a:xfrm>
            <a:off x="3267295" y="1186719"/>
            <a:ext cx="5543550" cy="486159"/>
          </a:xfrm>
          <a:prstGeom prst="rect">
            <a:avLst/>
          </a:prstGeom>
          <a:solidFill>
            <a:srgbClr val="FFFF66"/>
          </a:solidFill>
          <a:ln w="19050">
            <a:solidFill>
              <a:srgbClr val="0000FF"/>
            </a:solidFill>
            <a:miter lim="800000"/>
            <a:headEnd/>
            <a:tailEnd/>
          </a:ln>
        </p:spPr>
        <p:txBody>
          <a:bodyPr anchor="ctr">
            <a:spAutoFit/>
          </a:bodyPr>
          <a:lstStyle/>
          <a:p>
            <a:pPr>
              <a:lnSpc>
                <a:spcPct val="115000"/>
              </a:lnSpc>
              <a:spcBef>
                <a:spcPct val="10000"/>
              </a:spcBef>
            </a:pPr>
            <a:r>
              <a:rPr lang="ja-JP" altLang="en-GB" sz="2400">
                <a:latin typeface="+mn-lt"/>
                <a:ea typeface="+mn-ea"/>
                <a:cs typeface="Times New Roman" pitchFamily="18" charset="0"/>
              </a:rPr>
              <a:t>固体中の</a:t>
            </a:r>
            <a:r>
              <a:rPr lang="ja-JP" altLang="en-GB" sz="2400">
                <a:solidFill>
                  <a:srgbClr val="0000CC"/>
                </a:solidFill>
                <a:latin typeface="+mn-lt"/>
                <a:ea typeface="+mn-ea"/>
                <a:cs typeface="Times New Roman" pitchFamily="18" charset="0"/>
              </a:rPr>
              <a:t>電子集団</a:t>
            </a:r>
            <a:r>
              <a:rPr lang="ja-JP" altLang="en-GB" sz="2400">
                <a:latin typeface="+mn-lt"/>
                <a:ea typeface="+mn-ea"/>
                <a:cs typeface="Times New Roman" pitchFamily="18" charset="0"/>
              </a:rPr>
              <a:t>の示す</a:t>
            </a:r>
            <a:r>
              <a:rPr lang="ja-JP" altLang="en-GB" sz="2400">
                <a:solidFill>
                  <a:srgbClr val="0000CC"/>
                </a:solidFill>
                <a:latin typeface="+mn-lt"/>
                <a:ea typeface="+mn-ea"/>
                <a:cs typeface="Times New Roman" pitchFamily="18" charset="0"/>
              </a:rPr>
              <a:t>量子凝縮状態</a:t>
            </a:r>
            <a:endParaRPr lang="ja-JP" altLang="en-GB" sz="2400">
              <a:latin typeface="+mn-lt"/>
              <a:ea typeface="+mn-ea"/>
              <a:cs typeface="Times New Roman" pitchFamily="18" charset="0"/>
            </a:endParaRPr>
          </a:p>
        </p:txBody>
      </p:sp>
      <p:sp>
        <p:nvSpPr>
          <p:cNvPr id="8221" name="Text Box 29"/>
          <p:cNvSpPr txBox="1">
            <a:spLocks noChangeArrowheads="1"/>
          </p:cNvSpPr>
          <p:nvPr/>
        </p:nvSpPr>
        <p:spPr bwMode="auto">
          <a:xfrm>
            <a:off x="101320" y="3789040"/>
            <a:ext cx="8941010" cy="2768624"/>
          </a:xfrm>
          <a:prstGeom prst="rect">
            <a:avLst/>
          </a:prstGeom>
          <a:solidFill>
            <a:srgbClr val="FFFFCC"/>
          </a:solidFill>
          <a:ln w="19050">
            <a:solidFill>
              <a:schemeClr val="accent6">
                <a:lumMod val="20000"/>
                <a:lumOff val="80000"/>
              </a:schemeClr>
            </a:solidFill>
            <a:miter lim="800000"/>
            <a:headEnd/>
            <a:tailEnd/>
          </a:ln>
        </p:spPr>
        <p:txBody>
          <a:bodyPr wrap="square">
            <a:noAutofit/>
          </a:bodyPr>
          <a:lstStyle/>
          <a:p>
            <a:pPr>
              <a:spcBef>
                <a:spcPct val="10000"/>
              </a:spcBef>
              <a:spcAft>
                <a:spcPct val="30000"/>
              </a:spcAft>
            </a:pPr>
            <a:r>
              <a:rPr lang="en-US" altLang="ja-JP" sz="2800" dirty="0">
                <a:solidFill>
                  <a:srgbClr val="FF0000"/>
                </a:solidFill>
                <a:latin typeface="+mn-lt"/>
                <a:ea typeface="+mn-ea"/>
              </a:rPr>
              <a:t>●</a:t>
            </a:r>
            <a:r>
              <a:rPr lang="ja-JP" altLang="en-US" sz="2800" dirty="0">
                <a:latin typeface="+mn-lt"/>
                <a:ea typeface="+mn-ea"/>
              </a:rPr>
              <a:t>研究手段は？</a:t>
            </a:r>
            <a:r>
              <a:rPr lang="ja-JP" altLang="en-US" sz="2800" dirty="0">
                <a:solidFill>
                  <a:schemeClr val="bg1"/>
                </a:solidFill>
                <a:latin typeface="+mn-lt"/>
                <a:ea typeface="+mn-ea"/>
              </a:rPr>
              <a:t>	</a:t>
            </a:r>
          </a:p>
          <a:p>
            <a:pPr>
              <a:spcBef>
                <a:spcPts val="0"/>
              </a:spcBef>
              <a:spcAft>
                <a:spcPts val="600"/>
              </a:spcAft>
            </a:pPr>
            <a:r>
              <a:rPr lang="ja-JP" altLang="en-US" sz="2800" dirty="0">
                <a:solidFill>
                  <a:srgbClr val="FF0000"/>
                </a:solidFill>
                <a:latin typeface="+mn-lt"/>
                <a:ea typeface="+mn-ea"/>
              </a:rPr>
              <a:t>　　ミクロとマクロの複合極限物性測定</a:t>
            </a:r>
          </a:p>
          <a:p>
            <a:pPr>
              <a:spcBef>
                <a:spcPts val="0"/>
              </a:spcBef>
              <a:spcAft>
                <a:spcPts val="600"/>
              </a:spcAft>
            </a:pPr>
            <a:r>
              <a:rPr lang="ja-JP" altLang="en-US" sz="2400" dirty="0">
                <a:latin typeface="ＭＳ Ｐゴシック" panose="020B0600070205080204" pitchFamily="50" charset="-128"/>
              </a:rPr>
              <a:t>　</a:t>
            </a:r>
            <a:r>
              <a:rPr lang="en-US" altLang="ja-JP" sz="2400" dirty="0">
                <a:latin typeface="ＭＳ Ｐゴシック" panose="020B0600070205080204" pitchFamily="50" charset="-128"/>
              </a:rPr>
              <a:t>(1) </a:t>
            </a:r>
            <a:r>
              <a:rPr lang="ja-JP" altLang="en-US" sz="2400" dirty="0">
                <a:latin typeface="ＭＳ Ｐゴシック" panose="020B0600070205080204" pitchFamily="50" charset="-128"/>
              </a:rPr>
              <a:t>微視的測定 ： </a:t>
            </a:r>
            <a:r>
              <a:rPr lang="en-US" altLang="ja-JP" sz="2400" dirty="0">
                <a:latin typeface="ＭＳ Ｐゴシック" panose="020B0600070205080204" pitchFamily="50" charset="-128"/>
              </a:rPr>
              <a:t>NMR</a:t>
            </a:r>
            <a:r>
              <a:rPr lang="ja-JP" altLang="en-US" sz="2400" dirty="0">
                <a:latin typeface="ＭＳ Ｐゴシック" panose="020B0600070205080204" pitchFamily="50" charset="-128"/>
              </a:rPr>
              <a:t>（核磁気共鳴）、ミュオンスピン緩和</a:t>
            </a:r>
            <a:endParaRPr lang="en-US" altLang="ja-JP" sz="2400" dirty="0">
              <a:latin typeface="ＭＳ Ｐゴシック" panose="020B0600070205080204" pitchFamily="50" charset="-128"/>
            </a:endParaRPr>
          </a:p>
          <a:p>
            <a:pPr>
              <a:spcBef>
                <a:spcPts val="0"/>
              </a:spcBef>
              <a:spcAft>
                <a:spcPts val="600"/>
              </a:spcAft>
            </a:pPr>
            <a:r>
              <a:rPr lang="ja-JP" altLang="en-US" sz="2400" dirty="0">
                <a:latin typeface="ＭＳ Ｐゴシック" panose="020B0600070205080204" pitchFamily="50" charset="-128"/>
              </a:rPr>
              <a:t>　</a:t>
            </a:r>
            <a:r>
              <a:rPr lang="en-US" altLang="ja-JP" sz="2400" dirty="0">
                <a:latin typeface="ＭＳ Ｐゴシック" panose="020B0600070205080204" pitchFamily="50" charset="-128"/>
              </a:rPr>
              <a:t>(2) </a:t>
            </a:r>
            <a:r>
              <a:rPr lang="ja-JP" altLang="en-US" sz="2400" dirty="0">
                <a:latin typeface="ＭＳ Ｐゴシック" panose="020B0600070205080204" pitchFamily="50" charset="-128"/>
              </a:rPr>
              <a:t>マクロ測定  ： 電気抵抗、磁化測定、</a:t>
            </a:r>
          </a:p>
          <a:p>
            <a:pPr>
              <a:spcBef>
                <a:spcPts val="0"/>
              </a:spcBef>
              <a:spcAft>
                <a:spcPts val="600"/>
              </a:spcAft>
            </a:pPr>
            <a:r>
              <a:rPr lang="ja-JP" altLang="en-US" sz="2400" dirty="0">
                <a:latin typeface="ＭＳ Ｐゴシック" panose="020B0600070205080204" pitchFamily="50" charset="-128"/>
              </a:rPr>
              <a:t>　</a:t>
            </a:r>
            <a:r>
              <a:rPr lang="en-US" altLang="ja-JP" sz="2400" dirty="0">
                <a:latin typeface="ＭＳ Ｐゴシック" panose="020B0600070205080204" pitchFamily="50" charset="-128"/>
              </a:rPr>
              <a:t>(3) </a:t>
            </a:r>
            <a:r>
              <a:rPr lang="ja-JP" altLang="en-US" sz="2400" dirty="0">
                <a:latin typeface="ＭＳ Ｐゴシック" panose="020B0600070205080204" pitchFamily="50" charset="-128"/>
              </a:rPr>
              <a:t>極限下測定 </a:t>
            </a:r>
            <a:r>
              <a:rPr lang="en-US" altLang="ja-JP" sz="2400" dirty="0">
                <a:latin typeface="ＭＳ Ｐゴシック" panose="020B0600070205080204" pitchFamily="50" charset="-128"/>
              </a:rPr>
              <a:t>:</a:t>
            </a:r>
            <a:r>
              <a:rPr lang="ja-JP" altLang="en-US" sz="2400" dirty="0">
                <a:latin typeface="ＭＳ Ｐゴシック" panose="020B0600070205080204" pitchFamily="50" charset="-128"/>
              </a:rPr>
              <a:t> 低温</a:t>
            </a:r>
            <a:r>
              <a:rPr lang="en-US" altLang="ja-JP" sz="2400" dirty="0">
                <a:latin typeface="ＭＳ Ｐゴシック" panose="020B0600070205080204" pitchFamily="50" charset="-128"/>
              </a:rPr>
              <a:t>(</a:t>
            </a:r>
            <a:r>
              <a:rPr lang="ja-JP" altLang="en-US" sz="2400" dirty="0">
                <a:latin typeface="ＭＳ Ｐゴシック" panose="020B0600070205080204" pitchFamily="50" charset="-128"/>
              </a:rPr>
              <a:t>～</a:t>
            </a:r>
            <a:r>
              <a:rPr lang="en-US" altLang="ja-JP" sz="2400" dirty="0">
                <a:latin typeface="ＭＳ Ｐゴシック" panose="020B0600070205080204" pitchFamily="50" charset="-128"/>
              </a:rPr>
              <a:t>50 </a:t>
            </a:r>
            <a:r>
              <a:rPr lang="en-US" altLang="ja-JP" sz="2400" dirty="0" err="1">
                <a:latin typeface="ＭＳ Ｐゴシック" panose="020B0600070205080204" pitchFamily="50" charset="-128"/>
              </a:rPr>
              <a:t>mK</a:t>
            </a:r>
            <a:r>
              <a:rPr lang="ja-JP" altLang="en-US" sz="2400" dirty="0">
                <a:latin typeface="ＭＳ Ｐゴシック" panose="020B0600070205080204" pitchFamily="50" charset="-128"/>
              </a:rPr>
              <a:t>）</a:t>
            </a:r>
            <a:r>
              <a:rPr lang="en-US" altLang="ja-JP" sz="2400" dirty="0">
                <a:latin typeface="ＭＳ Ｐゴシック" panose="020B0600070205080204" pitchFamily="50" charset="-128"/>
              </a:rPr>
              <a:t>,</a:t>
            </a:r>
            <a:r>
              <a:rPr lang="ja-JP" altLang="en-US" sz="2400" dirty="0">
                <a:latin typeface="ＭＳ Ｐゴシック" panose="020B0600070205080204" pitchFamily="50" charset="-128"/>
              </a:rPr>
              <a:t>　高磁場（～</a:t>
            </a:r>
            <a:r>
              <a:rPr lang="en-US" altLang="ja-JP" sz="2400" dirty="0">
                <a:latin typeface="ＭＳ Ｐゴシック" panose="020B0600070205080204" pitchFamily="50" charset="-128"/>
              </a:rPr>
              <a:t>16 T), </a:t>
            </a:r>
            <a:r>
              <a:rPr lang="ja-JP" altLang="en-US" sz="2400" dirty="0">
                <a:latin typeface="ＭＳ Ｐゴシック" panose="020B0600070205080204" pitchFamily="50" charset="-128"/>
              </a:rPr>
              <a:t>高圧（～</a:t>
            </a:r>
            <a:r>
              <a:rPr lang="en-US" altLang="ja-JP" sz="2400" dirty="0">
                <a:latin typeface="ＭＳ Ｐゴシック" panose="020B0600070205080204" pitchFamily="50" charset="-128"/>
              </a:rPr>
              <a:t>5GPa</a:t>
            </a:r>
            <a:r>
              <a:rPr lang="ja-JP" altLang="en-US" sz="2400" dirty="0">
                <a:latin typeface="ＭＳ Ｐゴシック" panose="020B0600070205080204" pitchFamily="50" charset="-128"/>
              </a:rPr>
              <a:t>）</a:t>
            </a:r>
          </a:p>
          <a:p>
            <a:pPr>
              <a:spcBef>
                <a:spcPts val="0"/>
              </a:spcBef>
              <a:spcAft>
                <a:spcPts val="600"/>
              </a:spcAft>
            </a:pPr>
            <a:r>
              <a:rPr lang="ja-JP" altLang="en-US" sz="2400" dirty="0">
                <a:latin typeface="+mn-lt"/>
                <a:ea typeface="+mn-ea"/>
              </a:rPr>
              <a:t>　　　　　　　　　　　　これらの組み合わせ</a:t>
            </a:r>
          </a:p>
          <a:p>
            <a:pPr>
              <a:spcBef>
                <a:spcPct val="10000"/>
              </a:spcBef>
              <a:spcAft>
                <a:spcPct val="30000"/>
              </a:spcAft>
            </a:pPr>
            <a:r>
              <a:rPr lang="ja-JP" altLang="en-US" sz="2400" dirty="0">
                <a:solidFill>
                  <a:srgbClr val="FF99FF"/>
                </a:solidFill>
                <a:latin typeface="+mn-lt"/>
                <a:ea typeface="+mn-ea"/>
              </a:rPr>
              <a:t>　　　</a:t>
            </a:r>
            <a:endParaRPr lang="ja-JP" altLang="en-US" sz="2400" dirty="0">
              <a:solidFill>
                <a:schemeClr val="bg1"/>
              </a:solidFill>
              <a:latin typeface="+mn-lt"/>
              <a:ea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221"/>
                                        </p:tgtEl>
                                        <p:attrNameLst>
                                          <p:attrName>style.visibility</p:attrName>
                                        </p:attrNameLst>
                                      </p:cBhvr>
                                      <p:to>
                                        <p:strVal val="visible"/>
                                      </p:to>
                                    </p:set>
                                    <p:animEffect transition="in" filter="wipe(up)">
                                      <p:cBhvr>
                                        <p:cTn id="7" dur="500"/>
                                        <p:tgtEl>
                                          <p:spTgt spid="82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2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3" name="Rectangle 17"/>
          <p:cNvSpPr>
            <a:spLocks noChangeArrowheads="1"/>
          </p:cNvSpPr>
          <p:nvPr/>
        </p:nvSpPr>
        <p:spPr bwMode="auto">
          <a:xfrm>
            <a:off x="138882" y="908052"/>
            <a:ext cx="4344915" cy="4249140"/>
          </a:xfrm>
          <a:prstGeom prst="rect">
            <a:avLst/>
          </a:prstGeom>
          <a:solidFill>
            <a:srgbClr val="FFCCFF"/>
          </a:solidFill>
          <a:ln w="19050">
            <a:solidFill>
              <a:srgbClr val="FF0000"/>
            </a:solidFill>
            <a:miter lim="800000"/>
            <a:headEnd/>
            <a:tailEnd/>
          </a:ln>
          <a:effectLst/>
        </p:spPr>
        <p:txBody>
          <a:bodyPr wrap="none" anchor="ctr"/>
          <a:lstStyle/>
          <a:p>
            <a:endParaRPr lang="ja-JP" altLang="en-US">
              <a:latin typeface="+mn-lt"/>
              <a:ea typeface="+mn-ea"/>
            </a:endParaRPr>
          </a:p>
        </p:txBody>
      </p:sp>
      <p:sp>
        <p:nvSpPr>
          <p:cNvPr id="4103" name="Rectangle 16"/>
          <p:cNvSpPr>
            <a:spLocks noChangeArrowheads="1"/>
          </p:cNvSpPr>
          <p:nvPr/>
        </p:nvSpPr>
        <p:spPr bwMode="auto">
          <a:xfrm>
            <a:off x="246105" y="937904"/>
            <a:ext cx="4392488" cy="762904"/>
          </a:xfrm>
          <a:prstGeom prst="rect">
            <a:avLst/>
          </a:prstGeom>
          <a:noFill/>
          <a:ln w="9525">
            <a:noFill/>
            <a:miter lim="800000"/>
            <a:headEnd/>
            <a:tailEnd/>
          </a:ln>
        </p:spPr>
        <p:txBody>
          <a:bodyPr/>
          <a:lstStyle/>
          <a:p>
            <a:pPr marL="342900" indent="-342900">
              <a:spcBef>
                <a:spcPts val="0"/>
              </a:spcBef>
            </a:pPr>
            <a:r>
              <a:rPr lang="en-US" altLang="ja-JP" sz="2400" dirty="0">
                <a:latin typeface="+mn-lt"/>
                <a:ea typeface="+mn-ea"/>
              </a:rPr>
              <a:t>1</a:t>
            </a:r>
            <a:r>
              <a:rPr lang="ja-JP" altLang="en-US" sz="2200" dirty="0">
                <a:latin typeface="+mn-lt"/>
                <a:ea typeface="+mn-ea"/>
              </a:rPr>
              <a:t>．</a:t>
            </a:r>
            <a:r>
              <a:rPr lang="ja-JP" altLang="en-US" sz="2400" dirty="0">
                <a:latin typeface="+mn-lt"/>
                <a:ea typeface="+mn-ea"/>
              </a:rPr>
              <a:t>新奇な超伝導と磁性の</a:t>
            </a:r>
            <a:endParaRPr lang="en-US" altLang="ja-JP" sz="2400" dirty="0">
              <a:latin typeface="+mn-lt"/>
              <a:ea typeface="+mn-ea"/>
            </a:endParaRPr>
          </a:p>
          <a:p>
            <a:pPr marL="342900" indent="-342900">
              <a:spcBef>
                <a:spcPts val="0"/>
              </a:spcBef>
            </a:pPr>
            <a:r>
              <a:rPr lang="ja-JP" altLang="en-US" sz="2400" dirty="0">
                <a:latin typeface="+mn-lt"/>
                <a:ea typeface="+mn-ea"/>
              </a:rPr>
              <a:t>　  共存関係</a:t>
            </a:r>
            <a:endParaRPr lang="ja-JP" altLang="en-US" sz="2400" dirty="0">
              <a:solidFill>
                <a:srgbClr val="FF0000"/>
              </a:solidFill>
              <a:latin typeface="+mn-lt"/>
              <a:ea typeface="+mn-ea"/>
            </a:endParaRPr>
          </a:p>
        </p:txBody>
      </p:sp>
      <p:sp>
        <p:nvSpPr>
          <p:cNvPr id="4112" name="Text Box 16"/>
          <p:cNvSpPr txBox="1">
            <a:spLocks noChangeArrowheads="1"/>
          </p:cNvSpPr>
          <p:nvPr/>
        </p:nvSpPr>
        <p:spPr bwMode="auto">
          <a:xfrm>
            <a:off x="462129" y="1700810"/>
            <a:ext cx="3960440" cy="707886"/>
          </a:xfrm>
          <a:prstGeom prst="rect">
            <a:avLst/>
          </a:prstGeom>
          <a:noFill/>
          <a:ln w="9525">
            <a:noFill/>
            <a:miter lim="800000"/>
            <a:headEnd/>
            <a:tailEnd/>
          </a:ln>
          <a:effectLst/>
        </p:spPr>
        <p:txBody>
          <a:bodyPr wrap="square">
            <a:spAutoFit/>
          </a:bodyPr>
          <a:lstStyle/>
          <a:p>
            <a:pPr algn="ctr">
              <a:spcBef>
                <a:spcPct val="50000"/>
              </a:spcBef>
            </a:pPr>
            <a:r>
              <a:rPr lang="ja-JP" altLang="en-US" sz="2000" dirty="0">
                <a:solidFill>
                  <a:srgbClr val="0000FF"/>
                </a:solidFill>
                <a:latin typeface="+mn-lt"/>
                <a:ea typeface="+mn-ea"/>
              </a:rPr>
              <a:t>ミクロ測定から超伝導機構にせまる</a:t>
            </a:r>
            <a:r>
              <a:rPr lang="ja-JP" altLang="en-US" sz="2000" dirty="0">
                <a:solidFill>
                  <a:srgbClr val="FF0000"/>
                </a:solidFill>
                <a:latin typeface="+mn-lt"/>
                <a:ea typeface="+mn-ea"/>
              </a:rPr>
              <a:t>　</a:t>
            </a:r>
            <a:r>
              <a:rPr lang="en-US" altLang="ja-JP" sz="2000" dirty="0">
                <a:solidFill>
                  <a:srgbClr val="FF0000"/>
                </a:solidFill>
                <a:latin typeface="+mn-lt"/>
                <a:ea typeface="+mn-ea"/>
              </a:rPr>
              <a:t>NMR</a:t>
            </a:r>
            <a:r>
              <a:rPr lang="ja-JP" altLang="en-US" sz="2000" dirty="0">
                <a:solidFill>
                  <a:srgbClr val="FF0000"/>
                </a:solidFill>
                <a:latin typeface="+mn-lt"/>
                <a:ea typeface="+mn-ea"/>
              </a:rPr>
              <a:t>（核磁気共鳴）</a:t>
            </a:r>
            <a:endParaRPr lang="en-US" altLang="ja-JP" sz="2000" dirty="0">
              <a:solidFill>
                <a:srgbClr val="FF0000"/>
              </a:solidFill>
              <a:latin typeface="+mn-lt"/>
              <a:ea typeface="+mn-ea"/>
            </a:endParaRPr>
          </a:p>
        </p:txBody>
      </p:sp>
      <p:sp>
        <p:nvSpPr>
          <p:cNvPr id="4109" name="Rectangle 13"/>
          <p:cNvSpPr>
            <a:spLocks noChangeArrowheads="1"/>
          </p:cNvSpPr>
          <p:nvPr/>
        </p:nvSpPr>
        <p:spPr bwMode="auto">
          <a:xfrm>
            <a:off x="4618743" y="908051"/>
            <a:ext cx="4392488" cy="4249141"/>
          </a:xfrm>
          <a:prstGeom prst="rect">
            <a:avLst/>
          </a:prstGeom>
          <a:solidFill>
            <a:srgbClr val="CCFFFF"/>
          </a:solidFill>
          <a:ln w="19050">
            <a:solidFill>
              <a:srgbClr val="0000FF"/>
            </a:solidFill>
            <a:miter lim="800000"/>
            <a:headEnd/>
            <a:tailEnd/>
          </a:ln>
          <a:effectLst/>
        </p:spPr>
        <p:txBody>
          <a:bodyPr wrap="none" anchor="ctr"/>
          <a:lstStyle/>
          <a:p>
            <a:endParaRPr lang="ja-JP" altLang="en-US" dirty="0">
              <a:latin typeface="+mn-lt"/>
              <a:ea typeface="+mn-ea"/>
            </a:endParaRPr>
          </a:p>
        </p:txBody>
      </p:sp>
      <p:sp>
        <p:nvSpPr>
          <p:cNvPr id="4099" name="Rectangle 3"/>
          <p:cNvSpPr>
            <a:spLocks noGrp="1" noChangeArrowheads="1"/>
          </p:cNvSpPr>
          <p:nvPr>
            <p:ph sz="half" idx="1"/>
          </p:nvPr>
        </p:nvSpPr>
        <p:spPr>
          <a:xfrm>
            <a:off x="4711399" y="937904"/>
            <a:ext cx="4285233" cy="720303"/>
          </a:xfrm>
        </p:spPr>
        <p:txBody>
          <a:bodyPr>
            <a:normAutofit/>
          </a:bodyPr>
          <a:lstStyle/>
          <a:p>
            <a:pPr eaLnBrk="1" hangingPunct="1">
              <a:lnSpc>
                <a:spcPct val="110000"/>
              </a:lnSpc>
              <a:spcBef>
                <a:spcPts val="0"/>
              </a:spcBef>
              <a:buFontTx/>
              <a:buNone/>
            </a:pPr>
            <a:r>
              <a:rPr lang="en-US" altLang="ja-JP" sz="2400" dirty="0"/>
              <a:t>2</a:t>
            </a:r>
            <a:r>
              <a:rPr lang="ja-JP" altLang="en-US" sz="2400" dirty="0" err="1"/>
              <a:t>．</a:t>
            </a:r>
            <a:r>
              <a:rPr lang="ja-JP" altLang="en-US" sz="2400" dirty="0"/>
              <a:t>極限環境下での物性測定</a:t>
            </a:r>
          </a:p>
        </p:txBody>
      </p:sp>
      <p:sp>
        <p:nvSpPr>
          <p:cNvPr id="4100" name="Text Box 4"/>
          <p:cNvSpPr txBox="1">
            <a:spLocks noChangeArrowheads="1"/>
          </p:cNvSpPr>
          <p:nvPr/>
        </p:nvSpPr>
        <p:spPr bwMode="auto">
          <a:xfrm>
            <a:off x="0" y="6237312"/>
            <a:ext cx="9144000" cy="461665"/>
          </a:xfrm>
          <a:prstGeom prst="rect">
            <a:avLst/>
          </a:prstGeom>
          <a:noFill/>
          <a:ln w="9525">
            <a:noFill/>
            <a:miter lim="800000"/>
            <a:headEnd/>
            <a:tailEnd/>
          </a:ln>
        </p:spPr>
        <p:txBody>
          <a:bodyPr wrap="square">
            <a:spAutoFit/>
          </a:bodyPr>
          <a:lstStyle/>
          <a:p>
            <a:pPr algn="ctr">
              <a:spcBef>
                <a:spcPct val="50000"/>
              </a:spcBef>
            </a:pPr>
            <a:r>
              <a:rPr lang="ja-JP" altLang="en-US" sz="2400" dirty="0">
                <a:latin typeface="+mn-lt"/>
                <a:ea typeface="+mn-ea"/>
              </a:rPr>
              <a:t>詳しくは</a:t>
            </a:r>
            <a:r>
              <a:rPr lang="en-US" altLang="ja-JP" sz="2400" dirty="0">
                <a:latin typeface="+mn-lt"/>
                <a:ea typeface="+mn-ea"/>
              </a:rPr>
              <a:t>HP</a:t>
            </a:r>
            <a:r>
              <a:rPr lang="ja-JP" altLang="en-US" sz="2400" dirty="0">
                <a:latin typeface="+mn-lt"/>
                <a:ea typeface="+mn-ea"/>
              </a:rPr>
              <a:t>を </a:t>
            </a:r>
            <a:r>
              <a:rPr lang="en-US" altLang="ja-JP" sz="2400" dirty="0">
                <a:latin typeface="+mn-lt"/>
                <a:ea typeface="+mn-ea"/>
              </a:rPr>
              <a:t>: </a:t>
            </a:r>
            <a:r>
              <a:rPr lang="ja-JP" altLang="en-US" sz="2400" dirty="0">
                <a:latin typeface="+mn-lt"/>
                <a:ea typeface="+mn-ea"/>
              </a:rPr>
              <a:t>「固体量子」で検索！</a:t>
            </a:r>
            <a:r>
              <a:rPr lang="en-US" altLang="ja-JP" sz="2000" dirty="0">
                <a:solidFill>
                  <a:srgbClr val="0000FF"/>
                </a:solidFill>
                <a:latin typeface="+mn-lt"/>
                <a:ea typeface="+mn-ea"/>
              </a:rPr>
              <a:t>http://www.ss.scphys.kyoto-u.ac.jp/</a:t>
            </a:r>
            <a:endParaRPr lang="en-US" altLang="ja-JP" sz="2400" dirty="0">
              <a:solidFill>
                <a:srgbClr val="0000FF"/>
              </a:solidFill>
              <a:latin typeface="+mn-lt"/>
              <a:ea typeface="+mn-ea"/>
            </a:endParaRPr>
          </a:p>
        </p:txBody>
      </p:sp>
      <p:sp>
        <p:nvSpPr>
          <p:cNvPr id="4108" name="Rectangle 2"/>
          <p:cNvSpPr>
            <a:spLocks noChangeArrowheads="1"/>
          </p:cNvSpPr>
          <p:nvPr/>
        </p:nvSpPr>
        <p:spPr bwMode="auto">
          <a:xfrm>
            <a:off x="611188" y="44450"/>
            <a:ext cx="7772400" cy="692150"/>
          </a:xfrm>
          <a:prstGeom prst="rect">
            <a:avLst/>
          </a:prstGeom>
          <a:noFill/>
          <a:ln w="9525">
            <a:noFill/>
            <a:miter lim="800000"/>
            <a:headEnd/>
            <a:tailEnd/>
          </a:ln>
        </p:spPr>
        <p:txBody>
          <a:bodyPr anchor="ctr"/>
          <a:lstStyle/>
          <a:p>
            <a:pPr algn="ctr"/>
            <a:r>
              <a:rPr lang="en-US" altLang="ja-JP" sz="3600" dirty="0">
                <a:solidFill>
                  <a:srgbClr val="0000FF"/>
                </a:solidFill>
                <a:latin typeface="HG丸ｺﾞｼｯｸM-PRO" pitchFamily="50" charset="-128"/>
                <a:ea typeface="HG丸ｺﾞｼｯｸM-PRO" pitchFamily="50" charset="-128"/>
              </a:rPr>
              <a:t>Q4</a:t>
            </a:r>
            <a:r>
              <a:rPr lang="ja-JP" altLang="en-US" sz="3600" dirty="0">
                <a:solidFill>
                  <a:schemeClr val="bg1"/>
                </a:solidFill>
                <a:latin typeface="HG丸ｺﾞｼｯｸM-PRO" pitchFamily="50" charset="-128"/>
                <a:ea typeface="HG丸ｺﾞｼｯｸM-PRO" pitchFamily="50" charset="-128"/>
              </a:rPr>
              <a:t>　</a:t>
            </a:r>
            <a:r>
              <a:rPr lang="ja-JP" altLang="en-GB" sz="3600" dirty="0">
                <a:latin typeface="HG丸ｺﾞｼｯｸM-PRO" pitchFamily="50" charset="-128"/>
                <a:ea typeface="HG丸ｺﾞｼｯｸM-PRO" pitchFamily="50" charset="-128"/>
              </a:rPr>
              <a:t>卒研テーマ</a:t>
            </a:r>
            <a:r>
              <a:rPr lang="ja-JP" altLang="en-US" sz="3600" dirty="0">
                <a:latin typeface="HG丸ｺﾞｼｯｸM-PRO" pitchFamily="50" charset="-128"/>
                <a:ea typeface="HG丸ｺﾞｼｯｸM-PRO" pitchFamily="50" charset="-128"/>
              </a:rPr>
              <a:t>例</a:t>
            </a:r>
            <a:r>
              <a:rPr lang="ja-JP" altLang="en-GB" sz="3600" dirty="0">
                <a:latin typeface="HG丸ｺﾞｼｯｸM-PRO" pitchFamily="50" charset="-128"/>
                <a:ea typeface="HG丸ｺﾞｼｯｸM-PRO" pitchFamily="50" charset="-128"/>
              </a:rPr>
              <a:t>： </a:t>
            </a:r>
            <a:r>
              <a:rPr lang="ja-JP" altLang="en-GB" sz="3600" dirty="0">
                <a:solidFill>
                  <a:srgbClr val="0000FF"/>
                </a:solidFill>
                <a:latin typeface="HG丸ｺﾞｼｯｸM-PRO" pitchFamily="50" charset="-128"/>
                <a:ea typeface="HG丸ｺﾞｼｯｸM-PRO" pitchFamily="50" charset="-128"/>
              </a:rPr>
              <a:t>新奇な超伝導</a:t>
            </a:r>
            <a:endParaRPr lang="ja-JP" altLang="en-US" sz="3600" dirty="0">
              <a:solidFill>
                <a:srgbClr val="0000FF"/>
              </a:solidFill>
              <a:latin typeface="HG丸ｺﾞｼｯｸM-PRO" pitchFamily="50" charset="-128"/>
              <a:ea typeface="HG丸ｺﾞｼｯｸM-PRO" pitchFamily="50" charset="-128"/>
            </a:endParaRPr>
          </a:p>
        </p:txBody>
      </p:sp>
      <p:sp>
        <p:nvSpPr>
          <p:cNvPr id="4104" name="Text Box 24"/>
          <p:cNvSpPr txBox="1">
            <a:spLocks noChangeArrowheads="1"/>
          </p:cNvSpPr>
          <p:nvPr/>
        </p:nvSpPr>
        <p:spPr bwMode="auto">
          <a:xfrm>
            <a:off x="138882" y="5243281"/>
            <a:ext cx="8825606" cy="907941"/>
          </a:xfrm>
          <a:prstGeom prst="rect">
            <a:avLst/>
          </a:prstGeom>
          <a:solidFill>
            <a:srgbClr val="CCFF99"/>
          </a:solidFill>
          <a:ln w="19050">
            <a:solidFill>
              <a:srgbClr val="009900"/>
            </a:solidFill>
            <a:miter lim="800000"/>
            <a:headEnd/>
            <a:tailEnd/>
          </a:ln>
        </p:spPr>
        <p:txBody>
          <a:bodyPr wrap="square">
            <a:spAutoFit/>
          </a:bodyPr>
          <a:lstStyle/>
          <a:p>
            <a:pPr>
              <a:spcBef>
                <a:spcPts val="600"/>
              </a:spcBef>
            </a:pPr>
            <a:r>
              <a:rPr lang="ja-JP" altLang="en-US" sz="2400" dirty="0"/>
              <a:t>３．新しい測定の取り組み</a:t>
            </a:r>
            <a:endParaRPr lang="en-US" altLang="ja-JP" sz="2400" dirty="0"/>
          </a:p>
          <a:p>
            <a:pPr>
              <a:spcBef>
                <a:spcPts val="600"/>
              </a:spcBef>
            </a:pPr>
            <a:r>
              <a:rPr lang="ja-JP" altLang="en-US" sz="2400" dirty="0"/>
              <a:t>　　</a:t>
            </a:r>
            <a:r>
              <a:rPr lang="ja-JP" altLang="en-US" sz="2400" dirty="0">
                <a:solidFill>
                  <a:srgbClr val="0070C0"/>
                </a:solidFill>
              </a:rPr>
              <a:t>・</a:t>
            </a:r>
            <a:r>
              <a:rPr lang="ja-JP" altLang="en-US" sz="2000" dirty="0">
                <a:solidFill>
                  <a:srgbClr val="0070C0"/>
                </a:solidFill>
              </a:rPr>
              <a:t>磁性体を用いた冷却手法の作成、　　・電流印加での</a:t>
            </a:r>
            <a:r>
              <a:rPr lang="en-US" altLang="ja-JP" sz="2000" dirty="0">
                <a:solidFill>
                  <a:srgbClr val="0070C0"/>
                </a:solidFill>
              </a:rPr>
              <a:t>NMR</a:t>
            </a:r>
            <a:r>
              <a:rPr lang="ja-JP" altLang="en-US" sz="2000" dirty="0">
                <a:solidFill>
                  <a:srgbClr val="0070C0"/>
                </a:solidFill>
              </a:rPr>
              <a:t>測定の試み</a:t>
            </a:r>
            <a:r>
              <a:rPr lang="ja-JP" altLang="en-US" sz="2000" dirty="0">
                <a:latin typeface="+mn-lt"/>
                <a:ea typeface="+mn-ea"/>
              </a:rPr>
              <a:t>　　</a:t>
            </a:r>
          </a:p>
        </p:txBody>
      </p:sp>
      <p:sp>
        <p:nvSpPr>
          <p:cNvPr id="17" name="テキスト ボックス 16"/>
          <p:cNvSpPr txBox="1"/>
          <p:nvPr/>
        </p:nvSpPr>
        <p:spPr>
          <a:xfrm>
            <a:off x="926027" y="4477384"/>
            <a:ext cx="3073697" cy="646331"/>
          </a:xfrm>
          <a:prstGeom prst="rect">
            <a:avLst/>
          </a:prstGeom>
          <a:noFill/>
        </p:spPr>
        <p:txBody>
          <a:bodyPr wrap="square" rtlCol="0">
            <a:spAutoFit/>
          </a:bodyPr>
          <a:lstStyle/>
          <a:p>
            <a:pPr algn="ctr"/>
            <a:r>
              <a:rPr lang="ja-JP" altLang="en-US" dirty="0">
                <a:latin typeface="+mn-ea"/>
                <a:ea typeface="+mn-ea"/>
              </a:rPr>
              <a:t>核スピンを用いて様々な物質の電子状態を研究</a:t>
            </a:r>
            <a:endParaRPr kumimoji="1" lang="ja-JP" altLang="en-US" dirty="0">
              <a:latin typeface="+mn-ea"/>
              <a:ea typeface="+mn-ea"/>
            </a:endParaRPr>
          </a:p>
        </p:txBody>
      </p:sp>
      <p:pic>
        <p:nvPicPr>
          <p:cNvPr id="1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778" y="2494786"/>
            <a:ext cx="3562197" cy="18990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Text Box 16">
            <a:extLst>
              <a:ext uri="{FF2B5EF4-FFF2-40B4-BE49-F238E27FC236}">
                <a16:creationId xmlns:a16="http://schemas.microsoft.com/office/drawing/2014/main" id="{2F1C46D6-7189-4B80-9A44-6C6D44E3E3DD}"/>
              </a:ext>
            </a:extLst>
          </p:cNvPr>
          <p:cNvSpPr txBox="1">
            <a:spLocks noChangeArrowheads="1"/>
          </p:cNvSpPr>
          <p:nvPr/>
        </p:nvSpPr>
        <p:spPr bwMode="auto">
          <a:xfrm>
            <a:off x="4988407" y="1398771"/>
            <a:ext cx="3260675" cy="861774"/>
          </a:xfrm>
          <a:prstGeom prst="rect">
            <a:avLst/>
          </a:prstGeom>
          <a:noFill/>
          <a:ln w="9525">
            <a:noFill/>
            <a:miter lim="800000"/>
            <a:headEnd/>
            <a:tailEnd/>
          </a:ln>
          <a:effectLst/>
        </p:spPr>
        <p:txBody>
          <a:bodyPr wrap="square">
            <a:spAutoFit/>
          </a:bodyPr>
          <a:lstStyle/>
          <a:p>
            <a:pPr>
              <a:spcBef>
                <a:spcPct val="50000"/>
              </a:spcBef>
            </a:pPr>
            <a:r>
              <a:rPr lang="ja-JP" altLang="en-US" sz="2000" dirty="0">
                <a:solidFill>
                  <a:srgbClr val="0000FF"/>
                </a:solidFill>
                <a:latin typeface="+mn-lt"/>
                <a:ea typeface="+mn-ea"/>
              </a:rPr>
              <a:t>・圧力誘起超伝導の探索</a:t>
            </a:r>
            <a:endParaRPr lang="en-US" altLang="ja-JP" sz="2000" dirty="0">
              <a:solidFill>
                <a:srgbClr val="0000FF"/>
              </a:solidFill>
              <a:latin typeface="+mn-lt"/>
              <a:ea typeface="+mn-ea"/>
            </a:endParaRPr>
          </a:p>
          <a:p>
            <a:pPr>
              <a:spcBef>
                <a:spcPct val="50000"/>
              </a:spcBef>
            </a:pPr>
            <a:r>
              <a:rPr lang="ja-JP" altLang="en-US" sz="2000" dirty="0">
                <a:solidFill>
                  <a:srgbClr val="0000FF"/>
                </a:solidFill>
                <a:latin typeface="+mn-lt"/>
                <a:ea typeface="+mn-ea"/>
              </a:rPr>
              <a:t>・超伝導相図の決定</a:t>
            </a:r>
            <a:endParaRPr lang="en-US" altLang="ja-JP" sz="2000" dirty="0">
              <a:solidFill>
                <a:srgbClr val="FF0000"/>
              </a:solidFill>
              <a:latin typeface="+mn-lt"/>
              <a:ea typeface="+mn-ea"/>
            </a:endParaRPr>
          </a:p>
        </p:txBody>
      </p:sp>
      <p:pic>
        <p:nvPicPr>
          <p:cNvPr id="2" name="図 1">
            <a:extLst>
              <a:ext uri="{FF2B5EF4-FFF2-40B4-BE49-F238E27FC236}">
                <a16:creationId xmlns:a16="http://schemas.microsoft.com/office/drawing/2014/main" id="{1509637F-CA8A-49CA-8AFF-7717349CAE47}"/>
              </a:ext>
            </a:extLst>
          </p:cNvPr>
          <p:cNvPicPr>
            <a:picLocks noChangeAspect="1"/>
          </p:cNvPicPr>
          <p:nvPr/>
        </p:nvPicPr>
        <p:blipFill>
          <a:blip r:embed="rId4"/>
          <a:stretch>
            <a:fillRect/>
          </a:stretch>
        </p:blipFill>
        <p:spPr>
          <a:xfrm>
            <a:off x="5101427" y="2411802"/>
            <a:ext cx="3282161" cy="2656446"/>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398780" y="843744"/>
            <a:ext cx="8136904" cy="5410749"/>
          </a:xfrm>
          <a:prstGeom prst="rect">
            <a:avLst/>
          </a:prstGeom>
          <a:solidFill>
            <a:srgbClr val="FFFFCC"/>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9" name="角丸四角形 18"/>
          <p:cNvSpPr/>
          <p:nvPr/>
        </p:nvSpPr>
        <p:spPr>
          <a:xfrm>
            <a:off x="408207" y="3153353"/>
            <a:ext cx="7993152" cy="2984149"/>
          </a:xfrm>
          <a:prstGeom prst="roundRect">
            <a:avLst>
              <a:gd name="adj" fmla="val 631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 name="Rectangle 2"/>
          <p:cNvSpPr>
            <a:spLocks noChangeArrowheads="1"/>
          </p:cNvSpPr>
          <p:nvPr/>
        </p:nvSpPr>
        <p:spPr bwMode="auto">
          <a:xfrm>
            <a:off x="611188" y="44450"/>
            <a:ext cx="7772400" cy="692150"/>
          </a:xfrm>
          <a:prstGeom prst="rect">
            <a:avLst/>
          </a:prstGeom>
          <a:noFill/>
          <a:ln w="9525">
            <a:noFill/>
            <a:miter lim="800000"/>
            <a:headEnd/>
            <a:tailEnd/>
          </a:ln>
        </p:spPr>
        <p:txBody>
          <a:bodyPr anchor="ctr"/>
          <a:lstStyle/>
          <a:p>
            <a:pPr algn="ctr"/>
            <a:r>
              <a:rPr lang="en-US" altLang="ja-JP" sz="3600" dirty="0">
                <a:solidFill>
                  <a:srgbClr val="0000FF"/>
                </a:solidFill>
                <a:latin typeface="HG丸ｺﾞｼｯｸM-PRO" pitchFamily="50" charset="-128"/>
                <a:ea typeface="HG丸ｺﾞｼｯｸM-PRO" pitchFamily="50" charset="-128"/>
              </a:rPr>
              <a:t>Q4</a:t>
            </a:r>
            <a:r>
              <a:rPr lang="ja-JP" altLang="en-US" sz="3600" dirty="0">
                <a:solidFill>
                  <a:schemeClr val="bg1"/>
                </a:solidFill>
                <a:latin typeface="HG丸ｺﾞｼｯｸM-PRO" pitchFamily="50" charset="-128"/>
                <a:ea typeface="HG丸ｺﾞｼｯｸM-PRO" pitchFamily="50" charset="-128"/>
              </a:rPr>
              <a:t>　</a:t>
            </a:r>
            <a:r>
              <a:rPr lang="ja-JP" altLang="en-GB" sz="3600" dirty="0">
                <a:latin typeface="HG丸ｺﾞｼｯｸM-PRO" pitchFamily="50" charset="-128"/>
                <a:ea typeface="HG丸ｺﾞｼｯｸM-PRO" pitchFamily="50" charset="-128"/>
              </a:rPr>
              <a:t>卒研テーマ</a:t>
            </a:r>
            <a:r>
              <a:rPr lang="ja-JP" altLang="en-US" sz="3600" dirty="0">
                <a:latin typeface="HG丸ｺﾞｼｯｸM-PRO" pitchFamily="50" charset="-128"/>
                <a:ea typeface="HG丸ｺﾞｼｯｸM-PRO" pitchFamily="50" charset="-128"/>
              </a:rPr>
              <a:t>例</a:t>
            </a:r>
            <a:r>
              <a:rPr lang="ja-JP" altLang="en-GB" sz="3600" dirty="0">
                <a:latin typeface="HG丸ｺﾞｼｯｸM-PRO" pitchFamily="50" charset="-128"/>
                <a:ea typeface="HG丸ｺﾞｼｯｸM-PRO" pitchFamily="50" charset="-128"/>
              </a:rPr>
              <a:t>： </a:t>
            </a:r>
            <a:r>
              <a:rPr lang="ja-JP" altLang="en-US" sz="3600" dirty="0">
                <a:solidFill>
                  <a:srgbClr val="0000FF"/>
                </a:solidFill>
                <a:latin typeface="HG丸ｺﾞｼｯｸM-PRO" pitchFamily="50" charset="-128"/>
                <a:ea typeface="HG丸ｺﾞｼｯｸM-PRO" pitchFamily="50" charset="-128"/>
              </a:rPr>
              <a:t>今年度の例</a:t>
            </a:r>
          </a:p>
        </p:txBody>
      </p:sp>
      <p:sp>
        <p:nvSpPr>
          <p:cNvPr id="14" name="Text Box 4"/>
          <p:cNvSpPr txBox="1">
            <a:spLocks noChangeArrowheads="1"/>
          </p:cNvSpPr>
          <p:nvPr/>
        </p:nvSpPr>
        <p:spPr bwMode="auto">
          <a:xfrm>
            <a:off x="-104769" y="6387752"/>
            <a:ext cx="9144000" cy="400110"/>
          </a:xfrm>
          <a:prstGeom prst="rect">
            <a:avLst/>
          </a:prstGeom>
          <a:noFill/>
          <a:ln w="9525">
            <a:noFill/>
            <a:miter lim="800000"/>
            <a:headEnd/>
            <a:tailEnd/>
          </a:ln>
        </p:spPr>
        <p:txBody>
          <a:bodyPr wrap="square">
            <a:spAutoFit/>
          </a:bodyPr>
          <a:lstStyle/>
          <a:p>
            <a:pPr algn="ctr">
              <a:spcBef>
                <a:spcPct val="50000"/>
              </a:spcBef>
            </a:pPr>
            <a:r>
              <a:rPr lang="ja-JP" altLang="en-US" sz="2000" dirty="0">
                <a:latin typeface="+mn-lt"/>
                <a:ea typeface="+mn-ea"/>
              </a:rPr>
              <a:t>研究室見学や質問に関しては、石田</a:t>
            </a:r>
            <a:r>
              <a:rPr lang="en-US" altLang="ja-JP" sz="2000" dirty="0">
                <a:latin typeface="+mn-lt"/>
                <a:ea typeface="+mn-ea"/>
              </a:rPr>
              <a:t>(</a:t>
            </a:r>
            <a:r>
              <a:rPr lang="en-US" altLang="ja-JP" sz="2000" dirty="0">
                <a:latin typeface="+mn-lt"/>
                <a:ea typeface="+mn-ea"/>
                <a:hlinkClick r:id="rId3"/>
              </a:rPr>
              <a:t>kishida@scphys.kyoto-u.ac.jp</a:t>
            </a:r>
            <a:r>
              <a:rPr lang="en-US" altLang="ja-JP" sz="2000" dirty="0">
                <a:latin typeface="+mn-lt"/>
                <a:ea typeface="+mn-ea"/>
              </a:rPr>
              <a:t>)</a:t>
            </a:r>
            <a:r>
              <a:rPr lang="ja-JP" altLang="en-US" sz="2000" dirty="0">
                <a:latin typeface="+mn-lt"/>
                <a:ea typeface="+mn-ea"/>
              </a:rPr>
              <a:t>まで</a:t>
            </a:r>
            <a:endParaRPr lang="en-US" altLang="ja-JP" sz="2000" dirty="0">
              <a:latin typeface="+mn-lt"/>
              <a:ea typeface="+mn-ea"/>
            </a:endParaRPr>
          </a:p>
        </p:txBody>
      </p:sp>
      <p:sp>
        <p:nvSpPr>
          <p:cNvPr id="12" name="テキスト ボックス 11"/>
          <p:cNvSpPr txBox="1"/>
          <p:nvPr/>
        </p:nvSpPr>
        <p:spPr>
          <a:xfrm>
            <a:off x="379943" y="1147731"/>
            <a:ext cx="7975381" cy="1938992"/>
          </a:xfrm>
          <a:prstGeom prst="rect">
            <a:avLst/>
          </a:prstGeom>
          <a:noFill/>
        </p:spPr>
        <p:txBody>
          <a:bodyPr wrap="square" rtlCol="0">
            <a:spAutoFit/>
          </a:bodyPr>
          <a:lstStyle/>
          <a:p>
            <a:pPr>
              <a:spcBef>
                <a:spcPts val="600"/>
              </a:spcBef>
            </a:pPr>
            <a:r>
              <a:rPr lang="ja-JP" altLang="en-US" sz="2000" dirty="0"/>
              <a:t>・　スピン三重項超伝導体の試料依存性の研究</a:t>
            </a:r>
            <a:endParaRPr lang="en-US" altLang="ja-JP" sz="2000" dirty="0"/>
          </a:p>
          <a:p>
            <a:pPr>
              <a:spcBef>
                <a:spcPts val="600"/>
              </a:spcBef>
            </a:pPr>
            <a:r>
              <a:rPr lang="ja-JP" altLang="en-US" sz="2000" dirty="0"/>
              <a:t>・　層状二次元磁性体の物性　</a:t>
            </a:r>
            <a:endParaRPr lang="en-US" altLang="ja-JP" sz="2000" dirty="0"/>
          </a:p>
          <a:p>
            <a:pPr>
              <a:spcBef>
                <a:spcPts val="600"/>
              </a:spcBef>
            </a:pPr>
            <a:r>
              <a:rPr lang="ja-JP" altLang="en-US" sz="2000" dirty="0"/>
              <a:t>・　金属ナノ粒子の磁性</a:t>
            </a:r>
            <a:endParaRPr lang="en-US" altLang="ja-JP" sz="2000" dirty="0"/>
          </a:p>
          <a:p>
            <a:pPr>
              <a:spcBef>
                <a:spcPts val="600"/>
              </a:spcBef>
            </a:pPr>
            <a:r>
              <a:rPr lang="ja-JP" altLang="en-US" sz="2000" dirty="0"/>
              <a:t>・　磁気冷凍の試み</a:t>
            </a:r>
          </a:p>
          <a:p>
            <a:pPr>
              <a:spcBef>
                <a:spcPts val="600"/>
              </a:spcBef>
            </a:pPr>
            <a:r>
              <a:rPr lang="ja-JP" altLang="en-US" sz="2000" dirty="0"/>
              <a:t>・　局所反転対称性を持たない超伝導体の磁性と超伝導</a:t>
            </a:r>
            <a:endParaRPr lang="en-US" altLang="ja-JP" sz="2000" dirty="0"/>
          </a:p>
        </p:txBody>
      </p:sp>
      <p:sp>
        <p:nvSpPr>
          <p:cNvPr id="17" name="テキスト ボックス 16"/>
          <p:cNvSpPr txBox="1"/>
          <p:nvPr/>
        </p:nvSpPr>
        <p:spPr>
          <a:xfrm>
            <a:off x="479541" y="733386"/>
            <a:ext cx="3224858" cy="461665"/>
          </a:xfrm>
          <a:prstGeom prst="rect">
            <a:avLst/>
          </a:prstGeom>
          <a:noFill/>
        </p:spPr>
        <p:txBody>
          <a:bodyPr wrap="square" rtlCol="0">
            <a:spAutoFit/>
          </a:bodyPr>
          <a:lstStyle/>
          <a:p>
            <a:r>
              <a:rPr lang="ja-JP" altLang="en-US" sz="2400" dirty="0">
                <a:solidFill>
                  <a:srgbClr val="FF0000"/>
                </a:solidFill>
              </a:rPr>
              <a:t>今年度の卒研のテーマ</a:t>
            </a:r>
            <a:endParaRPr kumimoji="1" lang="ja-JP" altLang="en-US" sz="2400" dirty="0">
              <a:solidFill>
                <a:srgbClr val="FF0000"/>
              </a:solidFill>
            </a:endParaRPr>
          </a:p>
        </p:txBody>
      </p:sp>
      <p:sp>
        <p:nvSpPr>
          <p:cNvPr id="16" name="テキスト ボックス 15"/>
          <p:cNvSpPr txBox="1"/>
          <p:nvPr/>
        </p:nvSpPr>
        <p:spPr>
          <a:xfrm>
            <a:off x="1786005" y="3164738"/>
            <a:ext cx="5732323" cy="461665"/>
          </a:xfrm>
          <a:prstGeom prst="rect">
            <a:avLst/>
          </a:prstGeom>
          <a:noFill/>
        </p:spPr>
        <p:txBody>
          <a:bodyPr wrap="square" rtlCol="0">
            <a:spAutoFit/>
          </a:bodyPr>
          <a:lstStyle/>
          <a:p>
            <a:r>
              <a:rPr lang="ja-JP" altLang="en-US" sz="2400" dirty="0">
                <a:solidFill>
                  <a:schemeClr val="bg1"/>
                </a:solidFill>
              </a:rPr>
              <a:t>今年度の研究室の集合写真　（</a:t>
            </a:r>
            <a:r>
              <a:rPr lang="en-US" altLang="ja-JP" sz="2400" dirty="0">
                <a:solidFill>
                  <a:schemeClr val="bg1"/>
                </a:solidFill>
              </a:rPr>
              <a:t>2024. 4</a:t>
            </a:r>
            <a:r>
              <a:rPr lang="ja-JP" altLang="en-US" sz="2400" dirty="0">
                <a:solidFill>
                  <a:schemeClr val="bg1"/>
                </a:solidFill>
              </a:rPr>
              <a:t>）</a:t>
            </a:r>
            <a:endParaRPr kumimoji="1" lang="ja-JP" altLang="en-US" sz="2400" dirty="0">
              <a:solidFill>
                <a:schemeClr val="bg1"/>
              </a:solidFill>
            </a:endParaRPr>
          </a:p>
        </p:txBody>
      </p:sp>
      <p:sp>
        <p:nvSpPr>
          <p:cNvPr id="5" name="テキスト ボックス 4">
            <a:extLst>
              <a:ext uri="{FF2B5EF4-FFF2-40B4-BE49-F238E27FC236}">
                <a16:creationId xmlns:a16="http://schemas.microsoft.com/office/drawing/2014/main" id="{4932AB53-A495-4132-B5AF-E0C51B6E277E}"/>
              </a:ext>
            </a:extLst>
          </p:cNvPr>
          <p:cNvSpPr txBox="1"/>
          <p:nvPr/>
        </p:nvSpPr>
        <p:spPr>
          <a:xfrm>
            <a:off x="6496775" y="2556558"/>
            <a:ext cx="2073305" cy="369332"/>
          </a:xfrm>
          <a:prstGeom prst="rect">
            <a:avLst/>
          </a:prstGeom>
          <a:noFill/>
        </p:spPr>
        <p:txBody>
          <a:bodyPr wrap="square" rtlCol="0">
            <a:spAutoFit/>
          </a:bodyPr>
          <a:lstStyle/>
          <a:p>
            <a:r>
              <a:rPr lang="en-US" altLang="ja-JP" dirty="0"/>
              <a:t>4</a:t>
            </a:r>
            <a:r>
              <a:rPr kumimoji="1" lang="ja-JP" altLang="en-US" dirty="0"/>
              <a:t>月ゼミハイキング</a:t>
            </a:r>
          </a:p>
        </p:txBody>
      </p:sp>
      <p:pic>
        <p:nvPicPr>
          <p:cNvPr id="2" name="図 1">
            <a:extLst>
              <a:ext uri="{FF2B5EF4-FFF2-40B4-BE49-F238E27FC236}">
                <a16:creationId xmlns:a16="http://schemas.microsoft.com/office/drawing/2014/main" id="{AA02F0E7-0662-49E1-8816-4809D3FE7DD4}"/>
              </a:ext>
            </a:extLst>
          </p:cNvPr>
          <p:cNvPicPr>
            <a:picLocks noChangeAspect="1"/>
          </p:cNvPicPr>
          <p:nvPr/>
        </p:nvPicPr>
        <p:blipFill>
          <a:blip r:embed="rId4"/>
          <a:stretch>
            <a:fillRect/>
          </a:stretch>
        </p:blipFill>
        <p:spPr>
          <a:xfrm>
            <a:off x="1331640" y="3673053"/>
            <a:ext cx="6242312" cy="2353658"/>
          </a:xfrm>
          <a:prstGeom prst="rect">
            <a:avLst/>
          </a:prstGeom>
        </p:spPr>
      </p:pic>
      <p:pic>
        <p:nvPicPr>
          <p:cNvPr id="6" name="図 5">
            <a:extLst>
              <a:ext uri="{FF2B5EF4-FFF2-40B4-BE49-F238E27FC236}">
                <a16:creationId xmlns:a16="http://schemas.microsoft.com/office/drawing/2014/main" id="{0C034598-F2DC-44EE-AEB6-23031727BDED}"/>
              </a:ext>
            </a:extLst>
          </p:cNvPr>
          <p:cNvPicPr>
            <a:picLocks noChangeAspect="1"/>
          </p:cNvPicPr>
          <p:nvPr/>
        </p:nvPicPr>
        <p:blipFill>
          <a:blip r:embed="rId5"/>
          <a:stretch>
            <a:fillRect/>
          </a:stretch>
        </p:blipFill>
        <p:spPr>
          <a:xfrm>
            <a:off x="6441890" y="870785"/>
            <a:ext cx="2088604" cy="1581876"/>
          </a:xfrm>
          <a:prstGeom prst="rect">
            <a:avLst/>
          </a:prstGeom>
        </p:spPr>
      </p:pic>
    </p:spTree>
    <p:extLst>
      <p:ext uri="{BB962C8B-B14F-4D97-AF65-F5344CB8AC3E}">
        <p14:creationId xmlns:p14="http://schemas.microsoft.com/office/powerpoint/2010/main" val="2425473570"/>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12077</TotalTime>
  <Words>863</Words>
  <Application>Microsoft Office PowerPoint</Application>
  <PresentationFormat>画面に合わせる (4:3)</PresentationFormat>
  <Paragraphs>71</Paragraphs>
  <Slides>5</Slides>
  <Notes>5</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5</vt:i4>
      </vt:variant>
    </vt:vector>
  </HeadingPairs>
  <TitlesOfParts>
    <vt:vector size="13" baseType="lpstr">
      <vt:lpstr>HG丸ｺﾞｼｯｸM-PRO</vt:lpstr>
      <vt:lpstr>ＭＳ Ｐゴシック</vt:lpstr>
      <vt:lpstr>游ゴシック</vt:lpstr>
      <vt:lpstr>Arial</vt:lpstr>
      <vt:lpstr>Calibri</vt:lpstr>
      <vt:lpstr>Times New Roman</vt:lpstr>
      <vt:lpstr>Wingdings</vt:lpstr>
      <vt:lpstr>Office テーマ</vt:lpstr>
      <vt:lpstr>PowerPoint プレゼンテーション</vt:lpstr>
      <vt:lpstr>PowerPoint プレゼンテーション</vt:lpstr>
      <vt:lpstr>Q4　超伝導と磁性</vt:lpstr>
      <vt:lpstr>PowerPoint プレゼンテーション</vt:lpstr>
      <vt:lpstr>PowerPoint プレゼンテーション</vt:lpstr>
    </vt:vector>
  </TitlesOfParts>
  <Company>Kyoto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Ｂ４ 電子物性・高温超伝導</dc:title>
  <dc:creator>Yoshiteru　Maeno</dc:creator>
  <cp:lastModifiedBy>ISHIDA Kenji</cp:lastModifiedBy>
  <cp:revision>214</cp:revision>
  <dcterms:created xsi:type="dcterms:W3CDTF">2005-02-16T14:51:22Z</dcterms:created>
  <dcterms:modified xsi:type="dcterms:W3CDTF">2024-11-22T09:05:10Z</dcterms:modified>
</cp:coreProperties>
</file>