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6"/>
  </p:notesMasterIdLst>
  <p:sldIdLst>
    <p:sldId id="275" r:id="rId2"/>
    <p:sldId id="256" r:id="rId3"/>
    <p:sldId id="277" r:id="rId4"/>
    <p:sldId id="276" r:id="rId5"/>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Tahoma"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Tahoma"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Tahoma"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Tahoma"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00"/>
    <a:srgbClr val="DBF1EB"/>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848"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ＭＳ Ｐゴシック" pitchFamily="50" charset="-128"/>
              </a:defRPr>
            </a:lvl1pPr>
          </a:lstStyle>
          <a:p>
            <a:pPr>
              <a:defRPr/>
            </a:pPr>
            <a:fld id="{C41AC6B1-49A8-440B-ADE7-EA8DBEE54F1C}" type="datetimeFigureOut">
              <a:rPr lang="ja-JP" altLang="en-US"/>
              <a:pPr>
                <a:defRPr/>
              </a:pPr>
              <a:t>2024/11/21</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5DD610D-4D6B-42D9-9601-2EC25354CAA4}" type="slidenum">
              <a:rPr lang="ja-JP" altLang="en-US"/>
              <a:pPr/>
              <a:t>‹#›</a:t>
            </a:fld>
            <a:endParaRPr lang="ja-JP" altLang="en-US"/>
          </a:p>
        </p:txBody>
      </p:sp>
    </p:spTree>
    <p:extLst>
      <p:ext uri="{BB962C8B-B14F-4D97-AF65-F5344CB8AC3E}">
        <p14:creationId xmlns:p14="http://schemas.microsoft.com/office/powerpoint/2010/main" val="1570919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58698E5-4BB7-4DE8-B899-DB3DD1CA64FB}" type="slidenum">
              <a:rPr lang="en-US" altLang="ja-JP"/>
              <a:pPr/>
              <a:t>‹#›</a:t>
            </a:fld>
            <a:endParaRPr lang="en-US" altLang="ja-JP"/>
          </a:p>
        </p:txBody>
      </p:sp>
    </p:spTree>
    <p:extLst>
      <p:ext uri="{BB962C8B-B14F-4D97-AF65-F5344CB8AC3E}">
        <p14:creationId xmlns:p14="http://schemas.microsoft.com/office/powerpoint/2010/main" val="67792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D9E1C9F-225F-4D89-A772-4E1B3F7408EE}" type="slidenum">
              <a:rPr lang="en-US" altLang="ja-JP"/>
              <a:pPr/>
              <a:t>‹#›</a:t>
            </a:fld>
            <a:endParaRPr lang="en-US" altLang="ja-JP"/>
          </a:p>
        </p:txBody>
      </p:sp>
    </p:spTree>
    <p:extLst>
      <p:ext uri="{BB962C8B-B14F-4D97-AF65-F5344CB8AC3E}">
        <p14:creationId xmlns:p14="http://schemas.microsoft.com/office/powerpoint/2010/main" val="57467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BC9E74F-21BB-4DD2-A766-5D64A4F96E80}" type="slidenum">
              <a:rPr lang="en-US" altLang="ja-JP"/>
              <a:pPr/>
              <a:t>‹#›</a:t>
            </a:fld>
            <a:endParaRPr lang="en-US" altLang="ja-JP"/>
          </a:p>
        </p:txBody>
      </p:sp>
    </p:spTree>
    <p:extLst>
      <p:ext uri="{BB962C8B-B14F-4D97-AF65-F5344CB8AC3E}">
        <p14:creationId xmlns:p14="http://schemas.microsoft.com/office/powerpoint/2010/main" val="154797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6D534FD-AC67-4448-9317-6A250445E29F}" type="slidenum">
              <a:rPr lang="en-US" altLang="ja-JP"/>
              <a:pPr/>
              <a:t>‹#›</a:t>
            </a:fld>
            <a:endParaRPr lang="en-US" altLang="ja-JP"/>
          </a:p>
        </p:txBody>
      </p:sp>
    </p:spTree>
    <p:extLst>
      <p:ext uri="{BB962C8B-B14F-4D97-AF65-F5344CB8AC3E}">
        <p14:creationId xmlns:p14="http://schemas.microsoft.com/office/powerpoint/2010/main" val="340952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A63079B-9AFA-44D0-9298-6801C44C041D}" type="slidenum">
              <a:rPr lang="en-US" altLang="ja-JP"/>
              <a:pPr/>
              <a:t>‹#›</a:t>
            </a:fld>
            <a:endParaRPr lang="en-US" altLang="ja-JP"/>
          </a:p>
        </p:txBody>
      </p:sp>
    </p:spTree>
    <p:extLst>
      <p:ext uri="{BB962C8B-B14F-4D97-AF65-F5344CB8AC3E}">
        <p14:creationId xmlns:p14="http://schemas.microsoft.com/office/powerpoint/2010/main" val="265597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4DD15FAD-5354-46AE-A3FF-3FDD9EF288F3}" type="slidenum">
              <a:rPr lang="en-US" altLang="ja-JP"/>
              <a:pPr/>
              <a:t>‹#›</a:t>
            </a:fld>
            <a:endParaRPr lang="en-US" altLang="ja-JP"/>
          </a:p>
        </p:txBody>
      </p:sp>
    </p:spTree>
    <p:extLst>
      <p:ext uri="{BB962C8B-B14F-4D97-AF65-F5344CB8AC3E}">
        <p14:creationId xmlns:p14="http://schemas.microsoft.com/office/powerpoint/2010/main" val="187259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88939660-5149-4263-966B-D07321331C3D}" type="slidenum">
              <a:rPr lang="en-US" altLang="ja-JP"/>
              <a:pPr/>
              <a:t>‹#›</a:t>
            </a:fld>
            <a:endParaRPr lang="en-US" altLang="ja-JP"/>
          </a:p>
        </p:txBody>
      </p:sp>
    </p:spTree>
    <p:extLst>
      <p:ext uri="{BB962C8B-B14F-4D97-AF65-F5344CB8AC3E}">
        <p14:creationId xmlns:p14="http://schemas.microsoft.com/office/powerpoint/2010/main" val="288403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750A8464-461A-49DD-BCB5-56ED9C99B691}" type="slidenum">
              <a:rPr lang="en-US" altLang="ja-JP"/>
              <a:pPr/>
              <a:t>‹#›</a:t>
            </a:fld>
            <a:endParaRPr lang="en-US" altLang="ja-JP"/>
          </a:p>
        </p:txBody>
      </p:sp>
    </p:spTree>
    <p:extLst>
      <p:ext uri="{BB962C8B-B14F-4D97-AF65-F5344CB8AC3E}">
        <p14:creationId xmlns:p14="http://schemas.microsoft.com/office/powerpoint/2010/main" val="83172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955746BA-6AC0-4C7D-A3D4-A82B0EF88082}" type="slidenum">
              <a:rPr lang="en-US" altLang="ja-JP"/>
              <a:pPr/>
              <a:t>‹#›</a:t>
            </a:fld>
            <a:endParaRPr lang="en-US" altLang="ja-JP"/>
          </a:p>
        </p:txBody>
      </p:sp>
    </p:spTree>
    <p:extLst>
      <p:ext uri="{BB962C8B-B14F-4D97-AF65-F5344CB8AC3E}">
        <p14:creationId xmlns:p14="http://schemas.microsoft.com/office/powerpoint/2010/main" val="3412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968F3A01-125E-4180-B4B9-9F37278B1025}" type="slidenum">
              <a:rPr lang="en-US" altLang="ja-JP"/>
              <a:pPr/>
              <a:t>‹#›</a:t>
            </a:fld>
            <a:endParaRPr lang="en-US" altLang="ja-JP"/>
          </a:p>
        </p:txBody>
      </p:sp>
    </p:spTree>
    <p:extLst>
      <p:ext uri="{BB962C8B-B14F-4D97-AF65-F5344CB8AC3E}">
        <p14:creationId xmlns:p14="http://schemas.microsoft.com/office/powerpoint/2010/main" val="188290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87D9F21E-AC51-43F0-A15A-21AF97EDFE2C}" type="slidenum">
              <a:rPr lang="en-US" altLang="ja-JP"/>
              <a:pPr/>
              <a:t>‹#›</a:t>
            </a:fld>
            <a:endParaRPr lang="en-US" altLang="ja-JP"/>
          </a:p>
        </p:txBody>
      </p:sp>
    </p:spTree>
    <p:extLst>
      <p:ext uri="{BB962C8B-B14F-4D97-AF65-F5344CB8AC3E}">
        <p14:creationId xmlns:p14="http://schemas.microsoft.com/office/powerpoint/2010/main" val="234727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65C1E95-3100-4FC6-8538-57F3E90E24B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2.bin"/><Relationship Id="rId18" Type="http://schemas.openxmlformats.org/officeDocument/2006/relationships/image" Target="../media/image13.png"/><Relationship Id="rId26" Type="http://schemas.openxmlformats.org/officeDocument/2006/relationships/image" Target="../media/image20.pn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6.jpeg"/><Relationship Id="rId12" Type="http://schemas.openxmlformats.org/officeDocument/2006/relationships/image" Target="../media/image10.png"/><Relationship Id="rId17" Type="http://schemas.openxmlformats.org/officeDocument/2006/relationships/oleObject" Target="../embeddings/oleObject4.bin"/><Relationship Id="rId25" Type="http://schemas.openxmlformats.org/officeDocument/2006/relationships/image" Target="../media/image19.jpeg"/><Relationship Id="rId2" Type="http://schemas.openxmlformats.org/officeDocument/2006/relationships/image" Target="../media/image1.jpeg"/><Relationship Id="rId16" Type="http://schemas.openxmlformats.org/officeDocument/2006/relationships/image" Target="../media/image12.png"/><Relationship Id="rId20"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oleObject" Target="../embeddings/oleObject1.bin"/><Relationship Id="rId24"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oleObject" Target="../embeddings/oleObject3.bin"/><Relationship Id="rId23" Type="http://schemas.openxmlformats.org/officeDocument/2006/relationships/image" Target="../media/image17.jpeg"/><Relationship Id="rId10" Type="http://schemas.openxmlformats.org/officeDocument/2006/relationships/image" Target="../media/image9.jpeg"/><Relationship Id="rId19"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6.png"/><Relationship Id="rId27"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44624"/>
            <a:ext cx="7772400" cy="936625"/>
          </a:xfrm>
        </p:spPr>
        <p:txBody>
          <a:bodyPr/>
          <a:lstStyle/>
          <a:p>
            <a:pPr eaLnBrk="1" hangingPunct="1"/>
            <a:r>
              <a:rPr lang="ja-JP" altLang="en-US" sz="5400" dirty="0">
                <a:latin typeface="HGP明朝E" pitchFamily="18" charset="-128"/>
                <a:ea typeface="HGP明朝E" pitchFamily="18" charset="-128"/>
              </a:rPr>
              <a:t>課題研究 </a:t>
            </a:r>
            <a:r>
              <a:rPr lang="en-US" altLang="ja-JP" sz="5400" dirty="0">
                <a:latin typeface="HGP明朝E" pitchFamily="18" charset="-128"/>
                <a:ea typeface="HGP明朝E" pitchFamily="18" charset="-128"/>
              </a:rPr>
              <a:t>P5</a:t>
            </a:r>
            <a:endParaRPr lang="ja-JP" altLang="en-US" sz="5400" dirty="0">
              <a:latin typeface="HGP明朝E" pitchFamily="18" charset="-128"/>
              <a:ea typeface="HGP明朝E" pitchFamily="18" charset="-128"/>
            </a:endParaRPr>
          </a:p>
        </p:txBody>
      </p:sp>
      <p:sp>
        <p:nvSpPr>
          <p:cNvPr id="3075" name="Rectangle 3"/>
          <p:cNvSpPr>
            <a:spLocks noGrp="1" noChangeArrowheads="1"/>
          </p:cNvSpPr>
          <p:nvPr>
            <p:ph type="subTitle" idx="1"/>
          </p:nvPr>
        </p:nvSpPr>
        <p:spPr>
          <a:xfrm>
            <a:off x="1491290" y="3069977"/>
            <a:ext cx="6590679" cy="2879303"/>
          </a:xfrm>
        </p:spPr>
        <p:txBody>
          <a:bodyPr/>
          <a:lstStyle/>
          <a:p>
            <a:pPr algn="l" eaLnBrk="1" hangingPunct="1">
              <a:lnSpc>
                <a:spcPts val="2900"/>
              </a:lnSpc>
            </a:pPr>
            <a:r>
              <a:rPr lang="ja-JP" altLang="en-US" sz="2800" dirty="0">
                <a:solidFill>
                  <a:srgbClr val="0070C0"/>
                </a:solidFill>
                <a:latin typeface="HGP明朝E" pitchFamily="18" charset="-128"/>
                <a:ea typeface="HGP明朝E" pitchFamily="18" charset="-128"/>
              </a:rPr>
              <a:t>天体核研究室</a:t>
            </a:r>
            <a:endParaRPr lang="en-US" altLang="ja-JP" sz="2800" dirty="0">
              <a:solidFill>
                <a:srgbClr val="0070C0"/>
              </a:solidFill>
              <a:latin typeface="HGP明朝E" pitchFamily="18" charset="-128"/>
              <a:ea typeface="HGP明朝E" pitchFamily="18" charset="-128"/>
            </a:endParaRPr>
          </a:p>
          <a:p>
            <a:pPr algn="l" eaLnBrk="1" hangingPunct="1">
              <a:lnSpc>
                <a:spcPts val="2900"/>
              </a:lnSpc>
            </a:pPr>
            <a:r>
              <a:rPr lang="ja-JP" altLang="en-US" sz="2800" dirty="0">
                <a:solidFill>
                  <a:schemeClr val="tx1"/>
                </a:solidFill>
                <a:latin typeface="HGP明朝E" pitchFamily="18" charset="-128"/>
                <a:ea typeface="HGP明朝E" pitchFamily="18" charset="-128"/>
              </a:rPr>
              <a:t>前期ゼミ担当：</a:t>
            </a:r>
            <a:r>
              <a:rPr lang="en-US" altLang="ja-JP" sz="2800" dirty="0">
                <a:solidFill>
                  <a:schemeClr val="tx1"/>
                </a:solidFill>
                <a:latin typeface="HGP明朝E" pitchFamily="18" charset="-128"/>
                <a:ea typeface="HGP明朝E" pitchFamily="18" charset="-128"/>
              </a:rPr>
              <a:t>	</a:t>
            </a:r>
            <a:r>
              <a:rPr lang="ja-JP" altLang="en-US" sz="2800" dirty="0">
                <a:solidFill>
                  <a:schemeClr val="tx1"/>
                </a:solidFill>
                <a:latin typeface="HGP明朝E" pitchFamily="18" charset="-128"/>
                <a:ea typeface="HGP明朝E" pitchFamily="18" charset="-128"/>
              </a:rPr>
              <a:t>田中</a:t>
            </a:r>
            <a:r>
              <a:rPr lang="en-US" altLang="ja-JP" sz="2800" dirty="0">
                <a:solidFill>
                  <a:schemeClr val="tx1"/>
                </a:solidFill>
                <a:latin typeface="HGP明朝E" pitchFamily="18" charset="-128"/>
                <a:ea typeface="HGP明朝E" pitchFamily="18" charset="-128"/>
              </a:rPr>
              <a:t>(</a:t>
            </a:r>
            <a:r>
              <a:rPr lang="ja-JP" altLang="en-US" sz="2800" dirty="0">
                <a:solidFill>
                  <a:schemeClr val="tx1"/>
                </a:solidFill>
                <a:latin typeface="HGP明朝E" pitchFamily="18" charset="-128"/>
                <a:ea typeface="HGP明朝E" pitchFamily="18" charset="-128"/>
              </a:rPr>
              <a:t>貴</a:t>
            </a:r>
            <a:r>
              <a:rPr lang="en-US" altLang="ja-JP" sz="2800" dirty="0">
                <a:solidFill>
                  <a:schemeClr val="tx1"/>
                </a:solidFill>
                <a:latin typeface="HGP明朝E" pitchFamily="18" charset="-128"/>
                <a:ea typeface="HGP明朝E" pitchFamily="18" charset="-128"/>
              </a:rPr>
              <a:t>)(</a:t>
            </a:r>
            <a:r>
              <a:rPr lang="ja-JP" altLang="en-US" sz="2800" dirty="0">
                <a:solidFill>
                  <a:schemeClr val="tx1"/>
                </a:solidFill>
                <a:latin typeface="HGP明朝E" pitchFamily="18" charset="-128"/>
                <a:ea typeface="HGP明朝E" pitchFamily="18" charset="-128"/>
              </a:rPr>
              <a:t>教授</a:t>
            </a:r>
            <a:r>
              <a:rPr lang="en-US" altLang="ja-JP" sz="2800" dirty="0">
                <a:solidFill>
                  <a:schemeClr val="tx1"/>
                </a:solidFill>
                <a:latin typeface="HGP明朝E" pitchFamily="18" charset="-128"/>
                <a:ea typeface="HGP明朝E" pitchFamily="18" charset="-128"/>
              </a:rPr>
              <a:t>)</a:t>
            </a:r>
          </a:p>
          <a:p>
            <a:pPr algn="l" eaLnBrk="1" hangingPunct="1">
              <a:lnSpc>
                <a:spcPts val="2900"/>
              </a:lnSpc>
            </a:pPr>
            <a:r>
              <a:rPr lang="ja-JP" altLang="en-US" sz="2800" dirty="0">
                <a:solidFill>
                  <a:schemeClr val="tx1"/>
                </a:solidFill>
                <a:latin typeface="HGP明朝E" pitchFamily="18" charset="-128"/>
                <a:ea typeface="HGP明朝E" pitchFamily="18" charset="-128"/>
              </a:rPr>
              <a:t>後期課題担当：</a:t>
            </a:r>
            <a:r>
              <a:rPr lang="en-US" altLang="ja-JP" sz="2800" dirty="0">
                <a:solidFill>
                  <a:schemeClr val="tx1"/>
                </a:solidFill>
                <a:latin typeface="HGP明朝E" pitchFamily="18" charset="-128"/>
                <a:ea typeface="HGP明朝E" pitchFamily="18" charset="-128"/>
              </a:rPr>
              <a:t>	</a:t>
            </a:r>
            <a:r>
              <a:rPr lang="ja-JP" altLang="en-US" sz="2800" dirty="0">
                <a:solidFill>
                  <a:schemeClr val="tx1"/>
                </a:solidFill>
                <a:latin typeface="HGP明朝E" pitchFamily="18" charset="-128"/>
                <a:ea typeface="HGP明朝E" pitchFamily="18" charset="-128"/>
              </a:rPr>
              <a:t>細川</a:t>
            </a:r>
            <a:r>
              <a:rPr lang="en-US" altLang="ja-JP" sz="2800" dirty="0">
                <a:solidFill>
                  <a:schemeClr val="tx1"/>
                </a:solidFill>
                <a:latin typeface="HGP明朝E" pitchFamily="18" charset="-128"/>
                <a:ea typeface="HGP明朝E" pitchFamily="18" charset="-128"/>
              </a:rPr>
              <a:t>(</a:t>
            </a:r>
            <a:r>
              <a:rPr lang="ja-JP" altLang="en-US" sz="2800" dirty="0">
                <a:solidFill>
                  <a:schemeClr val="tx1"/>
                </a:solidFill>
                <a:latin typeface="HGP明朝E" pitchFamily="18" charset="-128"/>
                <a:ea typeface="HGP明朝E" pitchFamily="18" charset="-128"/>
              </a:rPr>
              <a:t>准教授</a:t>
            </a:r>
            <a:r>
              <a:rPr lang="en-US" altLang="ja-JP" sz="2800" dirty="0">
                <a:solidFill>
                  <a:schemeClr val="tx1"/>
                </a:solidFill>
                <a:latin typeface="HGP明朝E" pitchFamily="18" charset="-128"/>
                <a:ea typeface="HGP明朝E" pitchFamily="18" charset="-128"/>
              </a:rPr>
              <a:t>)</a:t>
            </a:r>
          </a:p>
          <a:p>
            <a:pPr algn="l" eaLnBrk="1" hangingPunct="1">
              <a:lnSpc>
                <a:spcPts val="2900"/>
              </a:lnSpc>
            </a:pPr>
            <a:r>
              <a:rPr lang="en-US" altLang="ja-JP" sz="2800" dirty="0">
                <a:solidFill>
                  <a:schemeClr val="tx1"/>
                </a:solidFill>
                <a:latin typeface="HGP明朝E" pitchFamily="18" charset="-128"/>
                <a:ea typeface="HGP明朝E" pitchFamily="18" charset="-128"/>
              </a:rPr>
              <a:t>			</a:t>
            </a:r>
            <a:r>
              <a:rPr lang="ja-JP" altLang="en-US" sz="2800" dirty="0">
                <a:solidFill>
                  <a:schemeClr val="tx1"/>
                </a:solidFill>
                <a:latin typeface="HGP明朝E" pitchFamily="18" charset="-128"/>
                <a:ea typeface="HGP明朝E" pitchFamily="18" charset="-128"/>
              </a:rPr>
              <a:t>瀬戸</a:t>
            </a:r>
            <a:r>
              <a:rPr lang="en-US" altLang="ja-JP" sz="2800" dirty="0">
                <a:solidFill>
                  <a:schemeClr val="tx1"/>
                </a:solidFill>
                <a:latin typeface="HGP明朝E" pitchFamily="18" charset="-128"/>
                <a:ea typeface="HGP明朝E" pitchFamily="18" charset="-128"/>
              </a:rPr>
              <a:t>(</a:t>
            </a:r>
            <a:r>
              <a:rPr lang="ja-JP" altLang="en-US" sz="2800" dirty="0">
                <a:solidFill>
                  <a:schemeClr val="tx1"/>
                </a:solidFill>
                <a:latin typeface="HGP明朝E" pitchFamily="18" charset="-128"/>
                <a:ea typeface="HGP明朝E" pitchFamily="18" charset="-128"/>
              </a:rPr>
              <a:t>助教</a:t>
            </a:r>
            <a:r>
              <a:rPr lang="en-US" altLang="ja-JP" sz="2800" dirty="0">
                <a:solidFill>
                  <a:schemeClr val="tx1"/>
                </a:solidFill>
                <a:latin typeface="HGP明朝E" pitchFamily="18" charset="-128"/>
                <a:ea typeface="HGP明朝E" pitchFamily="18" charset="-128"/>
              </a:rPr>
              <a:t>)</a:t>
            </a:r>
          </a:p>
          <a:p>
            <a:pPr algn="l" eaLnBrk="1" hangingPunct="1">
              <a:lnSpc>
                <a:spcPts val="2900"/>
              </a:lnSpc>
            </a:pPr>
            <a:r>
              <a:rPr lang="en-US" altLang="ja-JP" sz="2800" dirty="0">
                <a:solidFill>
                  <a:schemeClr val="tx1"/>
                </a:solidFill>
                <a:latin typeface="HGP明朝E" pitchFamily="18" charset="-128"/>
                <a:ea typeface="HGP明朝E" pitchFamily="18" charset="-128"/>
              </a:rPr>
              <a:t>			</a:t>
            </a:r>
            <a:r>
              <a:rPr lang="ja-JP" altLang="en-US" sz="2800" dirty="0">
                <a:solidFill>
                  <a:schemeClr val="tx1"/>
                </a:solidFill>
                <a:latin typeface="HGP明朝E" pitchFamily="18" charset="-128"/>
                <a:ea typeface="HGP明朝E" pitchFamily="18" charset="-128"/>
              </a:rPr>
              <a:t>武田</a:t>
            </a:r>
            <a:r>
              <a:rPr lang="en-US" altLang="ja-JP" sz="2800" dirty="0">
                <a:solidFill>
                  <a:schemeClr val="tx1"/>
                </a:solidFill>
                <a:latin typeface="HGP明朝E" pitchFamily="18" charset="-128"/>
                <a:ea typeface="HGP明朝E" pitchFamily="18" charset="-128"/>
              </a:rPr>
              <a:t>(</a:t>
            </a:r>
            <a:r>
              <a:rPr lang="ja-JP" altLang="en-US" sz="2800" dirty="0">
                <a:solidFill>
                  <a:schemeClr val="tx1"/>
                </a:solidFill>
                <a:latin typeface="HGP明朝E" pitchFamily="18" charset="-128"/>
                <a:ea typeface="HGP明朝E" pitchFamily="18" charset="-128"/>
              </a:rPr>
              <a:t>白眉助教</a:t>
            </a:r>
            <a:r>
              <a:rPr lang="en-US" altLang="ja-JP" sz="2800" dirty="0">
                <a:solidFill>
                  <a:schemeClr val="tx1"/>
                </a:solidFill>
                <a:latin typeface="HGP明朝E" pitchFamily="18" charset="-128"/>
                <a:ea typeface="HGP明朝E" pitchFamily="18" charset="-128"/>
              </a:rPr>
              <a:t>)</a:t>
            </a:r>
            <a:endParaRPr lang="ja-JP" altLang="en-US" sz="2800" dirty="0">
              <a:solidFill>
                <a:schemeClr val="tx1"/>
              </a:solidFill>
              <a:latin typeface="HGP明朝E" pitchFamily="18" charset="-128"/>
              <a:ea typeface="HGP明朝E" pitchFamily="18" charset="-128"/>
            </a:endParaRPr>
          </a:p>
          <a:p>
            <a:pPr algn="l" eaLnBrk="1" hangingPunct="1">
              <a:lnSpc>
                <a:spcPts val="2900"/>
              </a:lnSpc>
            </a:pPr>
            <a:r>
              <a:rPr lang="ja-JP" altLang="en-US" sz="2800" dirty="0">
                <a:solidFill>
                  <a:srgbClr val="0070C0"/>
                </a:solidFill>
                <a:latin typeface="HGP明朝E" pitchFamily="18" charset="-128"/>
                <a:ea typeface="HGP明朝E" pitchFamily="18" charset="-128"/>
              </a:rPr>
              <a:t>宇宙線研究室</a:t>
            </a:r>
            <a:endParaRPr lang="en-US" altLang="ja-JP" sz="2800" dirty="0">
              <a:solidFill>
                <a:srgbClr val="0070C0"/>
              </a:solidFill>
              <a:latin typeface="HGP明朝E" pitchFamily="18" charset="-128"/>
              <a:ea typeface="HGP明朝E" pitchFamily="18" charset="-128"/>
            </a:endParaRPr>
          </a:p>
          <a:p>
            <a:pPr algn="l" eaLnBrk="1" hangingPunct="1">
              <a:lnSpc>
                <a:spcPts val="2900"/>
              </a:lnSpc>
            </a:pPr>
            <a:r>
              <a:rPr lang="ja-JP" altLang="en-US" sz="2800" dirty="0">
                <a:solidFill>
                  <a:schemeClr val="tx1"/>
                </a:solidFill>
                <a:latin typeface="HGP明朝E" pitchFamily="18" charset="-128"/>
                <a:ea typeface="HGP明朝E" pitchFamily="18" charset="-128"/>
              </a:rPr>
              <a:t>　　前期実験を担当</a:t>
            </a:r>
          </a:p>
        </p:txBody>
      </p:sp>
      <p:sp>
        <p:nvSpPr>
          <p:cNvPr id="3" name="テキスト ボックス 2">
            <a:extLst>
              <a:ext uri="{FF2B5EF4-FFF2-40B4-BE49-F238E27FC236}">
                <a16:creationId xmlns:a16="http://schemas.microsoft.com/office/drawing/2014/main" id="{87353422-9AE2-5BD3-7BB8-FD49C03AED86}"/>
              </a:ext>
            </a:extLst>
          </p:cNvPr>
          <p:cNvSpPr txBox="1"/>
          <p:nvPr/>
        </p:nvSpPr>
        <p:spPr>
          <a:xfrm>
            <a:off x="395536" y="1021984"/>
            <a:ext cx="8208912" cy="1384995"/>
          </a:xfrm>
          <a:prstGeom prst="rect">
            <a:avLst/>
          </a:prstGeom>
          <a:noFill/>
        </p:spPr>
        <p:txBody>
          <a:bodyPr wrap="square">
            <a:spAutoFit/>
          </a:bodyPr>
          <a:lstStyle/>
          <a:p>
            <a:r>
              <a:rPr lang="ja-JP" altLang="en-US" sz="2800" b="0" i="0" dirty="0">
                <a:solidFill>
                  <a:srgbClr val="000000"/>
                </a:solidFill>
                <a:effectLst/>
                <a:latin typeface="Meiryo" panose="020B0604030504040204" pitchFamily="50" charset="-128"/>
                <a:ea typeface="Meiryo" panose="020B0604030504040204" pitchFamily="50" charset="-128"/>
              </a:rPr>
              <a:t>未だ多くの謎が日々解明されつつある</a:t>
            </a:r>
            <a:endParaRPr lang="en-US" altLang="ja-JP" sz="2800" b="0" i="0" dirty="0">
              <a:solidFill>
                <a:srgbClr val="000000"/>
              </a:solidFill>
              <a:effectLst/>
              <a:latin typeface="Meiryo" panose="020B0604030504040204" pitchFamily="50" charset="-128"/>
              <a:ea typeface="Meiryo" panose="020B0604030504040204" pitchFamily="50" charset="-128"/>
            </a:endParaRPr>
          </a:p>
          <a:p>
            <a:r>
              <a:rPr lang="ja-JP" altLang="en-US" sz="2800" b="0" i="0" dirty="0">
                <a:solidFill>
                  <a:srgbClr val="000000"/>
                </a:solidFill>
                <a:effectLst/>
                <a:latin typeface="Meiryo" panose="020B0604030504040204" pitchFamily="50" charset="-128"/>
                <a:ea typeface="Meiryo" panose="020B0604030504040204" pitchFamily="50" charset="-128"/>
              </a:rPr>
              <a:t>宇宙物理学に関する数値実験を通じて、</a:t>
            </a:r>
            <a:endParaRPr lang="en-US" altLang="ja-JP" sz="2800" b="0" i="0" dirty="0">
              <a:solidFill>
                <a:srgbClr val="000000"/>
              </a:solidFill>
              <a:effectLst/>
              <a:latin typeface="Meiryo" panose="020B0604030504040204" pitchFamily="50" charset="-128"/>
              <a:ea typeface="Meiryo" panose="020B0604030504040204" pitchFamily="50" charset="-128"/>
            </a:endParaRPr>
          </a:p>
          <a:p>
            <a:r>
              <a:rPr lang="ja-JP" altLang="en-US" sz="2800" b="0" i="0" dirty="0">
                <a:solidFill>
                  <a:srgbClr val="000000"/>
                </a:solidFill>
                <a:effectLst/>
                <a:latin typeface="Meiryo" panose="020B0604030504040204" pitchFamily="50" charset="-128"/>
                <a:ea typeface="Meiryo" panose="020B0604030504040204" pitchFamily="50" charset="-128"/>
              </a:rPr>
              <a:t>未知の物理を明らかにしていく手法を学びます。</a:t>
            </a:r>
            <a:endParaRPr lang="ja-JP" altLang="en-US" sz="2800" dirty="0"/>
          </a:p>
        </p:txBody>
      </p:sp>
      <p:sp>
        <p:nvSpPr>
          <p:cNvPr id="4" name="テキスト ボックス 3">
            <a:extLst>
              <a:ext uri="{FF2B5EF4-FFF2-40B4-BE49-F238E27FC236}">
                <a16:creationId xmlns:a16="http://schemas.microsoft.com/office/drawing/2014/main" id="{2C221350-E9DF-924A-5878-98CEBA1A6F20}"/>
              </a:ext>
            </a:extLst>
          </p:cNvPr>
          <p:cNvSpPr txBox="1"/>
          <p:nvPr/>
        </p:nvSpPr>
        <p:spPr>
          <a:xfrm>
            <a:off x="539552" y="2476868"/>
            <a:ext cx="4572000" cy="523220"/>
          </a:xfrm>
          <a:prstGeom prst="rect">
            <a:avLst/>
          </a:prstGeom>
          <a:noFill/>
        </p:spPr>
        <p:txBody>
          <a:bodyPr wrap="square">
            <a:spAutoFit/>
          </a:bodyPr>
          <a:lstStyle/>
          <a:p>
            <a:r>
              <a:rPr lang="en-US" altLang="ja-JP" sz="2800" dirty="0">
                <a:solidFill>
                  <a:srgbClr val="0070C0"/>
                </a:solidFill>
                <a:latin typeface="HGP明朝E" pitchFamily="18" charset="-128"/>
                <a:ea typeface="HGP明朝E" pitchFamily="18" charset="-128"/>
              </a:rPr>
              <a:t>2025</a:t>
            </a:r>
            <a:r>
              <a:rPr lang="ja-JP" altLang="en-US" sz="2800" dirty="0">
                <a:solidFill>
                  <a:srgbClr val="0070C0"/>
                </a:solidFill>
                <a:latin typeface="HGP明朝E" pitchFamily="18" charset="-128"/>
                <a:ea typeface="HGP明朝E" pitchFamily="18" charset="-128"/>
              </a:rPr>
              <a:t>年度担当教員</a:t>
            </a:r>
            <a:r>
              <a:rPr lang="en-US" altLang="ja-JP" sz="2800" dirty="0">
                <a:solidFill>
                  <a:srgbClr val="0070C0"/>
                </a:solidFill>
                <a:latin typeface="HGP明朝E" pitchFamily="18" charset="-128"/>
                <a:ea typeface="HGP明朝E" pitchFamily="18" charset="-128"/>
              </a:rPr>
              <a:t>:</a:t>
            </a:r>
            <a:endParaRPr lang="ja-JP"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188913"/>
            <a:ext cx="8229600" cy="490537"/>
          </a:xfrm>
        </p:spPr>
        <p:txBody>
          <a:bodyPr/>
          <a:lstStyle/>
          <a:p>
            <a:pPr eaLnBrk="1" hangingPunct="1"/>
            <a:r>
              <a:rPr lang="ja-JP" altLang="en-US" sz="3600" dirty="0">
                <a:latin typeface="HGP明朝E" pitchFamily="18" charset="-128"/>
                <a:ea typeface="HGP明朝E" pitchFamily="18" charset="-128"/>
              </a:rPr>
              <a:t>年間スケジュール</a:t>
            </a:r>
          </a:p>
        </p:txBody>
      </p:sp>
      <p:sp>
        <p:nvSpPr>
          <p:cNvPr id="5132" name="テキスト ボックス 16"/>
          <p:cNvSpPr txBox="1">
            <a:spLocks noChangeArrowheads="1"/>
          </p:cNvSpPr>
          <p:nvPr/>
        </p:nvSpPr>
        <p:spPr bwMode="auto">
          <a:xfrm>
            <a:off x="611560" y="3228472"/>
            <a:ext cx="7651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dirty="0">
                <a:latin typeface="Tahoma" pitchFamily="34" charset="0"/>
              </a:rPr>
              <a:t>4</a:t>
            </a:r>
            <a:r>
              <a:rPr lang="ja-JP" altLang="en-US" sz="2400" dirty="0">
                <a:latin typeface="Tahoma" pitchFamily="34" charset="0"/>
              </a:rPr>
              <a:t>月　</a:t>
            </a:r>
            <a:r>
              <a:rPr lang="en-US" altLang="ja-JP" sz="2400" dirty="0">
                <a:latin typeface="Tahoma" pitchFamily="34" charset="0"/>
              </a:rPr>
              <a:t>5</a:t>
            </a:r>
            <a:r>
              <a:rPr lang="ja-JP" altLang="en-US" sz="2400" dirty="0">
                <a:latin typeface="Tahoma" pitchFamily="34" charset="0"/>
              </a:rPr>
              <a:t>月　</a:t>
            </a:r>
            <a:r>
              <a:rPr lang="en-US" altLang="ja-JP" sz="2400" dirty="0">
                <a:latin typeface="Tahoma" pitchFamily="34" charset="0"/>
              </a:rPr>
              <a:t>6</a:t>
            </a:r>
            <a:r>
              <a:rPr lang="ja-JP" altLang="en-US" sz="2400" dirty="0">
                <a:latin typeface="Tahoma" pitchFamily="34" charset="0"/>
              </a:rPr>
              <a:t>月　</a:t>
            </a:r>
            <a:r>
              <a:rPr lang="en-US" altLang="ja-JP" sz="2400" dirty="0">
                <a:latin typeface="Tahoma" pitchFamily="34" charset="0"/>
              </a:rPr>
              <a:t>7</a:t>
            </a:r>
            <a:r>
              <a:rPr lang="ja-JP" altLang="en-US" sz="2400" dirty="0">
                <a:latin typeface="Tahoma" pitchFamily="34" charset="0"/>
              </a:rPr>
              <a:t>月　</a:t>
            </a:r>
            <a:r>
              <a:rPr lang="en-US" altLang="ja-JP" sz="2400" dirty="0">
                <a:latin typeface="Tahoma" pitchFamily="34" charset="0"/>
              </a:rPr>
              <a:t>8</a:t>
            </a:r>
            <a:r>
              <a:rPr lang="ja-JP" altLang="en-US" sz="2400" dirty="0">
                <a:latin typeface="Tahoma" pitchFamily="34" charset="0"/>
              </a:rPr>
              <a:t>月　</a:t>
            </a:r>
            <a:r>
              <a:rPr lang="en-US" altLang="ja-JP" sz="2400" dirty="0">
                <a:latin typeface="Tahoma" pitchFamily="34" charset="0"/>
              </a:rPr>
              <a:t>9</a:t>
            </a:r>
            <a:r>
              <a:rPr lang="ja-JP" altLang="en-US" sz="2400" dirty="0">
                <a:latin typeface="Tahoma" pitchFamily="34" charset="0"/>
              </a:rPr>
              <a:t>月 </a:t>
            </a:r>
            <a:r>
              <a:rPr lang="en-US" altLang="ja-JP" sz="2400" dirty="0">
                <a:latin typeface="Tahoma" pitchFamily="34" charset="0"/>
              </a:rPr>
              <a:t>10</a:t>
            </a:r>
            <a:r>
              <a:rPr lang="ja-JP" altLang="en-US" sz="2400" dirty="0">
                <a:latin typeface="Tahoma" pitchFamily="34" charset="0"/>
              </a:rPr>
              <a:t>月 </a:t>
            </a:r>
            <a:r>
              <a:rPr lang="en-US" altLang="ja-JP" sz="2400" dirty="0">
                <a:latin typeface="Tahoma" pitchFamily="34" charset="0"/>
              </a:rPr>
              <a:t>11</a:t>
            </a:r>
            <a:r>
              <a:rPr lang="ja-JP" altLang="en-US" sz="2400" dirty="0">
                <a:latin typeface="Tahoma" pitchFamily="34" charset="0"/>
              </a:rPr>
              <a:t>月 </a:t>
            </a:r>
            <a:r>
              <a:rPr lang="en-US" altLang="ja-JP" sz="2400" dirty="0">
                <a:latin typeface="Tahoma" pitchFamily="34" charset="0"/>
              </a:rPr>
              <a:t>12</a:t>
            </a:r>
            <a:r>
              <a:rPr lang="ja-JP" altLang="en-US" sz="2400" dirty="0">
                <a:latin typeface="Tahoma" pitchFamily="34" charset="0"/>
              </a:rPr>
              <a:t>月　</a:t>
            </a:r>
            <a:r>
              <a:rPr lang="en-US" altLang="ja-JP" sz="2400" dirty="0">
                <a:latin typeface="Tahoma" pitchFamily="34" charset="0"/>
              </a:rPr>
              <a:t>1</a:t>
            </a:r>
            <a:r>
              <a:rPr lang="ja-JP" altLang="en-US" sz="2400" dirty="0">
                <a:latin typeface="Tahoma" pitchFamily="34" charset="0"/>
              </a:rPr>
              <a:t>月　</a:t>
            </a:r>
            <a:r>
              <a:rPr lang="en-US" altLang="ja-JP" sz="2400" dirty="0">
                <a:latin typeface="Tahoma" pitchFamily="34" charset="0"/>
              </a:rPr>
              <a:t>2</a:t>
            </a:r>
            <a:r>
              <a:rPr lang="ja-JP" altLang="en-US" sz="2400" dirty="0">
                <a:latin typeface="Tahoma" pitchFamily="34" charset="0"/>
              </a:rPr>
              <a:t>月</a:t>
            </a:r>
            <a:endParaRPr lang="en-US" altLang="ja-JP" sz="2400" dirty="0">
              <a:latin typeface="Tahoma" pitchFamily="34" charset="0"/>
            </a:endParaRPr>
          </a:p>
        </p:txBody>
      </p:sp>
      <p:cxnSp>
        <p:nvCxnSpPr>
          <p:cNvPr id="4" name="直線矢印コネクタ 3">
            <a:extLst>
              <a:ext uri="{FF2B5EF4-FFF2-40B4-BE49-F238E27FC236}">
                <a16:creationId xmlns:a16="http://schemas.microsoft.com/office/drawing/2014/main" id="{D7C25803-D8EB-9DA1-26CC-AA18899075B2}"/>
              </a:ext>
            </a:extLst>
          </p:cNvPr>
          <p:cNvCxnSpPr>
            <a:cxnSpLocks/>
          </p:cNvCxnSpPr>
          <p:nvPr/>
        </p:nvCxnSpPr>
        <p:spPr>
          <a:xfrm>
            <a:off x="457200" y="3185702"/>
            <a:ext cx="77872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BA60C5C-0C78-ACAE-53CB-F457B182A17C}"/>
              </a:ext>
            </a:extLst>
          </p:cNvPr>
          <p:cNvSpPr/>
          <p:nvPr/>
        </p:nvSpPr>
        <p:spPr>
          <a:xfrm>
            <a:off x="827584" y="1398590"/>
            <a:ext cx="2736304" cy="9361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1" hangingPunct="1">
              <a:spcBef>
                <a:spcPct val="0"/>
              </a:spcBef>
              <a:buFontTx/>
              <a:buNone/>
            </a:pPr>
            <a:r>
              <a:rPr lang="ja-JP" altLang="en-US" sz="2400" dirty="0">
                <a:latin typeface="Tahoma" pitchFamily="34" charset="0"/>
              </a:rPr>
              <a:t>理論ゼミ</a:t>
            </a:r>
            <a:r>
              <a:rPr lang="en-US" altLang="ja-JP" sz="2400" dirty="0">
                <a:latin typeface="Tahoma" pitchFamily="34" charset="0"/>
              </a:rPr>
              <a:t>(</a:t>
            </a:r>
            <a:r>
              <a:rPr lang="ja-JP" altLang="en-US" sz="2400" dirty="0">
                <a:latin typeface="Tahoma" pitchFamily="34" charset="0"/>
              </a:rPr>
              <a:t>毎週</a:t>
            </a:r>
            <a:r>
              <a:rPr lang="en-US" altLang="ja-JP" sz="2400" dirty="0">
                <a:latin typeface="Tahoma" pitchFamily="34" charset="0"/>
              </a:rPr>
              <a:t>)</a:t>
            </a:r>
          </a:p>
          <a:p>
            <a:pPr eaLnBrk="1" hangingPunct="1">
              <a:spcBef>
                <a:spcPct val="0"/>
              </a:spcBef>
              <a:buFontTx/>
              <a:buNone/>
            </a:pPr>
            <a:r>
              <a:rPr lang="ja-JP" altLang="en-US" sz="2400" dirty="0">
                <a:latin typeface="Tahoma" pitchFamily="34" charset="0"/>
              </a:rPr>
              <a:t>　場の古典論輪講</a:t>
            </a:r>
            <a:endParaRPr lang="en-US" altLang="ja-JP" sz="2400" dirty="0">
              <a:latin typeface="Tahoma" pitchFamily="34" charset="0"/>
            </a:endParaRPr>
          </a:p>
        </p:txBody>
      </p:sp>
      <p:sp>
        <p:nvSpPr>
          <p:cNvPr id="17" name="正方形/長方形 16">
            <a:extLst>
              <a:ext uri="{FF2B5EF4-FFF2-40B4-BE49-F238E27FC236}">
                <a16:creationId xmlns:a16="http://schemas.microsoft.com/office/drawing/2014/main" id="{698851E4-F0D4-B8EE-E4B5-451802672094}"/>
              </a:ext>
            </a:extLst>
          </p:cNvPr>
          <p:cNvSpPr/>
          <p:nvPr/>
        </p:nvSpPr>
        <p:spPr>
          <a:xfrm>
            <a:off x="827584" y="2390830"/>
            <a:ext cx="2736304" cy="65085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1" hangingPunct="1">
              <a:spcBef>
                <a:spcPct val="0"/>
              </a:spcBef>
              <a:buFontTx/>
              <a:buNone/>
            </a:pPr>
            <a:r>
              <a:rPr lang="ja-JP" altLang="en-US" sz="2200" dirty="0">
                <a:latin typeface="Tahoma" pitchFamily="34" charset="0"/>
              </a:rPr>
              <a:t>宇宙実験基礎</a:t>
            </a:r>
            <a:r>
              <a:rPr lang="en-US" altLang="ja-JP" sz="2200" dirty="0">
                <a:latin typeface="Tahoma" pitchFamily="34" charset="0"/>
              </a:rPr>
              <a:t>(</a:t>
            </a:r>
            <a:r>
              <a:rPr lang="ja-JP" altLang="en-US" sz="2200" dirty="0">
                <a:latin typeface="Tahoma" pitchFamily="34" charset="0"/>
              </a:rPr>
              <a:t>隔週</a:t>
            </a:r>
            <a:r>
              <a:rPr lang="en-US" altLang="ja-JP" sz="2200" dirty="0">
                <a:latin typeface="Tahoma" pitchFamily="34" charset="0"/>
              </a:rPr>
              <a:t>)</a:t>
            </a:r>
          </a:p>
        </p:txBody>
      </p:sp>
      <p:sp>
        <p:nvSpPr>
          <p:cNvPr id="18" name="正方形/長方形 17">
            <a:extLst>
              <a:ext uri="{FF2B5EF4-FFF2-40B4-BE49-F238E27FC236}">
                <a16:creationId xmlns:a16="http://schemas.microsoft.com/office/drawing/2014/main" id="{A7FDC75D-BFB6-DC84-0CC6-439BD57E0395}"/>
              </a:ext>
            </a:extLst>
          </p:cNvPr>
          <p:cNvSpPr/>
          <p:nvPr/>
        </p:nvSpPr>
        <p:spPr>
          <a:xfrm>
            <a:off x="4572000" y="1846262"/>
            <a:ext cx="3456384" cy="12290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1" hangingPunct="1">
              <a:spcBef>
                <a:spcPct val="0"/>
              </a:spcBef>
              <a:buFontTx/>
              <a:buNone/>
            </a:pPr>
            <a:r>
              <a:rPr lang="ja-JP" altLang="en-US" sz="2400" dirty="0">
                <a:latin typeface="Tahoma" pitchFamily="34" charset="0"/>
              </a:rPr>
              <a:t>少人数で課題に取り組む</a:t>
            </a:r>
            <a:endParaRPr lang="en-US" altLang="ja-JP" sz="2400" dirty="0">
              <a:latin typeface="Tahoma" pitchFamily="34" charset="0"/>
            </a:endParaRPr>
          </a:p>
          <a:p>
            <a:pPr eaLnBrk="1" hangingPunct="1">
              <a:spcBef>
                <a:spcPct val="0"/>
              </a:spcBef>
              <a:buFontTx/>
              <a:buNone/>
            </a:pPr>
            <a:r>
              <a:rPr lang="ja-JP" altLang="en-US" sz="2400" dirty="0">
                <a:latin typeface="Tahoma" pitchFamily="34" charset="0"/>
              </a:rPr>
              <a:t>　論文等輪講</a:t>
            </a:r>
            <a:endParaRPr lang="en-US" altLang="ja-JP" sz="2400" dirty="0">
              <a:latin typeface="Tahoma" pitchFamily="34" charset="0"/>
            </a:endParaRPr>
          </a:p>
          <a:p>
            <a:pPr eaLnBrk="1" hangingPunct="1">
              <a:spcBef>
                <a:spcPct val="0"/>
              </a:spcBef>
              <a:buFontTx/>
              <a:buNone/>
            </a:pPr>
            <a:r>
              <a:rPr lang="ja-JP" altLang="en-US" sz="2400" dirty="0">
                <a:latin typeface="Tahoma" pitchFamily="34" charset="0"/>
              </a:rPr>
              <a:t>　　  ⇒ プログラミング</a:t>
            </a:r>
            <a:endParaRPr lang="en-US" altLang="ja-JP" sz="2400" dirty="0">
              <a:latin typeface="Tahoma" pitchFamily="34" charset="0"/>
            </a:endParaRPr>
          </a:p>
        </p:txBody>
      </p:sp>
      <p:sp>
        <p:nvSpPr>
          <p:cNvPr id="19" name="矢印: 下 18">
            <a:extLst>
              <a:ext uri="{FF2B5EF4-FFF2-40B4-BE49-F238E27FC236}">
                <a16:creationId xmlns:a16="http://schemas.microsoft.com/office/drawing/2014/main" id="{5D86A2D3-EFE5-9E55-0968-A5D47D9894B6}"/>
              </a:ext>
            </a:extLst>
          </p:cNvPr>
          <p:cNvSpPr/>
          <p:nvPr/>
        </p:nvSpPr>
        <p:spPr>
          <a:xfrm>
            <a:off x="5634212" y="1284255"/>
            <a:ext cx="1475977" cy="562007"/>
          </a:xfrm>
          <a:prstGeom prst="downArrow">
            <a:avLst>
              <a:gd name="adj1" fmla="val 79205"/>
              <a:gd name="adj2" fmla="val 5319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中間発表</a:t>
            </a:r>
          </a:p>
        </p:txBody>
      </p:sp>
      <p:sp>
        <p:nvSpPr>
          <p:cNvPr id="20" name="矢印: 下 19">
            <a:extLst>
              <a:ext uri="{FF2B5EF4-FFF2-40B4-BE49-F238E27FC236}">
                <a16:creationId xmlns:a16="http://schemas.microsoft.com/office/drawing/2014/main" id="{A66B1DBF-304E-FF02-9D43-8790798D8456}"/>
              </a:ext>
            </a:extLst>
          </p:cNvPr>
          <p:cNvSpPr/>
          <p:nvPr/>
        </p:nvSpPr>
        <p:spPr>
          <a:xfrm>
            <a:off x="7272487" y="1278013"/>
            <a:ext cx="1475977" cy="562007"/>
          </a:xfrm>
          <a:prstGeom prst="downArrow">
            <a:avLst>
              <a:gd name="adj1" fmla="val 79205"/>
              <a:gd name="adj2" fmla="val 5319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最終発表</a:t>
            </a:r>
          </a:p>
        </p:txBody>
      </p:sp>
      <p:sp>
        <p:nvSpPr>
          <p:cNvPr id="25" name="矢印: 下 24">
            <a:extLst>
              <a:ext uri="{FF2B5EF4-FFF2-40B4-BE49-F238E27FC236}">
                <a16:creationId xmlns:a16="http://schemas.microsoft.com/office/drawing/2014/main" id="{52157397-7456-4E1C-DC5A-D0FFD55FF705}"/>
              </a:ext>
            </a:extLst>
          </p:cNvPr>
          <p:cNvSpPr/>
          <p:nvPr/>
        </p:nvSpPr>
        <p:spPr>
          <a:xfrm>
            <a:off x="3778121" y="1268760"/>
            <a:ext cx="1623575" cy="562007"/>
          </a:xfrm>
          <a:prstGeom prst="downArrow">
            <a:avLst>
              <a:gd name="adj1" fmla="val 79205"/>
              <a:gd name="adj2" fmla="val 53190"/>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テーマ決定</a:t>
            </a:r>
          </a:p>
        </p:txBody>
      </p:sp>
      <p:sp>
        <p:nvSpPr>
          <p:cNvPr id="27" name="Rectangle 3">
            <a:extLst>
              <a:ext uri="{FF2B5EF4-FFF2-40B4-BE49-F238E27FC236}">
                <a16:creationId xmlns:a16="http://schemas.microsoft.com/office/drawing/2014/main" id="{826C34DC-2F46-BE02-CDC7-B0E2643EF25A}"/>
              </a:ext>
            </a:extLst>
          </p:cNvPr>
          <p:cNvSpPr txBox="1">
            <a:spLocks noChangeArrowheads="1"/>
          </p:cNvSpPr>
          <p:nvPr/>
        </p:nvSpPr>
        <p:spPr bwMode="auto">
          <a:xfrm>
            <a:off x="626622" y="3892695"/>
            <a:ext cx="8414592" cy="198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ja-JP" altLang="en-US" sz="2800" dirty="0">
                <a:solidFill>
                  <a:srgbClr val="0070C0"/>
                </a:solidFill>
                <a:latin typeface="HGP明朝E" pitchFamily="18" charset="-128"/>
                <a:ea typeface="HGP明朝E" pitchFamily="18" charset="-128"/>
              </a:rPr>
              <a:t>前期ゼミ：</a:t>
            </a:r>
            <a:r>
              <a:rPr lang="en-US" altLang="ja-JP" sz="2800" dirty="0">
                <a:latin typeface="HGP明朝E" pitchFamily="18" charset="-128"/>
                <a:ea typeface="HGP明朝E" pitchFamily="18" charset="-128"/>
              </a:rPr>
              <a:t>	</a:t>
            </a:r>
            <a:r>
              <a:rPr lang="ja-JP" altLang="en-US" sz="2800" dirty="0">
                <a:latin typeface="HGP明朝E" pitchFamily="18" charset="-128"/>
                <a:ea typeface="HGP明朝E" pitchFamily="18" charset="-128"/>
              </a:rPr>
              <a:t>基本は場の古典論の輪講をします。</a:t>
            </a:r>
            <a:endParaRPr lang="en-US" altLang="ja-JP" sz="2800" dirty="0">
              <a:latin typeface="HGP明朝E" pitchFamily="18" charset="-128"/>
              <a:ea typeface="HGP明朝E" pitchFamily="18" charset="-128"/>
            </a:endParaRPr>
          </a:p>
          <a:p>
            <a:pPr marL="504000" indent="-864000" eaLnBrk="1" hangingPunct="1">
              <a:buNone/>
            </a:pPr>
            <a:r>
              <a:rPr lang="ja-JP" altLang="en-US" sz="2800" dirty="0">
                <a:latin typeface="HGP明朝E" pitchFamily="18" charset="-128"/>
                <a:ea typeface="HGP明朝E" pitchFamily="18" charset="-128"/>
              </a:rPr>
              <a:t>　　　　現代的でない説明もあるが、その価値は色あせず、その行間の豊かさはゼミで議論するに打ってつけの一般相対論の教科書。</a:t>
            </a:r>
            <a:endParaRPr lang="en-US" altLang="ja-JP" sz="2800" dirty="0">
              <a:latin typeface="HGP明朝E" pitchFamily="18" charset="-128"/>
              <a:ea typeface="HGP明朝E" pitchFamily="18" charset="-128"/>
            </a:endParaRPr>
          </a:p>
          <a:p>
            <a:pPr marL="504000" indent="-864000" eaLnBrk="1" hangingPunct="1">
              <a:buNone/>
            </a:pPr>
            <a:r>
              <a:rPr lang="en-US" altLang="ja-JP" sz="2800" dirty="0">
                <a:latin typeface="HGP明朝E" pitchFamily="18" charset="-128"/>
                <a:ea typeface="HGP明朝E" pitchFamily="18" charset="-128"/>
              </a:rPr>
              <a:t>		</a:t>
            </a:r>
            <a:r>
              <a:rPr lang="ja-JP" altLang="en-US" sz="2800" dirty="0">
                <a:latin typeface="HGP明朝E" pitchFamily="18" charset="-128"/>
                <a:ea typeface="HGP明朝E" pitchFamily="18" charset="-128"/>
              </a:rPr>
              <a:t>年によっては、違う教科書を読むこともあります。</a:t>
            </a:r>
            <a:endParaRPr lang="en-US" altLang="ja-JP" sz="2800" dirty="0">
              <a:latin typeface="HGP明朝E" pitchFamily="18" charset="-128"/>
              <a:ea typeface="HGP明朝E" pitchFamily="18"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F4FF-7279-7AEC-8305-11A360008E1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2D0CAC-45D9-78FE-B279-E304E8568A6C}"/>
              </a:ext>
            </a:extLst>
          </p:cNvPr>
          <p:cNvSpPr txBox="1">
            <a:spLocks noChangeArrowheads="1"/>
          </p:cNvSpPr>
          <p:nvPr/>
        </p:nvSpPr>
        <p:spPr bwMode="auto">
          <a:xfrm>
            <a:off x="755576" y="332656"/>
            <a:ext cx="7920880" cy="287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ja-JP" altLang="en-US" sz="2800" dirty="0">
                <a:solidFill>
                  <a:srgbClr val="0070C0"/>
                </a:solidFill>
                <a:latin typeface="HGP明朝E" pitchFamily="18" charset="-128"/>
                <a:ea typeface="HGP明朝E" pitchFamily="18" charset="-128"/>
              </a:rPr>
              <a:t>後期の課題への取り組み：</a:t>
            </a:r>
            <a:r>
              <a:rPr lang="en-US" altLang="ja-JP" sz="2800" dirty="0">
                <a:latin typeface="HGP明朝E" pitchFamily="18" charset="-128"/>
                <a:ea typeface="HGP明朝E" pitchFamily="18" charset="-128"/>
              </a:rPr>
              <a:t>	</a:t>
            </a:r>
          </a:p>
          <a:p>
            <a:pPr marL="0" indent="0" eaLnBrk="1" hangingPunct="1">
              <a:buNone/>
            </a:pPr>
            <a:r>
              <a:rPr lang="ja-JP" altLang="en-US" sz="2800" dirty="0">
                <a:latin typeface="HGP明朝E" pitchFamily="18" charset="-128"/>
                <a:ea typeface="HGP明朝E" pitchFamily="18" charset="-128"/>
              </a:rPr>
              <a:t>宇宙物理学に関する数値実験を行います。</a:t>
            </a:r>
            <a:endParaRPr lang="en-US" altLang="ja-JP" sz="2800" dirty="0">
              <a:latin typeface="HGP明朝E" pitchFamily="18" charset="-128"/>
              <a:ea typeface="HGP明朝E" pitchFamily="18" charset="-128"/>
            </a:endParaRPr>
          </a:p>
          <a:p>
            <a:pPr marL="0" indent="0" eaLnBrk="1" hangingPunct="1">
              <a:buNone/>
            </a:pPr>
            <a:r>
              <a:rPr lang="ja-JP" altLang="en-US" sz="2800" dirty="0">
                <a:latin typeface="HGP明朝E" pitchFamily="18" charset="-128"/>
                <a:ea typeface="HGP明朝E" pitchFamily="18" charset="-128"/>
              </a:rPr>
              <a:t>複数の課題候補から１つを選択します。</a:t>
            </a:r>
            <a:endParaRPr lang="en-US" altLang="ja-JP" sz="2800" dirty="0">
              <a:latin typeface="HGP明朝E" pitchFamily="18" charset="-128"/>
              <a:ea typeface="HGP明朝E" pitchFamily="18" charset="-128"/>
            </a:endParaRPr>
          </a:p>
          <a:p>
            <a:pPr marL="0" indent="0" eaLnBrk="1" hangingPunct="1">
              <a:buNone/>
            </a:pPr>
            <a:r>
              <a:rPr lang="en-US" altLang="ja-JP" sz="2800" dirty="0">
                <a:latin typeface="HGP明朝E" pitchFamily="18" charset="-128"/>
                <a:ea typeface="HGP明朝E" pitchFamily="18" charset="-128"/>
              </a:rPr>
              <a:t>3</a:t>
            </a:r>
            <a:r>
              <a:rPr lang="ja-JP" altLang="en-US" sz="2800" dirty="0">
                <a:latin typeface="HGP明朝E" pitchFamily="18" charset="-128"/>
                <a:ea typeface="HGP明朝E" pitchFamily="18" charset="-128"/>
              </a:rPr>
              <a:t>つのチームに分かれて課題に取り組みます。</a:t>
            </a:r>
            <a:endParaRPr lang="en-US" altLang="ja-JP" sz="2800" dirty="0">
              <a:latin typeface="HGP明朝E" pitchFamily="18" charset="-128"/>
              <a:ea typeface="HGP明朝E" pitchFamily="18" charset="-128"/>
            </a:endParaRPr>
          </a:p>
          <a:p>
            <a:pPr eaLnBrk="1" hangingPunct="1"/>
            <a:r>
              <a:rPr lang="ja-JP" altLang="en-US" sz="2800" dirty="0">
                <a:solidFill>
                  <a:srgbClr val="0070C0"/>
                </a:solidFill>
                <a:latin typeface="HGP明朝E" pitchFamily="18" charset="-128"/>
                <a:ea typeface="HGP明朝E" pitchFamily="18" charset="-128"/>
              </a:rPr>
              <a:t>過去のテーマの例：</a:t>
            </a:r>
            <a:endParaRPr lang="en-US" altLang="ja-JP" sz="2800" dirty="0">
              <a:solidFill>
                <a:srgbClr val="0070C0"/>
              </a:solidFill>
              <a:latin typeface="HGP明朝E" pitchFamily="18" charset="-128"/>
              <a:ea typeface="HGP明朝E" pitchFamily="18" charset="-128"/>
            </a:endParaRPr>
          </a:p>
          <a:p>
            <a:pPr marL="252000" indent="0" eaLnBrk="1" hangingPunct="1">
              <a:lnSpc>
                <a:spcPts val="2400"/>
              </a:lnSpc>
              <a:buNone/>
            </a:pPr>
            <a:r>
              <a:rPr lang="ja-JP" altLang="en-US" sz="2400" dirty="0">
                <a:latin typeface="HGP明朝E" pitchFamily="18" charset="-128"/>
                <a:ea typeface="HGP明朝E" pitchFamily="18" charset="-128"/>
              </a:rPr>
              <a:t>・原始星形成の数値シミュレーション</a:t>
            </a:r>
          </a:p>
          <a:p>
            <a:pPr marL="252000" indent="0" eaLnBrk="1" hangingPunct="1">
              <a:lnSpc>
                <a:spcPts val="2400"/>
              </a:lnSpc>
              <a:buNone/>
            </a:pPr>
            <a:r>
              <a:rPr lang="ja-JP" altLang="en-US" sz="2400" dirty="0">
                <a:latin typeface="HGP明朝E" pitchFamily="18" charset="-128"/>
                <a:ea typeface="HGP明朝E" pitchFamily="18" charset="-128"/>
              </a:rPr>
              <a:t>・インフレーション宇宙のシミュレーション</a:t>
            </a:r>
          </a:p>
          <a:p>
            <a:pPr marL="252000" indent="0" eaLnBrk="1" hangingPunct="1">
              <a:lnSpc>
                <a:spcPts val="2400"/>
              </a:lnSpc>
              <a:buNone/>
            </a:pPr>
            <a:r>
              <a:rPr lang="ja-JP" altLang="en-US" sz="2400" dirty="0">
                <a:latin typeface="HGP明朝E" pitchFamily="18" charset="-128"/>
                <a:ea typeface="HGP明朝E" pitchFamily="18" charset="-128"/>
              </a:rPr>
              <a:t>・宇宙の大規模構造の線形解析</a:t>
            </a:r>
          </a:p>
          <a:p>
            <a:pPr marL="252000" indent="0" eaLnBrk="1" hangingPunct="1">
              <a:lnSpc>
                <a:spcPts val="2400"/>
              </a:lnSpc>
              <a:buNone/>
            </a:pPr>
            <a:r>
              <a:rPr lang="ja-JP" altLang="en-US" sz="2400" dirty="0">
                <a:latin typeface="HGP明朝E" pitchFamily="18" charset="-128"/>
                <a:ea typeface="HGP明朝E" pitchFamily="18" charset="-128"/>
              </a:rPr>
              <a:t>・ビッグバン元素合成の数値計算</a:t>
            </a:r>
          </a:p>
          <a:p>
            <a:pPr marL="252000" indent="0" eaLnBrk="1" hangingPunct="1">
              <a:lnSpc>
                <a:spcPts val="2400"/>
              </a:lnSpc>
              <a:buNone/>
            </a:pPr>
            <a:r>
              <a:rPr lang="ja-JP" altLang="en-US" sz="2400" dirty="0">
                <a:latin typeface="HGP明朝E" pitchFamily="18" charset="-128"/>
                <a:ea typeface="HGP明朝E" pitchFamily="18" charset="-128"/>
              </a:rPr>
              <a:t>・惑星軌道の自転・公転共鳴による進化</a:t>
            </a:r>
          </a:p>
          <a:p>
            <a:pPr marL="252000" indent="0" eaLnBrk="1" hangingPunct="1">
              <a:lnSpc>
                <a:spcPts val="2400"/>
              </a:lnSpc>
              <a:buNone/>
            </a:pPr>
            <a:r>
              <a:rPr lang="ja-JP" altLang="en-US" sz="2400" dirty="0">
                <a:latin typeface="HGP明朝E" pitchFamily="18" charset="-128"/>
                <a:ea typeface="HGP明朝E" pitchFamily="18" charset="-128"/>
              </a:rPr>
              <a:t>・数値相対論</a:t>
            </a:r>
          </a:p>
          <a:p>
            <a:pPr marL="252000" indent="0" eaLnBrk="1" hangingPunct="1">
              <a:lnSpc>
                <a:spcPts val="2400"/>
              </a:lnSpc>
              <a:buNone/>
            </a:pPr>
            <a:r>
              <a:rPr lang="ja-JP" altLang="en-US" sz="2400" dirty="0">
                <a:latin typeface="HGP明朝E" pitchFamily="18" charset="-128"/>
                <a:ea typeface="HGP明朝E" pitchFamily="18" charset="-128"/>
              </a:rPr>
              <a:t>・ブラックホール時空の摂動</a:t>
            </a:r>
            <a:r>
              <a:rPr lang="en-US" altLang="ja-JP" sz="2400" dirty="0">
                <a:latin typeface="HGP明朝E" pitchFamily="18" charset="-128"/>
                <a:ea typeface="HGP明朝E" pitchFamily="18" charset="-128"/>
              </a:rPr>
              <a:t>, </a:t>
            </a:r>
            <a:r>
              <a:rPr lang="ja-JP" altLang="en-US" sz="2400" dirty="0">
                <a:latin typeface="HGP明朝E" pitchFamily="18" charset="-128"/>
                <a:ea typeface="HGP明朝E" pitchFamily="18" charset="-128"/>
              </a:rPr>
              <a:t>ホーキング輻射の数値計算</a:t>
            </a:r>
          </a:p>
          <a:p>
            <a:pPr marL="252000" indent="0" eaLnBrk="1" hangingPunct="1">
              <a:lnSpc>
                <a:spcPts val="2400"/>
              </a:lnSpc>
              <a:buNone/>
            </a:pPr>
            <a:r>
              <a:rPr lang="ja-JP" altLang="en-US" sz="2400" dirty="0">
                <a:latin typeface="HGP明朝E" pitchFamily="18" charset="-128"/>
                <a:ea typeface="HGP明朝E" pitchFamily="18" charset="-128"/>
              </a:rPr>
              <a:t>・連星ブラックホール合体からの重力波の計算</a:t>
            </a:r>
            <a:r>
              <a:rPr lang="en-US" altLang="ja-JP" sz="2800" dirty="0">
                <a:latin typeface="HGP明朝E" pitchFamily="18" charset="-128"/>
                <a:ea typeface="HGP明朝E" pitchFamily="18" charset="-128"/>
              </a:rPr>
              <a:t>			</a:t>
            </a:r>
            <a:endParaRPr lang="ja-JP" altLang="en-US" sz="2800" dirty="0">
              <a:latin typeface="HGP明朝E" pitchFamily="18" charset="-128"/>
              <a:ea typeface="HGP明朝E" pitchFamily="18" charset="-128"/>
            </a:endParaRPr>
          </a:p>
        </p:txBody>
      </p:sp>
      <p:sp>
        <p:nvSpPr>
          <p:cNvPr id="6" name="テキスト ボックス 5">
            <a:extLst>
              <a:ext uri="{FF2B5EF4-FFF2-40B4-BE49-F238E27FC236}">
                <a16:creationId xmlns:a16="http://schemas.microsoft.com/office/drawing/2014/main" id="{4E0E0F57-749F-6B70-4069-7D20FAB402EF}"/>
              </a:ext>
            </a:extLst>
          </p:cNvPr>
          <p:cNvSpPr txBox="1"/>
          <p:nvPr/>
        </p:nvSpPr>
        <p:spPr>
          <a:xfrm>
            <a:off x="755576" y="6021288"/>
            <a:ext cx="7632848" cy="461665"/>
          </a:xfrm>
          <a:prstGeom prst="rect">
            <a:avLst/>
          </a:prstGeom>
          <a:noFill/>
        </p:spPr>
        <p:txBody>
          <a:bodyPr wrap="square">
            <a:spAutoFit/>
          </a:bodyPr>
          <a:lstStyle/>
          <a:p>
            <a:pPr marL="0" indent="0" eaLnBrk="1" hangingPunct="1">
              <a:buNone/>
            </a:pPr>
            <a:r>
              <a:rPr lang="ja-JP" altLang="en-US" sz="2400" dirty="0">
                <a:solidFill>
                  <a:schemeClr val="accent6">
                    <a:lumMod val="75000"/>
                  </a:schemeClr>
                </a:solidFill>
                <a:latin typeface="HGP明朝E" pitchFamily="18" charset="-128"/>
                <a:ea typeface="HGP明朝E" pitchFamily="18" charset="-128"/>
              </a:rPr>
              <a:t>テーマは興味に合わせて相談に応じることができます。</a:t>
            </a:r>
            <a:endParaRPr lang="en-US" altLang="ja-JP" sz="2400" dirty="0">
              <a:solidFill>
                <a:schemeClr val="accent6">
                  <a:lumMod val="75000"/>
                </a:schemeClr>
              </a:solidFill>
              <a:latin typeface="HGP明朝E" pitchFamily="18" charset="-128"/>
              <a:ea typeface="HGP明朝E" pitchFamily="18" charset="-128"/>
            </a:endParaRPr>
          </a:p>
        </p:txBody>
      </p:sp>
    </p:spTree>
    <p:extLst>
      <p:ext uri="{BB962C8B-B14F-4D97-AF65-F5344CB8AC3E}">
        <p14:creationId xmlns:p14="http://schemas.microsoft.com/office/powerpoint/2010/main" val="149021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5680075" y="5229225"/>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9" name="Line 3"/>
          <p:cNvSpPr>
            <a:spLocks noChangeShapeType="1"/>
          </p:cNvSpPr>
          <p:nvPr/>
        </p:nvSpPr>
        <p:spPr bwMode="auto">
          <a:xfrm>
            <a:off x="3629025" y="4549775"/>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00" name="AutoShape 4"/>
          <p:cNvSpPr>
            <a:spLocks noChangeArrowheads="1"/>
          </p:cNvSpPr>
          <p:nvPr/>
        </p:nvSpPr>
        <p:spPr bwMode="auto">
          <a:xfrm rot="16200000" flipV="1">
            <a:off x="4066381" y="1500982"/>
            <a:ext cx="5399087" cy="4235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648 w 21600"/>
              <a:gd name="T13" fmla="*/ 4648 h 21600"/>
              <a:gd name="T14" fmla="*/ 16952 w 21600"/>
              <a:gd name="T15" fmla="*/ 16952 h 21600"/>
            </a:gdLst>
            <a:ahLst/>
            <a:cxnLst>
              <a:cxn ang="T8">
                <a:pos x="T0" y="T1"/>
              </a:cxn>
              <a:cxn ang="T9">
                <a:pos x="T2" y="T3"/>
              </a:cxn>
              <a:cxn ang="T10">
                <a:pos x="T4" y="T5"/>
              </a:cxn>
              <a:cxn ang="T11">
                <a:pos x="T6" y="T7"/>
              </a:cxn>
            </a:cxnLst>
            <a:rect l="T12" t="T13" r="T14" b="T15"/>
            <a:pathLst>
              <a:path w="21600" h="21600">
                <a:moveTo>
                  <a:pt x="0" y="0"/>
                </a:moveTo>
                <a:lnTo>
                  <a:pt x="5696" y="21600"/>
                </a:lnTo>
                <a:lnTo>
                  <a:pt x="15904" y="21600"/>
                </a:lnTo>
                <a:lnTo>
                  <a:pt x="2160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ja-JP" altLang="en-US"/>
          </a:p>
        </p:txBody>
      </p:sp>
      <p:sp>
        <p:nvSpPr>
          <p:cNvPr id="4101" name="AutoShape 5"/>
          <p:cNvSpPr>
            <a:spLocks noChangeArrowheads="1"/>
          </p:cNvSpPr>
          <p:nvPr/>
        </p:nvSpPr>
        <p:spPr bwMode="auto">
          <a:xfrm rot="-5400000">
            <a:off x="1128713" y="2606675"/>
            <a:ext cx="1325562" cy="2027238"/>
          </a:xfrm>
          <a:prstGeom prst="triangle">
            <a:avLst>
              <a:gd name="adj" fmla="val 49921"/>
            </a:avLst>
          </a:prstGeom>
          <a:gradFill rotWithShape="0">
            <a:gsLst>
              <a:gs pos="0">
                <a:srgbClr val="FF0000"/>
              </a:gs>
              <a:gs pos="100000">
                <a:srgbClr val="000066"/>
              </a:gs>
            </a:gsLst>
            <a:lin ang="5400000" scaled="1"/>
          </a:gra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latin typeface="Tahoma" pitchFamily="34" charset="0"/>
            </a:endParaRPr>
          </a:p>
        </p:txBody>
      </p:sp>
      <p:grpSp>
        <p:nvGrpSpPr>
          <p:cNvPr id="4102" name="Group 6"/>
          <p:cNvGrpSpPr>
            <a:grpSpLocks/>
          </p:cNvGrpSpPr>
          <p:nvPr/>
        </p:nvGrpSpPr>
        <p:grpSpPr bwMode="auto">
          <a:xfrm>
            <a:off x="609600" y="2895600"/>
            <a:ext cx="1092200" cy="428625"/>
            <a:chOff x="2448" y="2188"/>
            <a:chExt cx="576" cy="270"/>
          </a:xfrm>
        </p:grpSpPr>
        <p:sp>
          <p:nvSpPr>
            <p:cNvPr id="4164" name="Text Box 7"/>
            <p:cNvSpPr txBox="1">
              <a:spLocks noChangeArrowheads="1"/>
            </p:cNvSpPr>
            <p:nvPr/>
          </p:nvSpPr>
          <p:spPr bwMode="auto">
            <a:xfrm>
              <a:off x="2531" y="2188"/>
              <a:ext cx="42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100" b="1" i="1">
                  <a:latin typeface="Tahoma" pitchFamily="34" charset="0"/>
                </a:rPr>
                <a:t>Big Bang</a:t>
              </a:r>
            </a:p>
            <a:p>
              <a:pPr algn="ctr" eaLnBrk="1" hangingPunct="1">
                <a:spcBef>
                  <a:spcPct val="0"/>
                </a:spcBef>
                <a:buFontTx/>
                <a:buNone/>
              </a:pPr>
              <a:r>
                <a:rPr lang="ja-JP" altLang="en-US" sz="1100" b="1" i="1">
                  <a:latin typeface="Tahoma" pitchFamily="34" charset="0"/>
                </a:rPr>
                <a:t>ビッグバン</a:t>
              </a:r>
            </a:p>
          </p:txBody>
        </p:sp>
        <p:sp>
          <p:nvSpPr>
            <p:cNvPr id="4165" name="Line 8"/>
            <p:cNvSpPr>
              <a:spLocks noChangeShapeType="1"/>
            </p:cNvSpPr>
            <p:nvPr/>
          </p:nvSpPr>
          <p:spPr bwMode="auto">
            <a:xfrm>
              <a:off x="2448" y="2304"/>
              <a:ext cx="576" cy="0"/>
            </a:xfrm>
            <a:prstGeom prst="line">
              <a:avLst/>
            </a:prstGeom>
            <a:noFill/>
            <a:ln w="9525">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4103" name="AutoShape 9"/>
          <p:cNvSpPr>
            <a:spLocks noChangeArrowheads="1"/>
          </p:cNvSpPr>
          <p:nvPr/>
        </p:nvSpPr>
        <p:spPr bwMode="auto">
          <a:xfrm rot="-5400000">
            <a:off x="314325" y="3343275"/>
            <a:ext cx="492125" cy="511175"/>
          </a:xfrm>
          <a:prstGeom prst="star16">
            <a:avLst>
              <a:gd name="adj" fmla="val 37500"/>
            </a:avLst>
          </a:prstGeom>
          <a:gradFill rotWithShape="0">
            <a:gsLst>
              <a:gs pos="0">
                <a:srgbClr val="FFFF00"/>
              </a:gs>
              <a:gs pos="100000">
                <a:srgbClr val="7575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latin typeface="Tahoma" pitchFamily="34" charset="0"/>
            </a:endParaRPr>
          </a:p>
        </p:txBody>
      </p:sp>
      <p:sp>
        <p:nvSpPr>
          <p:cNvPr id="4104" name="AutoShape 10"/>
          <p:cNvSpPr>
            <a:spLocks noChangeArrowheads="1"/>
          </p:cNvSpPr>
          <p:nvPr/>
        </p:nvSpPr>
        <p:spPr bwMode="auto">
          <a:xfrm rot="16200000" flipV="1">
            <a:off x="2470150" y="2668588"/>
            <a:ext cx="26035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387 w 21600"/>
              <a:gd name="T13" fmla="*/ 4387 h 21600"/>
              <a:gd name="T14" fmla="*/ 17213 w 21600"/>
              <a:gd name="T15" fmla="*/ 17213 h 21600"/>
            </a:gdLst>
            <a:ahLst/>
            <a:cxnLst>
              <a:cxn ang="T8">
                <a:pos x="T0" y="T1"/>
              </a:cxn>
              <a:cxn ang="T9">
                <a:pos x="T2" y="T3"/>
              </a:cxn>
              <a:cxn ang="T10">
                <a:pos x="T4" y="T5"/>
              </a:cxn>
              <a:cxn ang="T11">
                <a:pos x="T6" y="T7"/>
              </a:cxn>
            </a:cxnLst>
            <a:rect l="T12" t="T13" r="T14" b="T15"/>
            <a:pathLst>
              <a:path w="21600" h="21600">
                <a:moveTo>
                  <a:pt x="0" y="0"/>
                </a:moveTo>
                <a:lnTo>
                  <a:pt x="5173" y="21600"/>
                </a:lnTo>
                <a:lnTo>
                  <a:pt x="16427" y="21600"/>
                </a:lnTo>
                <a:lnTo>
                  <a:pt x="21600" y="0"/>
                </a:lnTo>
                <a:lnTo>
                  <a:pt x="0" y="0"/>
                </a:lnTo>
                <a:close/>
              </a:path>
            </a:pathLst>
          </a:custGeom>
          <a:gradFill rotWithShape="0">
            <a:gsLst>
              <a:gs pos="0">
                <a:srgbClr val="FFBF00"/>
              </a:gs>
              <a:gs pos="10001">
                <a:srgbClr val="F27300"/>
              </a:gs>
              <a:gs pos="25000">
                <a:srgbClr val="8F0040"/>
              </a:gs>
              <a:gs pos="50000">
                <a:srgbClr val="400040"/>
              </a:gs>
              <a:gs pos="80000">
                <a:srgbClr val="000040"/>
              </a:gs>
              <a:gs pos="100000">
                <a:srgbClr val="000000"/>
              </a:gs>
            </a:gsLst>
            <a:lin ang="2700000" scaled="1"/>
          </a:gra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ja-JP" altLang="en-US"/>
          </a:p>
        </p:txBody>
      </p:sp>
      <p:pic>
        <p:nvPicPr>
          <p:cNvPr id="4105" name="Picture 12" descr="star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628775"/>
            <a:ext cx="990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3" descr="mature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149725"/>
            <a:ext cx="787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Orion_30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997200"/>
            <a:ext cx="7699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15"/>
          <p:cNvSpPr txBox="1">
            <a:spLocks noChangeArrowheads="1"/>
          </p:cNvSpPr>
          <p:nvPr/>
        </p:nvSpPr>
        <p:spPr bwMode="auto">
          <a:xfrm>
            <a:off x="2925763" y="4710113"/>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宇宙で最初の天体</a:t>
            </a:r>
          </a:p>
        </p:txBody>
      </p:sp>
      <p:sp>
        <p:nvSpPr>
          <p:cNvPr id="4109" name="Text Box 16"/>
          <p:cNvSpPr txBox="1">
            <a:spLocks noChangeArrowheads="1"/>
          </p:cNvSpPr>
          <p:nvPr/>
        </p:nvSpPr>
        <p:spPr bwMode="auto">
          <a:xfrm>
            <a:off x="5180013" y="5402263"/>
            <a:ext cx="94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銀河の誕生</a:t>
            </a:r>
          </a:p>
        </p:txBody>
      </p:sp>
      <p:sp>
        <p:nvSpPr>
          <p:cNvPr id="4110" name="Text Box 17"/>
          <p:cNvSpPr txBox="1">
            <a:spLocks noChangeArrowheads="1"/>
          </p:cNvSpPr>
          <p:nvPr/>
        </p:nvSpPr>
        <p:spPr bwMode="auto">
          <a:xfrm>
            <a:off x="6991350" y="5980113"/>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星の誕生</a:t>
            </a:r>
          </a:p>
        </p:txBody>
      </p:sp>
      <p:sp>
        <p:nvSpPr>
          <p:cNvPr id="4111" name="Text Box 18"/>
          <p:cNvSpPr txBox="1">
            <a:spLocks noChangeArrowheads="1"/>
          </p:cNvSpPr>
          <p:nvPr/>
        </p:nvSpPr>
        <p:spPr bwMode="auto">
          <a:xfrm>
            <a:off x="7837488" y="62880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a:latin typeface="Tahoma" pitchFamily="34" charset="0"/>
              </a:rPr>
              <a:t>太陽系・惑星</a:t>
            </a:r>
          </a:p>
        </p:txBody>
      </p:sp>
      <p:pic>
        <p:nvPicPr>
          <p:cNvPr id="4112" name="Picture 19" descr="D:\Umemura\Umemura1\GalaxyFormation\WMAP\MAP03(maps)-mo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300" y="2968625"/>
            <a:ext cx="48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Line 20"/>
          <p:cNvSpPr>
            <a:spLocks noChangeShapeType="1"/>
          </p:cNvSpPr>
          <p:nvPr/>
        </p:nvSpPr>
        <p:spPr bwMode="auto">
          <a:xfrm>
            <a:off x="7435850" y="5813425"/>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4114" name="Picture 21" descr="hq4"/>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03550" y="2743200"/>
            <a:ext cx="11969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22"/>
          <p:cNvSpPr txBox="1">
            <a:spLocks noChangeArrowheads="1"/>
          </p:cNvSpPr>
          <p:nvPr/>
        </p:nvSpPr>
        <p:spPr bwMode="auto">
          <a:xfrm>
            <a:off x="2402175" y="90270"/>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3600" u="sng" dirty="0">
                <a:latin typeface="Tahoma" pitchFamily="34" charset="0"/>
                <a:ea typeface="HG明朝E" pitchFamily="17" charset="-128"/>
              </a:rPr>
              <a:t>宇宙物理の研究対象</a:t>
            </a:r>
          </a:p>
        </p:txBody>
      </p:sp>
      <p:sp>
        <p:nvSpPr>
          <p:cNvPr id="4116" name="Line 23"/>
          <p:cNvSpPr>
            <a:spLocks noChangeShapeType="1"/>
          </p:cNvSpPr>
          <p:nvPr/>
        </p:nvSpPr>
        <p:spPr bwMode="auto">
          <a:xfrm>
            <a:off x="2779713" y="4262438"/>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17" name="Text Box 24"/>
          <p:cNvSpPr txBox="1">
            <a:spLocks noChangeArrowheads="1"/>
          </p:cNvSpPr>
          <p:nvPr/>
        </p:nvSpPr>
        <p:spPr bwMode="auto">
          <a:xfrm>
            <a:off x="2214563" y="4437063"/>
            <a:ext cx="1081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宇宙背景放射</a:t>
            </a:r>
          </a:p>
        </p:txBody>
      </p:sp>
      <p:sp>
        <p:nvSpPr>
          <p:cNvPr id="4118" name="Text Box 25"/>
          <p:cNvSpPr txBox="1">
            <a:spLocks noChangeArrowheads="1"/>
          </p:cNvSpPr>
          <p:nvPr/>
        </p:nvSpPr>
        <p:spPr bwMode="auto">
          <a:xfrm>
            <a:off x="4170363" y="5046663"/>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宇宙</a:t>
            </a:r>
          </a:p>
          <a:p>
            <a:pPr algn="ctr" eaLnBrk="1" hangingPunct="1">
              <a:spcBef>
                <a:spcPct val="0"/>
              </a:spcBef>
              <a:buFontTx/>
              <a:buNone/>
            </a:pPr>
            <a:r>
              <a:rPr lang="ja-JP" altLang="en-US" sz="1000" b="1">
                <a:latin typeface="Tahoma" pitchFamily="34" charset="0"/>
              </a:rPr>
              <a:t>再イオン化</a:t>
            </a:r>
          </a:p>
        </p:txBody>
      </p:sp>
      <p:sp>
        <p:nvSpPr>
          <p:cNvPr id="4119" name="Line 26"/>
          <p:cNvSpPr>
            <a:spLocks noChangeShapeType="1"/>
          </p:cNvSpPr>
          <p:nvPr/>
        </p:nvSpPr>
        <p:spPr bwMode="auto">
          <a:xfrm>
            <a:off x="8370888" y="6135688"/>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20" name="Line 27"/>
          <p:cNvSpPr>
            <a:spLocks noChangeShapeType="1"/>
          </p:cNvSpPr>
          <p:nvPr/>
        </p:nvSpPr>
        <p:spPr bwMode="auto">
          <a:xfrm>
            <a:off x="4592638" y="4873625"/>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4121" name="Picture 29" descr="Jupi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5294313"/>
            <a:ext cx="774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30" descr="protodisk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5013325"/>
            <a:ext cx="869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31" descr="hq3"/>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21025" y="3400425"/>
            <a:ext cx="12446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 Box 32"/>
          <p:cNvSpPr txBox="1">
            <a:spLocks noChangeArrowheads="1"/>
          </p:cNvSpPr>
          <p:nvPr/>
        </p:nvSpPr>
        <p:spPr bwMode="auto">
          <a:xfrm>
            <a:off x="2362200" y="2590800"/>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b="1">
                <a:latin typeface="Tahoma" pitchFamily="34" charset="0"/>
              </a:rPr>
              <a:t>38</a:t>
            </a:r>
            <a:r>
              <a:rPr lang="ja-JP" altLang="en-US" sz="1200" b="1">
                <a:latin typeface="Tahoma" pitchFamily="34" charset="0"/>
              </a:rPr>
              <a:t>万年</a:t>
            </a:r>
          </a:p>
        </p:txBody>
      </p:sp>
      <p:sp>
        <p:nvSpPr>
          <p:cNvPr id="4125" name="Text Box 33"/>
          <p:cNvSpPr txBox="1">
            <a:spLocks noChangeArrowheads="1"/>
          </p:cNvSpPr>
          <p:nvPr/>
        </p:nvSpPr>
        <p:spPr bwMode="auto">
          <a:xfrm>
            <a:off x="4267200" y="1981200"/>
            <a:ext cx="565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b="1">
                <a:latin typeface="Tahoma" pitchFamily="34" charset="0"/>
              </a:rPr>
              <a:t>1</a:t>
            </a:r>
            <a:r>
              <a:rPr lang="ja-JP" altLang="en-US" sz="1200" b="1">
                <a:latin typeface="Tahoma" pitchFamily="34" charset="0"/>
              </a:rPr>
              <a:t>億年</a:t>
            </a:r>
          </a:p>
        </p:txBody>
      </p:sp>
      <p:sp>
        <p:nvSpPr>
          <p:cNvPr id="4126" name="Text Box 34"/>
          <p:cNvSpPr txBox="1">
            <a:spLocks noChangeArrowheads="1"/>
          </p:cNvSpPr>
          <p:nvPr/>
        </p:nvSpPr>
        <p:spPr bwMode="auto">
          <a:xfrm>
            <a:off x="5638800" y="1524000"/>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b="1">
                <a:latin typeface="Tahoma" pitchFamily="34" charset="0"/>
              </a:rPr>
              <a:t>10</a:t>
            </a:r>
            <a:r>
              <a:rPr lang="ja-JP" altLang="en-US" sz="1200" b="1">
                <a:latin typeface="Tahoma" pitchFamily="34" charset="0"/>
              </a:rPr>
              <a:t>億年</a:t>
            </a:r>
          </a:p>
        </p:txBody>
      </p:sp>
      <p:sp>
        <p:nvSpPr>
          <p:cNvPr id="4127" name="Text Box 35"/>
          <p:cNvSpPr txBox="1">
            <a:spLocks noChangeArrowheads="1"/>
          </p:cNvSpPr>
          <p:nvPr/>
        </p:nvSpPr>
        <p:spPr bwMode="auto">
          <a:xfrm>
            <a:off x="8001000" y="685800"/>
            <a:ext cx="717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b="1">
                <a:latin typeface="Tahoma" pitchFamily="34" charset="0"/>
              </a:rPr>
              <a:t>137</a:t>
            </a:r>
            <a:r>
              <a:rPr lang="ja-JP" altLang="en-US" sz="1200" b="1">
                <a:latin typeface="Tahoma" pitchFamily="34" charset="0"/>
              </a:rPr>
              <a:t>億年</a:t>
            </a:r>
          </a:p>
        </p:txBody>
      </p:sp>
      <p:sp>
        <p:nvSpPr>
          <p:cNvPr id="4128" name="Line 36"/>
          <p:cNvSpPr>
            <a:spLocks noChangeShapeType="1"/>
          </p:cNvSpPr>
          <p:nvPr/>
        </p:nvSpPr>
        <p:spPr bwMode="auto">
          <a:xfrm>
            <a:off x="6569075" y="5530850"/>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29" name="Text Box 37"/>
          <p:cNvSpPr txBox="1">
            <a:spLocks noChangeArrowheads="1"/>
          </p:cNvSpPr>
          <p:nvPr/>
        </p:nvSpPr>
        <p:spPr bwMode="auto">
          <a:xfrm>
            <a:off x="6140450" y="5662613"/>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巨大ブラックホール</a:t>
            </a:r>
          </a:p>
        </p:txBody>
      </p:sp>
      <p:sp>
        <p:nvSpPr>
          <p:cNvPr id="4130" name="Text Box 38"/>
          <p:cNvSpPr txBox="1">
            <a:spLocks noChangeArrowheads="1"/>
          </p:cNvSpPr>
          <p:nvPr/>
        </p:nvSpPr>
        <p:spPr bwMode="auto">
          <a:xfrm>
            <a:off x="2957513" y="2147888"/>
            <a:ext cx="1309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宇宙暗黒時代</a:t>
            </a:r>
          </a:p>
          <a:p>
            <a:pPr algn="ctr" eaLnBrk="1" hangingPunct="1">
              <a:spcBef>
                <a:spcPct val="0"/>
              </a:spcBef>
              <a:buFontTx/>
              <a:buNone/>
            </a:pPr>
            <a:r>
              <a:rPr lang="ja-JP" altLang="en-US" sz="800" b="1">
                <a:solidFill>
                  <a:srgbClr val="3333FF"/>
                </a:solidFill>
                <a:latin typeface="Tahoma" pitchFamily="34" charset="0"/>
              </a:rPr>
              <a:t>（宇宙のミッシングリンク）</a:t>
            </a:r>
          </a:p>
        </p:txBody>
      </p:sp>
      <p:pic>
        <p:nvPicPr>
          <p:cNvPr id="4131" name="Picture 39" descr="D:\Umemura\Pictures\Subaru\LAE-z=6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6800" y="2286000"/>
            <a:ext cx="145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32" name="Object 2"/>
          <p:cNvGraphicFramePr>
            <a:graphicFrameLocks noChangeAspect="1"/>
          </p:cNvGraphicFramePr>
          <p:nvPr/>
        </p:nvGraphicFramePr>
        <p:xfrm>
          <a:off x="5638800" y="2895600"/>
          <a:ext cx="838200" cy="598488"/>
        </p:xfrm>
        <a:graphic>
          <a:graphicData uri="http://schemas.openxmlformats.org/presentationml/2006/ole">
            <mc:AlternateContent xmlns:mc="http://schemas.openxmlformats.org/markup-compatibility/2006">
              <mc:Choice xmlns:v="urn:schemas-microsoft-com:vml" Requires="v">
                <p:oleObj name="Photo Editor ｲﾒｰｼﾞ" r:id="rId11" imgW="2286198" imgH="2331922" progId="MSPhotoEd.3">
                  <p:embed/>
                </p:oleObj>
              </mc:Choice>
              <mc:Fallback>
                <p:oleObj name="Photo Editor ｲﾒｰｼﾞ" r:id="rId11" imgW="2286198" imgH="2331922" progId="MSPhotoEd.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2895600"/>
                        <a:ext cx="838200"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3" name="Object 3"/>
          <p:cNvGraphicFramePr>
            <a:graphicFrameLocks noChangeAspect="1"/>
          </p:cNvGraphicFramePr>
          <p:nvPr/>
        </p:nvGraphicFramePr>
        <p:xfrm>
          <a:off x="5867400" y="3657600"/>
          <a:ext cx="838200" cy="536575"/>
        </p:xfrm>
        <a:graphic>
          <a:graphicData uri="http://schemas.openxmlformats.org/presentationml/2006/ole">
            <mc:AlternateContent xmlns:mc="http://schemas.openxmlformats.org/markup-compatibility/2006">
              <mc:Choice xmlns:v="urn:schemas-microsoft-com:vml" Requires="v">
                <p:oleObj name="Photo Editor ｲﾒｰｼﾞ" r:id="rId13" imgW="2560542" imgH="2362405" progId="MSPhotoEd.3">
                  <p:embed/>
                </p:oleObj>
              </mc:Choice>
              <mc:Fallback>
                <p:oleObj name="Photo Editor ｲﾒｰｼﾞ" r:id="rId13" imgW="2560542" imgH="2362405" progId="MSPhotoEd.3">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3657600"/>
                        <a:ext cx="8382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4" name="Object 4"/>
          <p:cNvGraphicFramePr>
            <a:graphicFrameLocks noChangeAspect="1"/>
          </p:cNvGraphicFramePr>
          <p:nvPr/>
        </p:nvGraphicFramePr>
        <p:xfrm>
          <a:off x="5715000" y="4495800"/>
          <a:ext cx="603250" cy="512763"/>
        </p:xfrm>
        <a:graphic>
          <a:graphicData uri="http://schemas.openxmlformats.org/presentationml/2006/ole">
            <mc:AlternateContent xmlns:mc="http://schemas.openxmlformats.org/markup-compatibility/2006">
              <mc:Choice xmlns:v="urn:schemas-microsoft-com:vml" Requires="v">
                <p:oleObj name="Photo Editor ｲﾒｰｼﾞ" r:id="rId15" imgW="2423370" imgH="2362405" progId="MSPhotoEd.3">
                  <p:embed/>
                </p:oleObj>
              </mc:Choice>
              <mc:Fallback>
                <p:oleObj name="Photo Editor ｲﾒｰｼﾞ" r:id="rId15" imgW="2423370" imgH="2362405" progId="MSPhotoEd.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00" y="4495800"/>
                        <a:ext cx="60325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5" name="Object 5"/>
          <p:cNvGraphicFramePr>
            <a:graphicFrameLocks noChangeAspect="1"/>
          </p:cNvGraphicFramePr>
          <p:nvPr/>
        </p:nvGraphicFramePr>
        <p:xfrm>
          <a:off x="5867400" y="1981200"/>
          <a:ext cx="533400" cy="369888"/>
        </p:xfrm>
        <a:graphic>
          <a:graphicData uri="http://schemas.openxmlformats.org/presentationml/2006/ole">
            <mc:AlternateContent xmlns:mc="http://schemas.openxmlformats.org/markup-compatibility/2006">
              <mc:Choice xmlns:v="urn:schemas-microsoft-com:vml" Requires="v">
                <p:oleObj name="Photo Editor ｲﾒｰｼﾞ" r:id="rId17" imgW="2225233" imgH="2286198" progId="MSPhotoEd.3">
                  <p:embed/>
                </p:oleObj>
              </mc:Choice>
              <mc:Fallback>
                <p:oleObj name="Photo Editor ｲﾒｰｼﾞ" r:id="rId17" imgW="2225233" imgH="2286198" progId="MSPhotoEd.3">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0" y="1981200"/>
                        <a:ext cx="5334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36" name="Picture 44" descr="NGC4261Ca"/>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48400" y="5029200"/>
            <a:ext cx="5651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37" name="Object 6"/>
          <p:cNvGraphicFramePr>
            <a:graphicFrameLocks noChangeAspect="1"/>
          </p:cNvGraphicFramePr>
          <p:nvPr/>
        </p:nvGraphicFramePr>
        <p:xfrm>
          <a:off x="6019800" y="2438400"/>
          <a:ext cx="609600" cy="525463"/>
        </p:xfrm>
        <a:graphic>
          <a:graphicData uri="http://schemas.openxmlformats.org/presentationml/2006/ole">
            <mc:AlternateContent xmlns:mc="http://schemas.openxmlformats.org/markup-compatibility/2006">
              <mc:Choice xmlns:v="urn:schemas-microsoft-com:vml" Requires="v">
                <p:oleObj name="Photo Editor ｲﾒｰｼﾞ" r:id="rId20" imgW="2469094" imgH="2316681" progId="MSPhotoEd.3">
                  <p:embed/>
                </p:oleObj>
              </mc:Choice>
              <mc:Fallback>
                <p:oleObj name="Photo Editor ｲﾒｰｼﾞ" r:id="rId20" imgW="2469094" imgH="2316681" progId="MSPhotoEd.3">
                  <p:embed/>
                  <p:pic>
                    <p:nvPicPr>
                      <p:cNvPr id="0"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9800" y="2438400"/>
                        <a:ext cx="60960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38" name="Picture 46" descr="D:\Umemura\Umemura1\GalaxyFormation\photoion\figures\reion-z15c.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9263" y="2362200"/>
            <a:ext cx="7080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Picture 47" descr="D:\Umemura\Pictures\eath.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67663" y="4292600"/>
            <a:ext cx="9255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0" name="Line 51"/>
          <p:cNvSpPr>
            <a:spLocks noChangeShapeType="1"/>
          </p:cNvSpPr>
          <p:nvPr/>
        </p:nvSpPr>
        <p:spPr bwMode="auto">
          <a:xfrm>
            <a:off x="914400" y="3657600"/>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1" name="Line 52"/>
          <p:cNvSpPr>
            <a:spLocks noChangeShapeType="1"/>
          </p:cNvSpPr>
          <p:nvPr/>
        </p:nvSpPr>
        <p:spPr bwMode="auto">
          <a:xfrm>
            <a:off x="1371600" y="3810000"/>
            <a:ext cx="0" cy="14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2" name="Text Box 54"/>
          <p:cNvSpPr txBox="1">
            <a:spLocks noChangeArrowheads="1"/>
          </p:cNvSpPr>
          <p:nvPr/>
        </p:nvSpPr>
        <p:spPr bwMode="auto">
          <a:xfrm>
            <a:off x="152400" y="38862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量子重力</a:t>
            </a:r>
          </a:p>
          <a:p>
            <a:pPr algn="ctr" eaLnBrk="1" hangingPunct="1">
              <a:spcBef>
                <a:spcPct val="0"/>
              </a:spcBef>
              <a:buFontTx/>
              <a:buNone/>
            </a:pPr>
            <a:r>
              <a:rPr lang="ja-JP" altLang="en-US" sz="1000" b="1">
                <a:latin typeface="Tahoma" pitchFamily="34" charset="0"/>
              </a:rPr>
              <a:t>（超弦理論）</a:t>
            </a:r>
          </a:p>
        </p:txBody>
      </p:sp>
      <p:sp>
        <p:nvSpPr>
          <p:cNvPr id="4143" name="Text Box 56"/>
          <p:cNvSpPr txBox="1">
            <a:spLocks noChangeArrowheads="1"/>
          </p:cNvSpPr>
          <p:nvPr/>
        </p:nvSpPr>
        <p:spPr bwMode="auto">
          <a:xfrm>
            <a:off x="914400" y="4038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a:latin typeface="Tahoma" pitchFamily="34" charset="0"/>
              </a:rPr>
              <a:t>大統一理論</a:t>
            </a:r>
          </a:p>
          <a:p>
            <a:pPr algn="ctr" eaLnBrk="1" hangingPunct="1">
              <a:spcBef>
                <a:spcPct val="0"/>
              </a:spcBef>
              <a:buFontTx/>
              <a:buNone/>
            </a:pPr>
            <a:r>
              <a:rPr lang="ja-JP" altLang="en-US" sz="1000" b="1">
                <a:latin typeface="Tahoma" pitchFamily="34" charset="0"/>
              </a:rPr>
              <a:t>超対称性理論</a:t>
            </a:r>
          </a:p>
        </p:txBody>
      </p:sp>
      <p:sp>
        <p:nvSpPr>
          <p:cNvPr id="4144" name="Text Box 52"/>
          <p:cNvSpPr txBox="1">
            <a:spLocks noChangeArrowheads="1"/>
          </p:cNvSpPr>
          <p:nvPr/>
        </p:nvSpPr>
        <p:spPr bwMode="auto">
          <a:xfrm>
            <a:off x="323850" y="4437063"/>
            <a:ext cx="189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インフレーション</a:t>
            </a:r>
          </a:p>
        </p:txBody>
      </p:sp>
      <p:sp>
        <p:nvSpPr>
          <p:cNvPr id="4145" name="Text Box 53"/>
          <p:cNvSpPr txBox="1">
            <a:spLocks noChangeArrowheads="1"/>
          </p:cNvSpPr>
          <p:nvPr/>
        </p:nvSpPr>
        <p:spPr bwMode="auto">
          <a:xfrm>
            <a:off x="1835150" y="4941888"/>
            <a:ext cx="1717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宇宙の晴れ</a:t>
            </a:r>
          </a:p>
          <a:p>
            <a:pPr eaLnBrk="1" hangingPunct="1">
              <a:spcBef>
                <a:spcPct val="0"/>
              </a:spcBef>
              <a:buFontTx/>
              <a:buNone/>
            </a:pPr>
            <a:r>
              <a:rPr lang="ja-JP" altLang="en-US" sz="2000" b="1">
                <a:solidFill>
                  <a:srgbClr val="CC0000"/>
                </a:solidFill>
                <a:latin typeface="Tahoma" pitchFamily="34" charset="0"/>
              </a:rPr>
              <a:t>上がり　→</a:t>
            </a:r>
          </a:p>
          <a:p>
            <a:pPr eaLnBrk="1" hangingPunct="1">
              <a:spcBef>
                <a:spcPct val="0"/>
              </a:spcBef>
              <a:buFontTx/>
              <a:buNone/>
            </a:pPr>
            <a:r>
              <a:rPr lang="ja-JP" altLang="en-US" sz="2000" b="1">
                <a:solidFill>
                  <a:srgbClr val="CC0000"/>
                </a:solidFill>
                <a:latin typeface="Tahoma" pitchFamily="34" charset="0"/>
              </a:rPr>
              <a:t>宇宙背景放射</a:t>
            </a:r>
          </a:p>
        </p:txBody>
      </p:sp>
      <p:sp>
        <p:nvSpPr>
          <p:cNvPr id="4146" name="Text Box 55"/>
          <p:cNvSpPr txBox="1">
            <a:spLocks noChangeArrowheads="1"/>
          </p:cNvSpPr>
          <p:nvPr/>
        </p:nvSpPr>
        <p:spPr bwMode="auto">
          <a:xfrm>
            <a:off x="1258888" y="2060575"/>
            <a:ext cx="1079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b="1">
                <a:solidFill>
                  <a:srgbClr val="CC0000"/>
                </a:solidFill>
                <a:latin typeface="Tahoma" pitchFamily="34" charset="0"/>
              </a:rPr>
              <a:t>“</a:t>
            </a:r>
            <a:r>
              <a:rPr lang="ja-JP" altLang="en-US" sz="2000" b="1">
                <a:solidFill>
                  <a:srgbClr val="CC0000"/>
                </a:solidFill>
                <a:latin typeface="Tahoma" pitchFamily="34" charset="0"/>
              </a:rPr>
              <a:t>最初の</a:t>
            </a:r>
          </a:p>
          <a:p>
            <a:pPr eaLnBrk="1" hangingPunct="1">
              <a:spcBef>
                <a:spcPct val="0"/>
              </a:spcBef>
              <a:buFontTx/>
              <a:buNone/>
            </a:pPr>
            <a:r>
              <a:rPr lang="en-US" altLang="ja-JP" sz="2000" b="1">
                <a:solidFill>
                  <a:srgbClr val="CC0000"/>
                </a:solidFill>
                <a:latin typeface="Tahoma" pitchFamily="34" charset="0"/>
              </a:rPr>
              <a:t>3</a:t>
            </a:r>
            <a:r>
              <a:rPr lang="ja-JP" altLang="en-US" sz="2000" b="1">
                <a:solidFill>
                  <a:srgbClr val="CC0000"/>
                </a:solidFill>
                <a:latin typeface="Tahoma" pitchFamily="34" charset="0"/>
              </a:rPr>
              <a:t>分間“</a:t>
            </a:r>
          </a:p>
        </p:txBody>
      </p:sp>
      <p:sp>
        <p:nvSpPr>
          <p:cNvPr id="4147" name="Line 56"/>
          <p:cNvSpPr>
            <a:spLocks noChangeShapeType="1"/>
          </p:cNvSpPr>
          <p:nvPr/>
        </p:nvSpPr>
        <p:spPr bwMode="auto">
          <a:xfrm flipH="1" flipV="1">
            <a:off x="1042988" y="1844675"/>
            <a:ext cx="431800" cy="2889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8" name="Text Box 57"/>
          <p:cNvSpPr txBox="1">
            <a:spLocks noChangeArrowheads="1"/>
          </p:cNvSpPr>
          <p:nvPr/>
        </p:nvSpPr>
        <p:spPr bwMode="auto">
          <a:xfrm>
            <a:off x="250825" y="1268413"/>
            <a:ext cx="950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CC0000"/>
                </a:solidFill>
                <a:latin typeface="Tahoma" pitchFamily="34" charset="0"/>
              </a:rPr>
              <a:t>軽元素</a:t>
            </a:r>
          </a:p>
          <a:p>
            <a:pPr eaLnBrk="1" hangingPunct="1">
              <a:spcBef>
                <a:spcPct val="0"/>
              </a:spcBef>
              <a:buFontTx/>
              <a:buNone/>
            </a:pPr>
            <a:r>
              <a:rPr lang="ja-JP" altLang="en-US" sz="2000" b="1" dirty="0">
                <a:solidFill>
                  <a:srgbClr val="CC0000"/>
                </a:solidFill>
                <a:latin typeface="Tahoma" pitchFamily="34" charset="0"/>
              </a:rPr>
              <a:t>合成</a:t>
            </a:r>
          </a:p>
        </p:txBody>
      </p:sp>
      <p:sp>
        <p:nvSpPr>
          <p:cNvPr id="4149" name="Text Box 59"/>
          <p:cNvSpPr txBox="1">
            <a:spLocks noChangeArrowheads="1"/>
          </p:cNvSpPr>
          <p:nvPr/>
        </p:nvSpPr>
        <p:spPr bwMode="auto">
          <a:xfrm>
            <a:off x="3005138" y="1808163"/>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最初の星</a:t>
            </a:r>
          </a:p>
        </p:txBody>
      </p:sp>
      <p:sp>
        <p:nvSpPr>
          <p:cNvPr id="4150" name="Line 60"/>
          <p:cNvSpPr>
            <a:spLocks noChangeShapeType="1"/>
          </p:cNvSpPr>
          <p:nvPr/>
        </p:nvSpPr>
        <p:spPr bwMode="auto">
          <a:xfrm flipH="1" flipV="1">
            <a:off x="2987675" y="1484313"/>
            <a:ext cx="288925"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51" name="Text Box 61"/>
          <p:cNvSpPr txBox="1">
            <a:spLocks noChangeArrowheads="1"/>
          </p:cNvSpPr>
          <p:nvPr/>
        </p:nvSpPr>
        <p:spPr bwMode="auto">
          <a:xfrm>
            <a:off x="1630363" y="836613"/>
            <a:ext cx="2509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最初の超新星</a:t>
            </a:r>
          </a:p>
          <a:p>
            <a:pPr eaLnBrk="1" hangingPunct="1">
              <a:spcBef>
                <a:spcPct val="0"/>
              </a:spcBef>
              <a:buFontTx/>
              <a:buNone/>
            </a:pPr>
            <a:r>
              <a:rPr lang="ja-JP" altLang="en-US" sz="2000" b="1">
                <a:solidFill>
                  <a:srgbClr val="CC0000"/>
                </a:solidFill>
                <a:latin typeface="Tahoma" pitchFamily="34" charset="0"/>
              </a:rPr>
              <a:t>最初のブラックホール</a:t>
            </a:r>
          </a:p>
        </p:txBody>
      </p:sp>
      <p:sp>
        <p:nvSpPr>
          <p:cNvPr id="4152" name="Text Box 62"/>
          <p:cNvSpPr txBox="1">
            <a:spLocks noChangeArrowheads="1"/>
          </p:cNvSpPr>
          <p:nvPr/>
        </p:nvSpPr>
        <p:spPr bwMode="auto">
          <a:xfrm>
            <a:off x="3708400" y="5445125"/>
            <a:ext cx="1462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最初の銀河</a:t>
            </a:r>
          </a:p>
        </p:txBody>
      </p:sp>
      <p:sp>
        <p:nvSpPr>
          <p:cNvPr id="4153" name="Freeform 63"/>
          <p:cNvSpPr>
            <a:spLocks/>
          </p:cNvSpPr>
          <p:nvPr/>
        </p:nvSpPr>
        <p:spPr bwMode="auto">
          <a:xfrm>
            <a:off x="3563938" y="1052513"/>
            <a:ext cx="1079500" cy="936625"/>
          </a:xfrm>
          <a:custGeom>
            <a:avLst/>
            <a:gdLst>
              <a:gd name="T0" fmla="*/ 0 w 680"/>
              <a:gd name="T1" fmla="*/ 0 h 635"/>
              <a:gd name="T2" fmla="*/ 2147483646 w 680"/>
              <a:gd name="T3" fmla="*/ 2147483646 h 635"/>
              <a:gd name="T4" fmla="*/ 2147483646 w 680"/>
              <a:gd name="T5" fmla="*/ 2147483646 h 635"/>
              <a:gd name="T6" fmla="*/ 0 60000 65536"/>
              <a:gd name="T7" fmla="*/ 0 60000 65536"/>
              <a:gd name="T8" fmla="*/ 0 60000 65536"/>
              <a:gd name="T9" fmla="*/ 0 w 680"/>
              <a:gd name="T10" fmla="*/ 0 h 635"/>
              <a:gd name="T11" fmla="*/ 680 w 680"/>
              <a:gd name="T12" fmla="*/ 635 h 635"/>
            </a:gdLst>
            <a:ahLst/>
            <a:cxnLst>
              <a:cxn ang="T6">
                <a:pos x="T0" y="T1"/>
              </a:cxn>
              <a:cxn ang="T7">
                <a:pos x="T2" y="T3"/>
              </a:cxn>
              <a:cxn ang="T8">
                <a:pos x="T4" y="T5"/>
              </a:cxn>
            </a:cxnLst>
            <a:rect l="T9" t="T10" r="T11" b="T12"/>
            <a:pathLst>
              <a:path w="680" h="635">
                <a:moveTo>
                  <a:pt x="0" y="0"/>
                </a:moveTo>
                <a:cubicBezTo>
                  <a:pt x="215" y="15"/>
                  <a:pt x="431" y="30"/>
                  <a:pt x="544" y="136"/>
                </a:cubicBezTo>
                <a:cubicBezTo>
                  <a:pt x="657" y="242"/>
                  <a:pt x="668" y="438"/>
                  <a:pt x="680" y="635"/>
                </a:cubicBezTo>
              </a:path>
            </a:pathLst>
          </a:custGeom>
          <a:noFill/>
          <a:ln w="38100"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54" name="Text Box 64"/>
          <p:cNvSpPr txBox="1">
            <a:spLocks noChangeArrowheads="1"/>
          </p:cNvSpPr>
          <p:nvPr/>
        </p:nvSpPr>
        <p:spPr bwMode="auto">
          <a:xfrm>
            <a:off x="6877050" y="260350"/>
            <a:ext cx="197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恒星・惑星・生命</a:t>
            </a:r>
          </a:p>
        </p:txBody>
      </p:sp>
      <p:sp>
        <p:nvSpPr>
          <p:cNvPr id="4155" name="Text Box 65"/>
          <p:cNvSpPr txBox="1">
            <a:spLocks noChangeArrowheads="1"/>
          </p:cNvSpPr>
          <p:nvPr/>
        </p:nvSpPr>
        <p:spPr bwMode="auto">
          <a:xfrm>
            <a:off x="5795963" y="6237288"/>
            <a:ext cx="1820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多様な銀河・星</a:t>
            </a:r>
          </a:p>
        </p:txBody>
      </p:sp>
      <p:sp>
        <p:nvSpPr>
          <p:cNvPr id="4156" name="Text Box 66"/>
          <p:cNvSpPr txBox="1">
            <a:spLocks noChangeArrowheads="1"/>
          </p:cNvSpPr>
          <p:nvPr/>
        </p:nvSpPr>
        <p:spPr bwMode="auto">
          <a:xfrm>
            <a:off x="6173788" y="1027113"/>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爆発現象</a:t>
            </a:r>
          </a:p>
        </p:txBody>
      </p:sp>
      <p:sp>
        <p:nvSpPr>
          <p:cNvPr id="4157" name="Line 67"/>
          <p:cNvSpPr>
            <a:spLocks noChangeShapeType="1"/>
          </p:cNvSpPr>
          <p:nvPr/>
        </p:nvSpPr>
        <p:spPr bwMode="auto">
          <a:xfrm flipH="1">
            <a:off x="6877050" y="692150"/>
            <a:ext cx="43180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58" name="Text Box 68"/>
          <p:cNvSpPr txBox="1">
            <a:spLocks noChangeArrowheads="1"/>
          </p:cNvSpPr>
          <p:nvPr/>
        </p:nvSpPr>
        <p:spPr bwMode="auto">
          <a:xfrm>
            <a:off x="4643438" y="5949950"/>
            <a:ext cx="1462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a:solidFill>
                  <a:srgbClr val="CC0000"/>
                </a:solidFill>
                <a:latin typeface="Tahoma" pitchFamily="34" charset="0"/>
              </a:rPr>
              <a:t>大域的構造</a:t>
            </a:r>
          </a:p>
        </p:txBody>
      </p:sp>
      <p:pic>
        <p:nvPicPr>
          <p:cNvPr id="4159" name="Picture 69" descr="tonp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01013" y="1412875"/>
            <a:ext cx="711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0" name="Picture 71" descr="65543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01013" y="2636838"/>
            <a:ext cx="65246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1" name="Picture 72" descr="人-ORD~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8183563" y="3429000"/>
            <a:ext cx="63658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2" name="Picture 73" descr="bl_lac"/>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77050" y="2276475"/>
            <a:ext cx="9302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3" name="Line 75"/>
          <p:cNvSpPr>
            <a:spLocks noChangeShapeType="1"/>
          </p:cNvSpPr>
          <p:nvPr/>
        </p:nvSpPr>
        <p:spPr bwMode="auto">
          <a:xfrm>
            <a:off x="539750" y="2852738"/>
            <a:ext cx="15113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0" name="Text Box 57"/>
          <p:cNvSpPr txBox="1">
            <a:spLocks noChangeArrowheads="1"/>
          </p:cNvSpPr>
          <p:nvPr/>
        </p:nvSpPr>
        <p:spPr bwMode="auto">
          <a:xfrm>
            <a:off x="5008563" y="2222862"/>
            <a:ext cx="3019821" cy="2862322"/>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effectLst>
                  <a:glow rad="127000">
                    <a:schemeClr val="tx1"/>
                  </a:glow>
                </a:effectLst>
                <a:latin typeface="Tahoma" pitchFamily="34" charset="0"/>
              </a:rPr>
              <a:t>宇宙の起源</a:t>
            </a:r>
            <a:endParaRPr lang="en-US" altLang="ja-JP" sz="2000" b="1" dirty="0">
              <a:solidFill>
                <a:schemeClr val="bg1"/>
              </a:solidFill>
              <a:effectLst>
                <a:glow rad="127000">
                  <a:schemeClr val="tx1"/>
                </a:glow>
              </a:effectLst>
              <a:latin typeface="Tahoma" pitchFamily="34" charset="0"/>
            </a:endParaRPr>
          </a:p>
          <a:p>
            <a:pPr algn="ctr" eaLnBrk="1" hangingPunct="1">
              <a:spcBef>
                <a:spcPct val="0"/>
              </a:spcBef>
              <a:buFontTx/>
              <a:buNone/>
            </a:pPr>
            <a:r>
              <a:rPr lang="ja-JP" altLang="en-US" sz="2000" b="1" dirty="0">
                <a:solidFill>
                  <a:schemeClr val="bg1"/>
                </a:solidFill>
                <a:effectLst>
                  <a:glow rad="127000">
                    <a:schemeClr val="tx1"/>
                  </a:glow>
                </a:effectLst>
                <a:latin typeface="Tahoma" pitchFamily="34" charset="0"/>
              </a:rPr>
              <a:t>ダークマター</a:t>
            </a:r>
            <a:endParaRPr lang="en-US" altLang="ja-JP" sz="2000" b="1" dirty="0">
              <a:solidFill>
                <a:schemeClr val="bg1"/>
              </a:solidFill>
              <a:effectLst>
                <a:glow rad="127000">
                  <a:schemeClr val="tx1"/>
                </a:glow>
              </a:effectLst>
              <a:latin typeface="Tahoma" pitchFamily="34" charset="0"/>
            </a:endParaRPr>
          </a:p>
          <a:p>
            <a:pPr algn="ctr" eaLnBrk="1" hangingPunct="1">
              <a:spcBef>
                <a:spcPct val="0"/>
              </a:spcBef>
              <a:buFontTx/>
              <a:buNone/>
            </a:pPr>
            <a:r>
              <a:rPr lang="ja-JP" altLang="en-US" sz="2000" b="1" dirty="0">
                <a:solidFill>
                  <a:schemeClr val="bg1"/>
                </a:solidFill>
                <a:effectLst>
                  <a:glow rad="127000">
                    <a:schemeClr val="tx1"/>
                  </a:glow>
                </a:effectLst>
                <a:latin typeface="Tahoma" pitchFamily="34" charset="0"/>
              </a:rPr>
              <a:t>ダークエネルギー</a:t>
            </a:r>
            <a:endParaRPr lang="en-US" altLang="ja-JP" sz="2000" b="1" dirty="0">
              <a:solidFill>
                <a:schemeClr val="bg1"/>
              </a:solidFill>
              <a:effectLst>
                <a:glow rad="127000">
                  <a:schemeClr val="tx1"/>
                </a:glow>
              </a:effectLst>
              <a:latin typeface="Tahoma" pitchFamily="34" charset="0"/>
            </a:endParaRPr>
          </a:p>
          <a:p>
            <a:pPr algn="ctr" eaLnBrk="1" hangingPunct="1">
              <a:spcBef>
                <a:spcPct val="0"/>
              </a:spcBef>
              <a:buFontTx/>
              <a:buNone/>
            </a:pPr>
            <a:r>
              <a:rPr lang="ja-JP" altLang="en-US" sz="2000" b="1" dirty="0">
                <a:solidFill>
                  <a:schemeClr val="bg1"/>
                </a:solidFill>
                <a:effectLst>
                  <a:glow rad="127000">
                    <a:schemeClr val="tx1"/>
                  </a:glow>
                </a:effectLst>
                <a:latin typeface="Tahoma" pitchFamily="34" charset="0"/>
              </a:rPr>
              <a:t>ハッブル定数問題</a:t>
            </a:r>
          </a:p>
          <a:p>
            <a:pPr algn="ctr" eaLnBrk="1" hangingPunct="1">
              <a:spcBef>
                <a:spcPct val="0"/>
              </a:spcBef>
              <a:buFontTx/>
              <a:buNone/>
            </a:pPr>
            <a:r>
              <a:rPr lang="ja-JP" altLang="en-US" sz="2000" b="1" dirty="0">
                <a:solidFill>
                  <a:schemeClr val="bg1"/>
                </a:solidFill>
                <a:effectLst>
                  <a:glow rad="127000">
                    <a:schemeClr val="tx1"/>
                  </a:glow>
                </a:effectLst>
                <a:latin typeface="Tahoma" pitchFamily="34" charset="0"/>
              </a:rPr>
              <a:t>超巨大ＢＨ・連星ＢＨなどの様々な天体の起源</a:t>
            </a:r>
            <a:endParaRPr lang="en-US" altLang="ja-JP" sz="2000" b="1" dirty="0">
              <a:solidFill>
                <a:schemeClr val="bg1"/>
              </a:solidFill>
              <a:effectLst>
                <a:glow rad="127000">
                  <a:schemeClr val="tx1"/>
                </a:glow>
              </a:effectLst>
              <a:latin typeface="Tahoma" pitchFamily="34" charset="0"/>
            </a:endParaRPr>
          </a:p>
          <a:p>
            <a:pPr algn="ctr" eaLnBrk="1" hangingPunct="1">
              <a:spcBef>
                <a:spcPct val="0"/>
              </a:spcBef>
              <a:buFontTx/>
              <a:buNone/>
            </a:pPr>
            <a:r>
              <a:rPr lang="ja-JP" altLang="en-US" sz="2000" b="1" dirty="0">
                <a:solidFill>
                  <a:schemeClr val="bg1"/>
                </a:solidFill>
                <a:effectLst>
                  <a:glow rad="127000">
                    <a:schemeClr val="tx1"/>
                  </a:glow>
                </a:effectLst>
                <a:latin typeface="Tahoma" pitchFamily="34" charset="0"/>
              </a:rPr>
              <a:t>未解明の突発天体現象</a:t>
            </a:r>
            <a:endParaRPr lang="en-US" altLang="ja-JP" sz="2000" b="1" dirty="0">
              <a:solidFill>
                <a:schemeClr val="bg1"/>
              </a:solidFill>
              <a:effectLst>
                <a:glow rad="127000">
                  <a:schemeClr val="tx1"/>
                </a:glow>
              </a:effectLst>
              <a:latin typeface="Tahoma" pitchFamily="34" charset="0"/>
            </a:endParaRPr>
          </a:p>
          <a:p>
            <a:pPr algn="ctr" eaLnBrk="1" hangingPunct="1">
              <a:spcBef>
                <a:spcPct val="0"/>
              </a:spcBef>
              <a:buFontTx/>
              <a:buNone/>
            </a:pPr>
            <a:r>
              <a:rPr lang="ja-JP" altLang="en-US" sz="2000" b="1" dirty="0">
                <a:solidFill>
                  <a:schemeClr val="bg1"/>
                </a:solidFill>
                <a:effectLst>
                  <a:glow rad="127000">
                    <a:schemeClr val="tx1"/>
                  </a:glow>
                </a:effectLst>
                <a:latin typeface="Tahoma" pitchFamily="34" charset="0"/>
              </a:rPr>
              <a:t>Ｂｅｙｏｎｄ　Ｅｉｎｓｔｅｉｎ</a:t>
            </a:r>
            <a:endParaRPr lang="en-US" altLang="ja-JP" sz="2000" b="1" dirty="0">
              <a:solidFill>
                <a:schemeClr val="bg1"/>
              </a:solidFill>
              <a:effectLst>
                <a:glow rad="127000">
                  <a:schemeClr val="tx1"/>
                </a:glow>
              </a:effectLst>
              <a:latin typeface="Tahoma" pitchFamily="34" charset="0"/>
            </a:endParaRPr>
          </a:p>
          <a:p>
            <a:pPr algn="ctr" eaLnBrk="1" hangingPunct="1">
              <a:spcBef>
                <a:spcPct val="0"/>
              </a:spcBef>
              <a:buFontTx/>
              <a:buNone/>
            </a:pPr>
            <a:r>
              <a:rPr lang="ja-JP" altLang="en-US" sz="2000" b="1" dirty="0">
                <a:solidFill>
                  <a:schemeClr val="bg1"/>
                </a:solidFill>
                <a:effectLst>
                  <a:glow rad="127000">
                    <a:schemeClr val="tx1"/>
                  </a:glow>
                </a:effectLst>
                <a:latin typeface="Tahoma" pitchFamily="34" charset="0"/>
              </a:rPr>
              <a:t>量子重力</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23271</TotalTime>
  <Words>448</Words>
  <Application>Microsoft Office PowerPoint</Application>
  <PresentationFormat>画面に合わせる (4:3)</PresentationFormat>
  <Paragraphs>85</Paragraphs>
  <Slides>4</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1" baseType="lpstr">
      <vt:lpstr>HGP明朝E</vt:lpstr>
      <vt:lpstr>Meiryo</vt:lpstr>
      <vt:lpstr>Arial</vt:lpstr>
      <vt:lpstr>Calibri</vt:lpstr>
      <vt:lpstr>Tahoma</vt:lpstr>
      <vt:lpstr>Office テーマ</vt:lpstr>
      <vt:lpstr>Photo Editor ｲﾒｰｼﾞ</vt:lpstr>
      <vt:lpstr>課題研究 P5</vt:lpstr>
      <vt:lpstr>年間スケジュール</vt:lpstr>
      <vt:lpstr>PowerPoint プレゼンテーション</vt:lpstr>
      <vt:lpstr>PowerPoint プレゼンテーション</vt:lpstr>
    </vt:vector>
  </TitlesOfParts>
  <Company>TIT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宇宙物理学理論研究室</dc:title>
  <dc:creator>shiromizu</dc:creator>
  <cp:lastModifiedBy>ueshiba.mamiko.4z@ms.c.kyoto-u.ac.jp</cp:lastModifiedBy>
  <cp:revision>49</cp:revision>
  <dcterms:created xsi:type="dcterms:W3CDTF">2004-01-15T14:08:02Z</dcterms:created>
  <dcterms:modified xsi:type="dcterms:W3CDTF">2024-11-21T05:34:39Z</dcterms:modified>
</cp:coreProperties>
</file>