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82" r:id="rId2"/>
    <p:sldId id="1266" r:id="rId3"/>
    <p:sldId id="1267" r:id="rId4"/>
    <p:sldId id="1269" r:id="rId5"/>
    <p:sldId id="1270" r:id="rId6"/>
    <p:sldId id="1271" r:id="rId7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CC0000"/>
    <a:srgbClr val="FF3399"/>
    <a:srgbClr val="FF0066"/>
    <a:srgbClr val="0000FF"/>
    <a:srgbClr val="00FFFF"/>
    <a:srgbClr val="0066FF"/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3" autoAdjust="0"/>
    <p:restoredTop sz="77575" autoAdjust="0"/>
  </p:normalViewPr>
  <p:slideViewPr>
    <p:cSldViewPr>
      <p:cViewPr>
        <p:scale>
          <a:sx n="66" d="100"/>
          <a:sy n="66" d="100"/>
        </p:scale>
        <p:origin x="4512" y="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5190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23" y="0"/>
            <a:ext cx="4275190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98975"/>
            <a:ext cx="4275190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23" y="6398975"/>
            <a:ext cx="4275190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5D3F1551-58B4-4282-B465-877DD1DB7B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847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190" cy="3367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946" y="0"/>
            <a:ext cx="4276780" cy="3367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52F2972C-C761-4BFC-9385-049B567A6047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2" y="3199488"/>
            <a:ext cx="7892416" cy="3031093"/>
          </a:xfrm>
          <a:prstGeom prst="rect">
            <a:avLst/>
          </a:prstGeom>
        </p:spPr>
        <p:txBody>
          <a:bodyPr vert="horz" lIns="91522" tIns="45761" rIns="91522" bIns="457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388"/>
            <a:ext cx="4275190" cy="33678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946" y="6397388"/>
            <a:ext cx="4276780" cy="33678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456F6757-FA67-4676-AEDF-4F00342D1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25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01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0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45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659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21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1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484162"/>
          </a:xfrm>
        </p:spPr>
        <p:txBody>
          <a:bodyPr/>
          <a:lstStyle>
            <a:lvl1pPr>
              <a:defRPr sz="2800">
                <a:latin typeface="小塚ゴシック Pro B" panose="020B0800000000000000" pitchFamily="34" charset="-128"/>
                <a:ea typeface="小塚ゴシック Pro B" panose="020B0800000000000000" pitchFamily="34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7A30-6395-4D41-A01A-735AE60F94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2035-F9BC-46E9-9B0B-DCE8FF3D4C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AEFA5628-5D41-4BD8-8656-DACD5F482A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A6A6AB-A4BC-777C-C358-E6333AF9D538}"/>
              </a:ext>
            </a:extLst>
          </p:cNvPr>
          <p:cNvSpPr/>
          <p:nvPr/>
        </p:nvSpPr>
        <p:spPr>
          <a:xfrm>
            <a:off x="395536" y="1052736"/>
            <a:ext cx="832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量子凝縮物性研究室</a:t>
            </a:r>
            <a:r>
              <a:rPr kumimoji="0" lang="zh-CN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 幸坂祐生 教授</a:t>
            </a:r>
            <a:r>
              <a:rPr kumimoji="0" lang="en-US" altLang="zh-CN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 </a:t>
            </a:r>
            <a:r>
              <a:rPr kumimoji="0" lang="zh-CN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末次祥大 助教</a:t>
            </a:r>
            <a:r>
              <a:rPr kumimoji="0" lang="en-US" altLang="zh-CN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kumimoji="0" lang="ja-JP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影山遥一　助教</a:t>
            </a:r>
            <a:endParaRPr kumimoji="0" lang="zh-CN" altLang="en-US" sz="20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Text Box 36">
            <a:extLst>
              <a:ext uri="{FF2B5EF4-FFF2-40B4-BE49-F238E27FC236}">
                <a16:creationId xmlns:a16="http://schemas.microsoft.com/office/drawing/2014/main" id="{20040C63-06C9-F4BB-01D8-FFD9B955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3" y="2147537"/>
            <a:ext cx="4129657" cy="9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物質中の電子：量子力学的に振舞う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（極微の世界）</a:t>
            </a:r>
          </a:p>
        </p:txBody>
      </p:sp>
      <p:sp>
        <p:nvSpPr>
          <p:cNvPr id="5" name="Text Box 38">
            <a:extLst>
              <a:ext uri="{FF2B5EF4-FFF2-40B4-BE49-F238E27FC236}">
                <a16:creationId xmlns:a16="http://schemas.microsoft.com/office/drawing/2014/main" id="{6F3B4188-6F06-7707-F0D7-7E755350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3573016"/>
            <a:ext cx="412965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超伝導：量子現象がマクロに現れる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（劇的な相転移現象）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id="{506DC595-F526-A2CA-99C0-DA5ACE211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3" y="4807361"/>
            <a:ext cx="4129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超伝導の電子状態を実験的に観測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CE78CBC-E360-CC19-7357-D38CAFAB2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2781"/>
          <a:stretch/>
        </p:blipFill>
        <p:spPr>
          <a:xfrm>
            <a:off x="-18075" y="2291553"/>
            <a:ext cx="4660986" cy="3084342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0C331C9-0B2F-50CA-63D8-AB77ECB5A0E9}"/>
              </a:ext>
            </a:extLst>
          </p:cNvPr>
          <p:cNvGrpSpPr/>
          <p:nvPr/>
        </p:nvGrpSpPr>
        <p:grpSpPr>
          <a:xfrm>
            <a:off x="489456" y="1916832"/>
            <a:ext cx="3655142" cy="4609020"/>
            <a:chOff x="489456" y="1916832"/>
            <a:chExt cx="3655142" cy="4609020"/>
          </a:xfrm>
        </p:grpSpPr>
        <p:pic>
          <p:nvPicPr>
            <p:cNvPr id="7" name="Picture 6" descr="Heike Kamerlingh Onnes and the discovery of superconductivity">
              <a:extLst>
                <a:ext uri="{FF2B5EF4-FFF2-40B4-BE49-F238E27FC236}">
                  <a16:creationId xmlns:a16="http://schemas.microsoft.com/office/drawing/2014/main" id="{8D742FCD-22A8-62B6-87DA-61CE8660E0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-3719" b="1"/>
            <a:stretch/>
          </p:blipFill>
          <p:spPr bwMode="auto">
            <a:xfrm>
              <a:off x="899592" y="2558402"/>
              <a:ext cx="2542192" cy="351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upload.wikimedia.org/wikipedia/commons/9/94/Kamerlingh_portret.jpg">
              <a:extLst>
                <a:ext uri="{FF2B5EF4-FFF2-40B4-BE49-F238E27FC236}">
                  <a16:creationId xmlns:a16="http://schemas.microsoft.com/office/drawing/2014/main" id="{B9DA57E9-A40A-0F28-2EE9-464AC0F3A9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9" t="6156" r="21953" b="24477"/>
            <a:stretch/>
          </p:blipFill>
          <p:spPr bwMode="auto">
            <a:xfrm>
              <a:off x="3275856" y="2811709"/>
              <a:ext cx="868742" cy="114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57BBA32-8B8A-9563-8016-8CEC956FE97C}"/>
                </a:ext>
              </a:extLst>
            </p:cNvPr>
            <p:cNvSpPr txBox="1"/>
            <p:nvPr/>
          </p:nvSpPr>
          <p:spPr>
            <a:xfrm>
              <a:off x="489456" y="1916832"/>
              <a:ext cx="3362464" cy="72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ゼロ抵抗 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(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超伝導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)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の発見</a:t>
              </a:r>
              <a:endPara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1911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年 オンネス</a:t>
              </a:r>
              <a:endPara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081E513-A591-38E5-BF5A-45AC8402C723}"/>
                </a:ext>
              </a:extLst>
            </p:cNvPr>
            <p:cNvSpPr txBox="1"/>
            <p:nvPr/>
          </p:nvSpPr>
          <p:spPr>
            <a:xfrm>
              <a:off x="1018560" y="6165304"/>
              <a:ext cx="2304256" cy="360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1913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年 ノーベル物理学賞</a:t>
              </a:r>
              <a:endPara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7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A6A6AB-A4BC-777C-C358-E6333AF9D538}"/>
              </a:ext>
            </a:extLst>
          </p:cNvPr>
          <p:cNvSpPr/>
          <p:nvPr/>
        </p:nvSpPr>
        <p:spPr>
          <a:xfrm>
            <a:off x="395536" y="1052736"/>
            <a:ext cx="832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量子凝縮物性研究室</a:t>
            </a:r>
            <a:r>
              <a:rPr kumimoji="0" lang="zh-CN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 幸坂祐生 教授</a:t>
            </a:r>
            <a:r>
              <a:rPr kumimoji="0" lang="en-US" altLang="zh-CN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 </a:t>
            </a:r>
            <a:r>
              <a:rPr kumimoji="0" lang="zh-CN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末次祥大 助教</a:t>
            </a:r>
            <a:r>
              <a:rPr kumimoji="0" lang="en-US" altLang="zh-CN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kumimoji="0" lang="ja-JP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影山遥一　助教</a:t>
            </a:r>
            <a:endParaRPr kumimoji="0" lang="zh-CN" altLang="en-US" sz="20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 descr="光の線&#10;&#10;自動的に生成された説明">
            <a:extLst>
              <a:ext uri="{FF2B5EF4-FFF2-40B4-BE49-F238E27FC236}">
                <a16:creationId xmlns:a16="http://schemas.microsoft.com/office/drawing/2014/main" id="{8C6A6670-0AB4-6C6F-2135-1335670A3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6" y="1782664"/>
            <a:ext cx="7585568" cy="4711882"/>
          </a:xfrm>
          <a:prstGeom prst="rect">
            <a:avLst/>
          </a:prstGeom>
        </p:spPr>
      </p:pic>
      <p:sp useBgFill="1">
        <p:nvSpPr>
          <p:cNvPr id="14" name="Text Box 38">
            <a:extLst>
              <a:ext uri="{FF2B5EF4-FFF2-40B4-BE49-F238E27FC236}">
                <a16:creationId xmlns:a16="http://schemas.microsoft.com/office/drawing/2014/main" id="{328B5383-A636-B9B2-544E-04B4FBB46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4581128"/>
            <a:ext cx="1885317" cy="400110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鉄系超伝導体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sp useBgFill="1">
        <p:nvSpPr>
          <p:cNvPr id="15" name="Text Box 38">
            <a:extLst>
              <a:ext uri="{FF2B5EF4-FFF2-40B4-BE49-F238E27FC236}">
                <a16:creationId xmlns:a16="http://schemas.microsoft.com/office/drawing/2014/main" id="{35DB4712-9CD6-1CD4-C0A7-AB7D9DEA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636912"/>
            <a:ext cx="2317366" cy="400110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銅酸化物超伝導体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sp useBgFill="1">
        <p:nvSpPr>
          <p:cNvPr id="2" name="Text Box 38">
            <a:extLst>
              <a:ext uri="{FF2B5EF4-FFF2-40B4-BE49-F238E27FC236}">
                <a16:creationId xmlns:a16="http://schemas.microsoft.com/office/drawing/2014/main" id="{B62663B5-5864-531B-161F-B9C51583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2" y="5663570"/>
            <a:ext cx="5281785" cy="86177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強く相互作用しあう電子系の量子現象の例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最先端の研究課題</a:t>
            </a:r>
          </a:p>
        </p:txBody>
      </p:sp>
    </p:spTree>
    <p:extLst>
      <p:ext uri="{BB962C8B-B14F-4D97-AF65-F5344CB8AC3E}">
        <p14:creationId xmlns:p14="http://schemas.microsoft.com/office/powerpoint/2010/main" val="21338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「固体電子の量子現象」の目的</a:t>
            </a:r>
          </a:p>
        </p:txBody>
      </p:sp>
      <p:sp>
        <p:nvSpPr>
          <p:cNvPr id="4" name="Text Box 36">
            <a:extLst>
              <a:ext uri="{FF2B5EF4-FFF2-40B4-BE49-F238E27FC236}">
                <a16:creationId xmlns:a16="http://schemas.microsoft.com/office/drawing/2014/main" id="{20040C63-06C9-F4BB-01D8-FFD9B955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349" y="1012666"/>
            <a:ext cx="1282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BCS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理論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20C811-74F5-E8D8-A869-C144CB4E5BBE}"/>
              </a:ext>
            </a:extLst>
          </p:cNvPr>
          <p:cNvSpPr/>
          <p:nvPr/>
        </p:nvSpPr>
        <p:spPr>
          <a:xfrm>
            <a:off x="2509576" y="1484784"/>
            <a:ext cx="4124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フォノン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格子振動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により媒介される超伝導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13A17C8-790C-06E4-49D8-5630C294B325}"/>
              </a:ext>
            </a:extLst>
          </p:cNvPr>
          <p:cNvGrpSpPr/>
          <p:nvPr/>
        </p:nvGrpSpPr>
        <p:grpSpPr>
          <a:xfrm>
            <a:off x="2428125" y="2132856"/>
            <a:ext cx="4263367" cy="2314400"/>
            <a:chOff x="1977008" y="1829543"/>
            <a:chExt cx="5334000" cy="2895601"/>
          </a:xfrm>
        </p:grpSpPr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F8F6B705-E9BF-F92B-4DD9-48CB5CC99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008" y="18295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02FB0F5C-175E-3247-5C0A-629584B45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208" y="18295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25E6393D-F9A8-F113-1C27-C35C6E338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408" y="18295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EB0EDB48-7A2F-7829-2678-F9448F73C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608" y="18295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99DE7A1E-D837-73E2-A6E9-80C20186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008" y="26677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C667A3F9-C838-A06E-292B-E46405A74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208" y="2667743"/>
              <a:ext cx="457200" cy="457200"/>
            </a:xfrm>
            <a:prstGeom prst="ellipse">
              <a:avLst/>
            </a:prstGeom>
            <a:solidFill>
              <a:srgbClr val="FFF9F7"/>
            </a:solidFill>
            <a:ln w="15875">
              <a:solidFill>
                <a:schemeClr val="accent4">
                  <a:lumMod val="2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2F5C3A51-7CEB-C7E1-257C-E9258DD60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408" y="2667743"/>
              <a:ext cx="457200" cy="457200"/>
            </a:xfrm>
            <a:prstGeom prst="ellipse">
              <a:avLst/>
            </a:prstGeom>
            <a:solidFill>
              <a:srgbClr val="FFF9F7"/>
            </a:solidFill>
            <a:ln w="15875">
              <a:solidFill>
                <a:schemeClr val="accent4">
                  <a:lumMod val="2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27306349-7FFD-F2C6-8ADC-3FFE5016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608" y="26677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94273907-4C1F-F6EE-927D-E22EF93B4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008" y="35059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51A07BFC-F537-E421-865A-BAB1CE2C0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208" y="3505943"/>
              <a:ext cx="457200" cy="457200"/>
            </a:xfrm>
            <a:prstGeom prst="ellipse">
              <a:avLst/>
            </a:prstGeom>
            <a:solidFill>
              <a:srgbClr val="FFF9F7"/>
            </a:solidFill>
            <a:ln w="15875">
              <a:solidFill>
                <a:schemeClr val="accent4">
                  <a:lumMod val="2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Oval 16">
              <a:extLst>
                <a:ext uri="{FF2B5EF4-FFF2-40B4-BE49-F238E27FC236}">
                  <a16:creationId xmlns:a16="http://schemas.microsoft.com/office/drawing/2014/main" id="{D37B95E0-A015-8EA7-0C99-A5C6CD4FE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408" y="3505943"/>
              <a:ext cx="457200" cy="457200"/>
            </a:xfrm>
            <a:prstGeom prst="ellipse">
              <a:avLst/>
            </a:prstGeom>
            <a:solidFill>
              <a:srgbClr val="FFF9F7"/>
            </a:solidFill>
            <a:ln w="15875">
              <a:solidFill>
                <a:schemeClr val="accent4">
                  <a:lumMod val="2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17">
              <a:extLst>
                <a:ext uri="{FF2B5EF4-FFF2-40B4-BE49-F238E27FC236}">
                  <a16:creationId xmlns:a16="http://schemas.microsoft.com/office/drawing/2014/main" id="{6E58D60F-2F23-60F8-97C0-4A3A0252D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608" y="35059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Oval 18">
              <a:extLst>
                <a:ext uri="{FF2B5EF4-FFF2-40B4-BE49-F238E27FC236}">
                  <a16:creationId xmlns:a16="http://schemas.microsoft.com/office/drawing/2014/main" id="{48B98E06-D96A-1920-2894-8BBF9F699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008" y="4267944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9330E4FB-40F3-DDCF-61F5-B53E947EE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208" y="4267944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6" name="Oval 20">
              <a:extLst>
                <a:ext uri="{FF2B5EF4-FFF2-40B4-BE49-F238E27FC236}">
                  <a16:creationId xmlns:a16="http://schemas.microsoft.com/office/drawing/2014/main" id="{DD0002F8-51F5-59BA-65F6-C66D7124A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408" y="4267944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DA981FAD-40CB-A02D-76EE-7AB5F57A3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608" y="4267944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E43D8195-6CDB-9EB7-8F42-DEBEDC265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408" y="2743943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FD973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0F40D68B-924E-479B-CB5E-C20B4B262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208" y="2743943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FD973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Oval 24">
              <a:extLst>
                <a:ext uri="{FF2B5EF4-FFF2-40B4-BE49-F238E27FC236}">
                  <a16:creationId xmlns:a16="http://schemas.microsoft.com/office/drawing/2014/main" id="{E947C546-83C3-A67D-1B99-0D1EF25A1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408" y="3429743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FD973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Oval 25">
              <a:extLst>
                <a:ext uri="{FF2B5EF4-FFF2-40B4-BE49-F238E27FC236}">
                  <a16:creationId xmlns:a16="http://schemas.microsoft.com/office/drawing/2014/main" id="{D574CDDC-E068-A868-9D25-946ADB052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208" y="3429743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FD973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Line 27">
              <a:extLst>
                <a:ext uri="{FF2B5EF4-FFF2-40B4-BE49-F238E27FC236}">
                  <a16:creationId xmlns:a16="http://schemas.microsoft.com/office/drawing/2014/main" id="{A363EBED-5689-B07E-C672-5D8303656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4008" y="3277343"/>
              <a:ext cx="2667000" cy="0"/>
            </a:xfrm>
            <a:prstGeom prst="lin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31">
              <a:extLst>
                <a:ext uri="{FF2B5EF4-FFF2-40B4-BE49-F238E27FC236}">
                  <a16:creationId xmlns:a16="http://schemas.microsoft.com/office/drawing/2014/main" id="{5CDD236F-399D-88AE-DF43-279FB7064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008" y="3277343"/>
              <a:ext cx="1600200" cy="0"/>
            </a:xfrm>
            <a:prstGeom prst="lin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  <a:prstDash val="dash"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D398C005-1328-1F89-796B-A35EB8F0642A}"/>
                </a:ext>
              </a:extLst>
            </p:cNvPr>
            <p:cNvGrpSpPr/>
            <p:nvPr/>
          </p:nvGrpSpPr>
          <p:grpSpPr>
            <a:xfrm>
              <a:off x="2386427" y="2882736"/>
              <a:ext cx="365845" cy="759058"/>
              <a:chOff x="1907704" y="2636912"/>
              <a:chExt cx="762000" cy="1581002"/>
            </a:xfrm>
          </p:grpSpPr>
          <p:cxnSp>
            <p:nvCxnSpPr>
              <p:cNvPr id="45" name="直線矢印コネクタ 44">
                <a:extLst>
                  <a:ext uri="{FF2B5EF4-FFF2-40B4-BE49-F238E27FC236}">
                    <a16:creationId xmlns:a16="http://schemas.microsoft.com/office/drawing/2014/main" id="{3974C0AF-63E7-2632-F741-C60E0611D0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21294" y="3744387"/>
                <a:ext cx="216024" cy="473527"/>
              </a:xfrm>
              <a:prstGeom prst="straightConnector1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accent4">
                    <a:lumMod val="2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BA802D96-F4B0-FC34-DA36-FE93289E3F22}"/>
                  </a:ext>
                </a:extLst>
              </p:cNvPr>
              <p:cNvSpPr/>
              <p:nvPr/>
            </p:nvSpPr>
            <p:spPr bwMode="auto">
              <a:xfrm flipH="1">
                <a:off x="1907704" y="3046413"/>
                <a:ext cx="762000" cy="762000"/>
              </a:xfrm>
              <a:prstGeom prst="ellipse">
                <a:avLst/>
              </a:prstGeom>
              <a:solidFill>
                <a:srgbClr val="1F77B4"/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444500" h="406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47" name="直線矢印コネクタ 46">
                <a:extLst>
                  <a:ext uri="{FF2B5EF4-FFF2-40B4-BE49-F238E27FC236}">
                    <a16:creationId xmlns:a16="http://schemas.microsoft.com/office/drawing/2014/main" id="{6C1D2049-4492-467D-6C32-99884DDE6E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11760" y="2636912"/>
                <a:ext cx="216024" cy="473527"/>
              </a:xfrm>
              <a:prstGeom prst="straightConnector1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accent4">
                    <a:lumMod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54C3B8FD-03B3-266F-985D-0E8EAB904B39}"/>
                </a:ext>
              </a:extLst>
            </p:cNvPr>
            <p:cNvGrpSpPr/>
            <p:nvPr/>
          </p:nvGrpSpPr>
          <p:grpSpPr>
            <a:xfrm rot="10800000">
              <a:off x="6472808" y="2882736"/>
              <a:ext cx="365845" cy="759058"/>
              <a:chOff x="1907704" y="2636912"/>
              <a:chExt cx="762000" cy="1581002"/>
            </a:xfrm>
          </p:grpSpPr>
          <p:cxnSp>
            <p:nvCxnSpPr>
              <p:cNvPr id="49" name="直線矢印コネクタ 48">
                <a:extLst>
                  <a:ext uri="{FF2B5EF4-FFF2-40B4-BE49-F238E27FC236}">
                    <a16:creationId xmlns:a16="http://schemas.microsoft.com/office/drawing/2014/main" id="{706A1A91-8F85-A2AB-F610-E4C4AFECB4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21294" y="3744387"/>
                <a:ext cx="216024" cy="473527"/>
              </a:xfrm>
              <a:prstGeom prst="straightConnector1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accent4">
                    <a:lumMod val="2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50" name="楕円 49">
                <a:extLst>
                  <a:ext uri="{FF2B5EF4-FFF2-40B4-BE49-F238E27FC236}">
                    <a16:creationId xmlns:a16="http://schemas.microsoft.com/office/drawing/2014/main" id="{299DA323-E4FC-3EAD-A35C-8C225658DD12}"/>
                  </a:ext>
                </a:extLst>
              </p:cNvPr>
              <p:cNvSpPr/>
              <p:nvPr/>
            </p:nvSpPr>
            <p:spPr bwMode="auto">
              <a:xfrm flipH="1">
                <a:off x="1907704" y="3046413"/>
                <a:ext cx="762000" cy="762000"/>
              </a:xfrm>
              <a:prstGeom prst="ellipse">
                <a:avLst/>
              </a:prstGeom>
              <a:solidFill>
                <a:srgbClr val="1F77B4"/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444500" h="406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51" name="直線矢印コネクタ 50">
                <a:extLst>
                  <a:ext uri="{FF2B5EF4-FFF2-40B4-BE49-F238E27FC236}">
                    <a16:creationId xmlns:a16="http://schemas.microsoft.com/office/drawing/2014/main" id="{CD124F80-0F5C-A63B-9BBA-0158521F3F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11760" y="2636912"/>
                <a:ext cx="216024" cy="473527"/>
              </a:xfrm>
              <a:prstGeom prst="straightConnector1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accent4">
                    <a:lumMod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C5D5C742-881D-2762-E119-62E605D67BB7}"/>
              </a:ext>
            </a:extLst>
          </p:cNvPr>
          <p:cNvGrpSpPr/>
          <p:nvPr/>
        </p:nvGrpSpPr>
        <p:grpSpPr>
          <a:xfrm>
            <a:off x="2661367" y="4759319"/>
            <a:ext cx="3821265" cy="2042533"/>
            <a:chOff x="9140167" y="4007616"/>
            <a:chExt cx="3821265" cy="2042533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D761A204-8F27-547F-5D16-C2A99AC1C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9851" y="4007616"/>
              <a:ext cx="1080000" cy="1620000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DC3D968C-E15A-07E4-2003-2A830881D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3499" y="4034413"/>
              <a:ext cx="1080000" cy="1620000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A8154FAC-435E-213B-574C-0D4B48928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6445" y="4066800"/>
              <a:ext cx="1080000" cy="1620000"/>
            </a:xfrm>
            <a:prstGeom prst="rect">
              <a:avLst/>
            </a:prstGeom>
          </p:spPr>
        </p:pic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244D0F63-571F-8333-5677-C4C4BA78C2E4}"/>
                </a:ext>
              </a:extLst>
            </p:cNvPr>
            <p:cNvSpPr txBox="1"/>
            <p:nvPr/>
          </p:nvSpPr>
          <p:spPr>
            <a:xfrm>
              <a:off x="9140167" y="5742372"/>
              <a:ext cx="119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4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バーディーン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80A58208-A656-4CB8-F9EF-26ED19855C8E}"/>
                </a:ext>
              </a:extLst>
            </p:cNvPr>
            <p:cNvSpPr txBox="1"/>
            <p:nvPr/>
          </p:nvSpPr>
          <p:spPr>
            <a:xfrm>
              <a:off x="10591329" y="5742372"/>
              <a:ext cx="864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4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クーパー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65F79D3A-4FFF-CDF8-8CDE-59BA38078BFA}"/>
                </a:ext>
              </a:extLst>
            </p:cNvPr>
            <p:cNvSpPr txBox="1"/>
            <p:nvPr/>
          </p:nvSpPr>
          <p:spPr>
            <a:xfrm>
              <a:off x="11651458" y="5742372"/>
              <a:ext cx="1309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4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シュリーファー</a:t>
              </a:r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D11D6FF-C7E3-5F69-504A-3DD81871645D}"/>
              </a:ext>
            </a:extLst>
          </p:cNvPr>
          <p:cNvSpPr txBox="1"/>
          <p:nvPr/>
        </p:nvSpPr>
        <p:spPr>
          <a:xfrm>
            <a:off x="6597096" y="5415842"/>
            <a:ext cx="2411760" cy="36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1972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年 ノーベル物理学賞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65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「固体電子の量子現象」の目的</a:t>
            </a:r>
          </a:p>
        </p:txBody>
      </p:sp>
      <p:sp>
        <p:nvSpPr>
          <p:cNvPr id="4" name="Text Box 36">
            <a:extLst>
              <a:ext uri="{FF2B5EF4-FFF2-40B4-BE49-F238E27FC236}">
                <a16:creationId xmlns:a16="http://schemas.microsoft.com/office/drawing/2014/main" id="{20040C63-06C9-F4BB-01D8-FFD9B955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85928"/>
            <a:ext cx="33123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エネルギーギャップの形成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20C811-74F5-E8D8-A869-C144CB4E5BBE}"/>
              </a:ext>
            </a:extLst>
          </p:cNvPr>
          <p:cNvSpPr/>
          <p:nvPr/>
        </p:nvSpPr>
        <p:spPr>
          <a:xfrm>
            <a:off x="4572000" y="2458046"/>
            <a:ext cx="4390123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超伝導の出現機構を強く反映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最先端で研究されている非従来型超伝導でも極めて重要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77C3DE-412D-331B-66C0-530F946D9E68}"/>
              </a:ext>
            </a:extLst>
          </p:cNvPr>
          <p:cNvGrpSpPr/>
          <p:nvPr/>
        </p:nvGrpSpPr>
        <p:grpSpPr>
          <a:xfrm>
            <a:off x="539552" y="1916832"/>
            <a:ext cx="3480775" cy="2415797"/>
            <a:chOff x="444674" y="2932865"/>
            <a:chExt cx="2615158" cy="1815024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21A0A7F-0938-57D1-7272-B881B48289C8}"/>
                </a:ext>
              </a:extLst>
            </p:cNvPr>
            <p:cNvGrpSpPr/>
            <p:nvPr/>
          </p:nvGrpSpPr>
          <p:grpSpPr>
            <a:xfrm>
              <a:off x="455691" y="3058438"/>
              <a:ext cx="769731" cy="1273744"/>
              <a:chOff x="9528699" y="3427040"/>
              <a:chExt cx="769731" cy="1944481"/>
            </a:xfrm>
          </p:grpSpPr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768F1489-AF9C-1DE0-004B-E637965580BD}"/>
                  </a:ext>
                </a:extLst>
              </p:cNvPr>
              <p:cNvSpPr/>
              <p:nvPr/>
            </p:nvSpPr>
            <p:spPr>
              <a:xfrm>
                <a:off x="9528699" y="4803171"/>
                <a:ext cx="754380" cy="5662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2F947463-8BCB-9369-3245-47362D147823}"/>
                  </a:ext>
                </a:extLst>
              </p:cNvPr>
              <p:cNvCxnSpPr/>
              <p:nvPr/>
            </p:nvCxnSpPr>
            <p:spPr>
              <a:xfrm flipV="1">
                <a:off x="10288895" y="3469072"/>
                <a:ext cx="0" cy="19024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フリーフォーム 66">
                <a:extLst>
                  <a:ext uri="{FF2B5EF4-FFF2-40B4-BE49-F238E27FC236}">
                    <a16:creationId xmlns:a16="http://schemas.microsoft.com/office/drawing/2014/main" id="{553FBA9F-F6B6-1C70-0386-7E20B2457021}"/>
                  </a:ext>
                </a:extLst>
              </p:cNvPr>
              <p:cNvSpPr/>
              <p:nvPr/>
            </p:nvSpPr>
            <p:spPr>
              <a:xfrm>
                <a:off x="9544050" y="3427040"/>
                <a:ext cx="754380" cy="1558118"/>
              </a:xfrm>
              <a:custGeom>
                <a:avLst/>
                <a:gdLst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6344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5430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440180 h 2183130"/>
                  <a:gd name="connsiteX3" fmla="*/ 0 w 754380"/>
                  <a:gd name="connsiteY3" fmla="*/ 1885950 h 2183130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3003 h 2193003"/>
                  <a:gd name="connsiteX1" fmla="*/ 754380 w 754380"/>
                  <a:gd name="connsiteY1" fmla="*/ 9873 h 2193003"/>
                  <a:gd name="connsiteX2" fmla="*/ 537210 w 754380"/>
                  <a:gd name="connsiteY2" fmla="*/ 1450053 h 2193003"/>
                  <a:gd name="connsiteX3" fmla="*/ 0 w 754380"/>
                  <a:gd name="connsiteY3" fmla="*/ 1895823 h 2193003"/>
                  <a:gd name="connsiteX0" fmla="*/ 742950 w 754380"/>
                  <a:gd name="connsiteY0" fmla="*/ 2191830 h 2191830"/>
                  <a:gd name="connsiteX1" fmla="*/ 754380 w 754380"/>
                  <a:gd name="connsiteY1" fmla="*/ 8700 h 2191830"/>
                  <a:gd name="connsiteX2" fmla="*/ 537210 w 754380"/>
                  <a:gd name="connsiteY2" fmla="*/ 1448880 h 2191830"/>
                  <a:gd name="connsiteX3" fmla="*/ 0 w 754380"/>
                  <a:gd name="connsiteY3" fmla="*/ 1894650 h 2191830"/>
                  <a:gd name="connsiteX0" fmla="*/ 742950 w 754380"/>
                  <a:gd name="connsiteY0" fmla="*/ 2191615 h 2191615"/>
                  <a:gd name="connsiteX1" fmla="*/ 754380 w 754380"/>
                  <a:gd name="connsiteY1" fmla="*/ 8485 h 2191615"/>
                  <a:gd name="connsiteX2" fmla="*/ 537210 w 754380"/>
                  <a:gd name="connsiteY2" fmla="*/ 1448665 h 2191615"/>
                  <a:gd name="connsiteX3" fmla="*/ 0 w 754380"/>
                  <a:gd name="connsiteY3" fmla="*/ 1894435 h 2191615"/>
                  <a:gd name="connsiteX0" fmla="*/ 742950 w 754380"/>
                  <a:gd name="connsiteY0" fmla="*/ 2192881 h 2192881"/>
                  <a:gd name="connsiteX1" fmla="*/ 754380 w 754380"/>
                  <a:gd name="connsiteY1" fmla="*/ 9751 h 2192881"/>
                  <a:gd name="connsiteX2" fmla="*/ 537210 w 754380"/>
                  <a:gd name="connsiteY2" fmla="*/ 1449931 h 2192881"/>
                  <a:gd name="connsiteX3" fmla="*/ 0 w 754380"/>
                  <a:gd name="connsiteY3" fmla="*/ 1895701 h 2192881"/>
                  <a:gd name="connsiteX0" fmla="*/ 742950 w 754380"/>
                  <a:gd name="connsiteY0" fmla="*/ 2194485 h 2194485"/>
                  <a:gd name="connsiteX1" fmla="*/ 754380 w 754380"/>
                  <a:gd name="connsiteY1" fmla="*/ 11355 h 2194485"/>
                  <a:gd name="connsiteX2" fmla="*/ 537210 w 754380"/>
                  <a:gd name="connsiteY2" fmla="*/ 1451535 h 2194485"/>
                  <a:gd name="connsiteX3" fmla="*/ 0 w 754380"/>
                  <a:gd name="connsiteY3" fmla="*/ 1897305 h 219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4380" h="2194485">
                    <a:moveTo>
                      <a:pt x="742950" y="2194485"/>
                    </a:moveTo>
                    <a:lnTo>
                      <a:pt x="754380" y="11355"/>
                    </a:lnTo>
                    <a:cubicBezTo>
                      <a:pt x="720090" y="-112470"/>
                      <a:pt x="758297" y="803090"/>
                      <a:pt x="537210" y="1451535"/>
                    </a:cubicBezTo>
                    <a:cubicBezTo>
                      <a:pt x="415337" y="1808987"/>
                      <a:pt x="320993" y="1819676"/>
                      <a:pt x="0" y="189730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9E5655C-E060-A2A8-79FC-5B8C9C6F48EA}"/>
                </a:ext>
              </a:extLst>
            </p:cNvPr>
            <p:cNvCxnSpPr/>
            <p:nvPr/>
          </p:nvCxnSpPr>
          <p:spPr>
            <a:xfrm flipV="1">
              <a:off x="1724828" y="4209898"/>
              <a:ext cx="0" cy="1401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9037085-ED35-7C6F-EF4B-B6C7848F87E3}"/>
                </a:ext>
              </a:extLst>
            </p:cNvPr>
            <p:cNvSpPr/>
            <p:nvPr/>
          </p:nvSpPr>
          <p:spPr>
            <a:xfrm>
              <a:off x="1534711" y="4263756"/>
              <a:ext cx="430599" cy="484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 err="1">
                  <a:latin typeface="Symbol" panose="05050102010706020507" pitchFamily="18" charset="2"/>
                </a:rPr>
                <a:t>e</a:t>
              </a:r>
              <a:r>
                <a:rPr lang="en-US" altLang="ja-JP" sz="2000" baseline="-25000" dirty="0" err="1">
                  <a:latin typeface="+mj-ea"/>
                </a:rPr>
                <a:t>F</a:t>
              </a:r>
              <a:endParaRPr lang="ja-JP" altLang="en-US" sz="2000" baseline="-25000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D578D7E8-3025-7D51-78A6-0435648F5692}"/>
                </a:ext>
              </a:extLst>
            </p:cNvPr>
            <p:cNvSpPr/>
            <p:nvPr/>
          </p:nvSpPr>
          <p:spPr>
            <a:xfrm>
              <a:off x="2123728" y="4263756"/>
              <a:ext cx="341760" cy="38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latin typeface="Symbol" panose="05050102010706020507" pitchFamily="18" charset="2"/>
                </a:rPr>
                <a:t>D</a:t>
              </a:r>
              <a:endParaRPr lang="ja-JP" altLang="en-US" sz="20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9103C7B-6290-A673-A52C-55CB71F0A733}"/>
                </a:ext>
              </a:extLst>
            </p:cNvPr>
            <p:cNvSpPr/>
            <p:nvPr/>
          </p:nvSpPr>
          <p:spPr>
            <a:xfrm>
              <a:off x="827584" y="4263756"/>
              <a:ext cx="470000" cy="38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latin typeface="+mj-ea"/>
                </a:rPr>
                <a:t>-</a:t>
              </a:r>
              <a:r>
                <a:rPr lang="en-US" altLang="ja-JP" sz="2000" dirty="0">
                  <a:latin typeface="Symbol" panose="05050102010706020507" pitchFamily="18" charset="2"/>
                </a:rPr>
                <a:t>D</a:t>
              </a:r>
              <a:endParaRPr lang="ja-JP" altLang="en-US" sz="20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5595ABE-120F-B85E-74BA-D6EE99B2BE1C}"/>
                </a:ext>
              </a:extLst>
            </p:cNvPr>
            <p:cNvSpPr/>
            <p:nvPr/>
          </p:nvSpPr>
          <p:spPr>
            <a:xfrm>
              <a:off x="2290604" y="2932865"/>
              <a:ext cx="767390" cy="484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latin typeface="+mj-ea"/>
                </a:rPr>
                <a:t>N</a:t>
              </a:r>
              <a:r>
                <a:rPr lang="en-US" altLang="ja-JP" sz="2000" i="1" baseline="-25000" dirty="0">
                  <a:latin typeface="+mj-ea"/>
                </a:rPr>
                <a:t>s</a:t>
              </a:r>
              <a:r>
                <a:rPr lang="en-US" altLang="ja-JP" sz="2000" dirty="0">
                  <a:latin typeface="+mj-ea"/>
                </a:rPr>
                <a:t>(</a:t>
              </a:r>
              <a:r>
                <a:rPr lang="en-US" altLang="ja-JP" sz="2000" i="1" dirty="0">
                  <a:latin typeface="Symbol" panose="05050102010706020507" pitchFamily="18" charset="2"/>
                </a:rPr>
                <a:t>e</a:t>
              </a:r>
              <a:r>
                <a:rPr lang="en-US" altLang="ja-JP" sz="2000" dirty="0">
                  <a:latin typeface="+mj-ea"/>
                </a:rPr>
                <a:t>)</a:t>
              </a:r>
              <a:endParaRPr lang="ja-JP" altLang="en-US" sz="2000" baseline="-25000" dirty="0"/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2239715D-DE9B-4BC2-0F30-51DAB7998591}"/>
                </a:ext>
              </a:extLst>
            </p:cNvPr>
            <p:cNvGrpSpPr/>
            <p:nvPr/>
          </p:nvGrpSpPr>
          <p:grpSpPr>
            <a:xfrm flipH="1">
              <a:off x="2313082" y="3061340"/>
              <a:ext cx="746750" cy="1273744"/>
              <a:chOff x="9528699" y="3427040"/>
              <a:chExt cx="769731" cy="1944481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F46E6EA-F969-AA1C-E443-D365A11BBCD7}"/>
                  </a:ext>
                </a:extLst>
              </p:cNvPr>
              <p:cNvSpPr/>
              <p:nvPr/>
            </p:nvSpPr>
            <p:spPr>
              <a:xfrm>
                <a:off x="9528699" y="4803171"/>
                <a:ext cx="754380" cy="5662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43BCC818-5F7F-F386-AD80-284CB9086786}"/>
                  </a:ext>
                </a:extLst>
              </p:cNvPr>
              <p:cNvCxnSpPr/>
              <p:nvPr/>
            </p:nvCxnSpPr>
            <p:spPr>
              <a:xfrm flipV="1">
                <a:off x="10288895" y="3469072"/>
                <a:ext cx="0" cy="19024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フリーフォーム 60">
                <a:extLst>
                  <a:ext uri="{FF2B5EF4-FFF2-40B4-BE49-F238E27FC236}">
                    <a16:creationId xmlns:a16="http://schemas.microsoft.com/office/drawing/2014/main" id="{42ED75E9-9BF9-33E1-1208-02049FF7F790}"/>
                  </a:ext>
                </a:extLst>
              </p:cNvPr>
              <p:cNvSpPr/>
              <p:nvPr/>
            </p:nvSpPr>
            <p:spPr>
              <a:xfrm>
                <a:off x="9544050" y="3427040"/>
                <a:ext cx="754380" cy="1558118"/>
              </a:xfrm>
              <a:custGeom>
                <a:avLst/>
                <a:gdLst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6344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5430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440180 h 2183130"/>
                  <a:gd name="connsiteX3" fmla="*/ 0 w 754380"/>
                  <a:gd name="connsiteY3" fmla="*/ 1885950 h 2183130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3003 h 2193003"/>
                  <a:gd name="connsiteX1" fmla="*/ 754380 w 754380"/>
                  <a:gd name="connsiteY1" fmla="*/ 9873 h 2193003"/>
                  <a:gd name="connsiteX2" fmla="*/ 537210 w 754380"/>
                  <a:gd name="connsiteY2" fmla="*/ 1450053 h 2193003"/>
                  <a:gd name="connsiteX3" fmla="*/ 0 w 754380"/>
                  <a:gd name="connsiteY3" fmla="*/ 1895823 h 2193003"/>
                  <a:gd name="connsiteX0" fmla="*/ 742950 w 754380"/>
                  <a:gd name="connsiteY0" fmla="*/ 2191830 h 2191830"/>
                  <a:gd name="connsiteX1" fmla="*/ 754380 w 754380"/>
                  <a:gd name="connsiteY1" fmla="*/ 8700 h 2191830"/>
                  <a:gd name="connsiteX2" fmla="*/ 537210 w 754380"/>
                  <a:gd name="connsiteY2" fmla="*/ 1448880 h 2191830"/>
                  <a:gd name="connsiteX3" fmla="*/ 0 w 754380"/>
                  <a:gd name="connsiteY3" fmla="*/ 1894650 h 2191830"/>
                  <a:gd name="connsiteX0" fmla="*/ 742950 w 754380"/>
                  <a:gd name="connsiteY0" fmla="*/ 2191615 h 2191615"/>
                  <a:gd name="connsiteX1" fmla="*/ 754380 w 754380"/>
                  <a:gd name="connsiteY1" fmla="*/ 8485 h 2191615"/>
                  <a:gd name="connsiteX2" fmla="*/ 537210 w 754380"/>
                  <a:gd name="connsiteY2" fmla="*/ 1448665 h 2191615"/>
                  <a:gd name="connsiteX3" fmla="*/ 0 w 754380"/>
                  <a:gd name="connsiteY3" fmla="*/ 1894435 h 2191615"/>
                  <a:gd name="connsiteX0" fmla="*/ 742950 w 754380"/>
                  <a:gd name="connsiteY0" fmla="*/ 2192881 h 2192881"/>
                  <a:gd name="connsiteX1" fmla="*/ 754380 w 754380"/>
                  <a:gd name="connsiteY1" fmla="*/ 9751 h 2192881"/>
                  <a:gd name="connsiteX2" fmla="*/ 537210 w 754380"/>
                  <a:gd name="connsiteY2" fmla="*/ 1449931 h 2192881"/>
                  <a:gd name="connsiteX3" fmla="*/ 0 w 754380"/>
                  <a:gd name="connsiteY3" fmla="*/ 1895701 h 2192881"/>
                  <a:gd name="connsiteX0" fmla="*/ 742950 w 754380"/>
                  <a:gd name="connsiteY0" fmla="*/ 2194485 h 2194485"/>
                  <a:gd name="connsiteX1" fmla="*/ 754380 w 754380"/>
                  <a:gd name="connsiteY1" fmla="*/ 11355 h 2194485"/>
                  <a:gd name="connsiteX2" fmla="*/ 537210 w 754380"/>
                  <a:gd name="connsiteY2" fmla="*/ 1451535 h 2194485"/>
                  <a:gd name="connsiteX3" fmla="*/ 0 w 754380"/>
                  <a:gd name="connsiteY3" fmla="*/ 1897305 h 219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4380" h="2194485">
                    <a:moveTo>
                      <a:pt x="742950" y="2194485"/>
                    </a:moveTo>
                    <a:lnTo>
                      <a:pt x="754380" y="11355"/>
                    </a:lnTo>
                    <a:cubicBezTo>
                      <a:pt x="720090" y="-112470"/>
                      <a:pt x="758297" y="803090"/>
                      <a:pt x="537210" y="1451535"/>
                    </a:cubicBezTo>
                    <a:cubicBezTo>
                      <a:pt x="415337" y="1808987"/>
                      <a:pt x="320993" y="1819676"/>
                      <a:pt x="0" y="189730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2AF39524-DEFC-6EA4-CCD3-58CFD2FEF038}"/>
                </a:ext>
              </a:extLst>
            </p:cNvPr>
            <p:cNvCxnSpPr/>
            <p:nvPr/>
          </p:nvCxnSpPr>
          <p:spPr>
            <a:xfrm flipV="1">
              <a:off x="444674" y="4332183"/>
              <a:ext cx="2615158" cy="1277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ED63C31-D442-FCF5-ADD8-A4157D36D335}"/>
              </a:ext>
            </a:extLst>
          </p:cNvPr>
          <p:cNvSpPr txBox="1"/>
          <p:nvPr/>
        </p:nvSpPr>
        <p:spPr>
          <a:xfrm>
            <a:off x="506063" y="5261138"/>
            <a:ext cx="8141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極低温でのトンネルスペクトル測定で超伝導状態を調べる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C7035B5-7B43-EF58-4C86-D04BF1B5061F}"/>
              </a:ext>
            </a:extLst>
          </p:cNvPr>
          <p:cNvGrpSpPr/>
          <p:nvPr/>
        </p:nvGrpSpPr>
        <p:grpSpPr>
          <a:xfrm>
            <a:off x="-410504" y="1628800"/>
            <a:ext cx="4801057" cy="3048213"/>
            <a:chOff x="-92097" y="2204864"/>
            <a:chExt cx="4345380" cy="3411832"/>
          </a:xfrm>
        </p:grpSpPr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0AACB1B7-01F4-25AB-A5DA-4B6EEF987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3" y="2204864"/>
              <a:ext cx="3960440" cy="341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683EBB11-30DA-15FA-9E1E-86A9EB672AE9}"/>
                </a:ext>
              </a:extLst>
            </p:cNvPr>
            <p:cNvSpPr/>
            <p:nvPr/>
          </p:nvSpPr>
          <p:spPr>
            <a:xfrm>
              <a:off x="2005155" y="5358854"/>
              <a:ext cx="779381" cy="2522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1800" i="1" dirty="0">
                  <a:solidFill>
                    <a:prstClr val="black"/>
                  </a:solidFill>
                </a:rPr>
                <a:t>V</a:t>
              </a:r>
              <a:r>
                <a:rPr lang="en-US" altLang="ja-JP" sz="1800" i="1" baseline="-25000" dirty="0">
                  <a:solidFill>
                    <a:prstClr val="black"/>
                  </a:solidFill>
                </a:rPr>
                <a:t>B </a:t>
              </a:r>
              <a:r>
                <a:rPr lang="en-US" altLang="ja-JP" sz="1800" dirty="0">
                  <a:solidFill>
                    <a:prstClr val="black"/>
                  </a:solidFill>
                </a:rPr>
                <a:t>(V)</a:t>
              </a:r>
              <a:endParaRPr lang="ja-JP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496CB651-F631-389C-E031-6661850F4CB2}"/>
                </a:ext>
              </a:extLst>
            </p:cNvPr>
            <p:cNvSpPr/>
            <p:nvPr/>
          </p:nvSpPr>
          <p:spPr>
            <a:xfrm rot="16200000">
              <a:off x="-536705" y="3441561"/>
              <a:ext cx="12893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 err="1">
                  <a:solidFill>
                    <a:prstClr val="black"/>
                  </a:solidFill>
                </a:rPr>
                <a:t>dI</a:t>
              </a:r>
              <a:r>
                <a:rPr lang="en-US" altLang="ja-JP" sz="2000" dirty="0">
                  <a:solidFill>
                    <a:prstClr val="black"/>
                  </a:solidFill>
                </a:rPr>
                <a:t>/</a:t>
              </a:r>
              <a:r>
                <a:rPr lang="en-US" altLang="ja-JP" sz="2000" i="1" dirty="0" err="1">
                  <a:solidFill>
                    <a:prstClr val="black"/>
                  </a:solidFill>
                </a:rPr>
                <a:t>dV</a:t>
              </a:r>
              <a:r>
                <a:rPr lang="en-US" altLang="ja-JP" sz="2000" i="1" dirty="0">
                  <a:solidFill>
                    <a:prstClr val="black"/>
                  </a:solidFill>
                </a:rPr>
                <a:t> </a:t>
              </a:r>
              <a:r>
                <a:rPr lang="en-US" altLang="ja-JP" sz="2000" dirty="0">
                  <a:solidFill>
                    <a:prstClr val="black"/>
                  </a:solidFill>
                </a:rPr>
                <a:t>(</a:t>
              </a:r>
              <a:r>
                <a:rPr lang="en-US" altLang="ja-JP" sz="2000" dirty="0" err="1">
                  <a:solidFill>
                    <a:prstClr val="black"/>
                  </a:solidFill>
                </a:rPr>
                <a:t>a.u</a:t>
              </a:r>
              <a:r>
                <a:rPr lang="en-US" altLang="ja-JP" sz="2000" dirty="0">
                  <a:solidFill>
                    <a:prstClr val="black"/>
                  </a:solidFill>
                </a:rPr>
                <a:t>)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F12C911-6B58-1B1A-F9DE-A7962021CD44}"/>
              </a:ext>
            </a:extLst>
          </p:cNvPr>
          <p:cNvSpPr txBox="1"/>
          <p:nvPr/>
        </p:nvSpPr>
        <p:spPr>
          <a:xfrm>
            <a:off x="1735619" y="1247639"/>
            <a:ext cx="11166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観測例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118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「固体電子の量子現象」での実習</a:t>
            </a:r>
          </a:p>
        </p:txBody>
      </p:sp>
      <p:pic>
        <p:nvPicPr>
          <p:cNvPr id="2" name="Picture 2" descr="http://kotai2.scphys.kyoto-u.ac.jp/image/B3/B3_Pb-Al.jpg">
            <a:extLst>
              <a:ext uri="{FF2B5EF4-FFF2-40B4-BE49-F238E27FC236}">
                <a16:creationId xmlns:a16="http://schemas.microsoft.com/office/drawing/2014/main" id="{54C1BEB1-8FA7-441A-3574-46FD13B7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4" y="1886486"/>
            <a:ext cx="3141901" cy="19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517ED86B-BEDD-B767-5939-0EBC6006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52736"/>
            <a:ext cx="3978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鉛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薄膜を用いた超伝導接合素子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Picture 2" descr="C:\Users\shigeru\Documents\B3\P1020006.JPG">
            <a:extLst>
              <a:ext uri="{FF2B5EF4-FFF2-40B4-BE49-F238E27FC236}">
                <a16:creationId xmlns:a16="http://schemas.microsoft.com/office/drawing/2014/main" id="{77DF1522-9047-444B-38D4-0F0635798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9" t="7407" r="9101" b="-7407"/>
          <a:stretch/>
        </p:blipFill>
        <p:spPr bwMode="auto">
          <a:xfrm>
            <a:off x="5135790" y="1636154"/>
            <a:ext cx="3503755" cy="28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E3E34F52-D231-E512-6074-64F1BD3B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437112"/>
            <a:ext cx="5472608" cy="232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電子ビーム蒸着装置による超高真空下での薄膜素子作製 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クリーンルーム実習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計測器制御プログラムの構築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2000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Labview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™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絶対温度 約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1.5 K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までの極低温測定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データ解析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4F535AE4-4DD9-3E51-C7EF-3E1E036C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551" y="1052736"/>
            <a:ext cx="3978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先端装置を用いた実習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2">
            <a:extLst>
              <a:ext uri="{FF2B5EF4-FFF2-40B4-BE49-F238E27FC236}">
                <a16:creationId xmlns:a16="http://schemas.microsoft.com/office/drawing/2014/main" id="{823FA35F-115F-C052-C6F3-669218917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5174034"/>
            <a:ext cx="2268423" cy="9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フォノンを介した電子対形成の考察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A0F652B9-646B-C19B-739D-A01E3D7A2877}"/>
              </a:ext>
            </a:extLst>
          </p:cNvPr>
          <p:cNvSpPr/>
          <p:nvPr/>
        </p:nvSpPr>
        <p:spPr>
          <a:xfrm>
            <a:off x="6084168" y="5467300"/>
            <a:ext cx="360040" cy="432048"/>
          </a:xfrm>
          <a:prstGeom prst="rightArrow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63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「固体電子の量子現象」の進め方</a:t>
            </a: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E3E34F52-D231-E512-6074-64F1BD3B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052736"/>
            <a:ext cx="5904656" cy="49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ゼミ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	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超伝導に関する輪講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超伝導の現象論、微視的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BCS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理論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実験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	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超伝導エネルギーギャップの直接観測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超伝導薄膜によるトンネル接合素子の作製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計測器制御プログラムの構築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極低温電子物性測定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データ解析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発表会＆レポート</a:t>
            </a:r>
            <a:endParaRPr lang="en-US" altLang="ja-JP" sz="20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実験について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最先端で研究されているエキゾチック超伝導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9FA5EC-31DF-C720-D2F1-5B7D275594A7}"/>
              </a:ext>
            </a:extLst>
          </p:cNvPr>
          <p:cNvSpPr txBox="1"/>
          <p:nvPr/>
        </p:nvSpPr>
        <p:spPr>
          <a:xfrm>
            <a:off x="506063" y="6269250"/>
            <a:ext cx="8141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超伝導入門から強相関電子系での非従来型超伝導の研究の世界へ</a:t>
            </a:r>
          </a:p>
        </p:txBody>
      </p:sp>
    </p:spTree>
    <p:extLst>
      <p:ext uri="{BB962C8B-B14F-4D97-AF65-F5344CB8AC3E}">
        <p14:creationId xmlns:p14="http://schemas.microsoft.com/office/powerpoint/2010/main" val="88983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66150</TotalTime>
  <Words>376</Words>
  <Application>Microsoft Office PowerPoint</Application>
  <PresentationFormat>画面に合わせる (4:3)</PresentationFormat>
  <Paragraphs>63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BIZ UDPゴシック</vt:lpstr>
      <vt:lpstr>小塚ゴシック Pro B</vt:lpstr>
      <vt:lpstr>Arial</vt:lpstr>
      <vt:lpstr>Calibri</vt:lpstr>
      <vt:lpstr>Symbol</vt:lpstr>
      <vt:lpstr>Times New Roman</vt:lpstr>
      <vt:lpstr>Office テーマ</vt:lpstr>
      <vt:lpstr>課題演習B3　「固体電子の量子現象」</vt:lpstr>
      <vt:lpstr>課題演習B3　「固体電子の量子現象」</vt:lpstr>
      <vt:lpstr>課題演習B3　「固体電子の量子現象」の目的</vt:lpstr>
      <vt:lpstr>課題演習B3　「固体電子の量子現象」の目的</vt:lpstr>
      <vt:lpstr>課題演習B3　「固体電子の量子現象」での実習</vt:lpstr>
      <vt:lpstr>課題演習B3　「固体電子の量子現象」の進め方</vt:lpstr>
    </vt:vector>
  </TitlesOfParts>
  <Company>Kyoto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Shigeru Kasahara</dc:creator>
  <cp:lastModifiedBy>Yuhki Kohsaka</cp:lastModifiedBy>
  <cp:revision>845</cp:revision>
  <cp:lastPrinted>2017-02-08T02:49:10Z</cp:lastPrinted>
  <dcterms:created xsi:type="dcterms:W3CDTF">2005-11-25T09:53:30Z</dcterms:created>
  <dcterms:modified xsi:type="dcterms:W3CDTF">2025-01-30T05:22:49Z</dcterms:modified>
</cp:coreProperties>
</file>