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70" r:id="rId4"/>
    <p:sldId id="262" r:id="rId5"/>
    <p:sldId id="266" r:id="rId6"/>
    <p:sldId id="261" r:id="rId7"/>
    <p:sldId id="265" r:id="rId8"/>
    <p:sldId id="269" r:id="rId9"/>
    <p:sldId id="260" r:id="rId10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BF9B80F-98CC-4F7D-816F-D20B92130600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2253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B47D0041-0794-4F13-980E-F72B88B29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7F4C642-FABB-43F0-A627-57668F08BF1B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926013"/>
            <a:ext cx="56800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351B092-D0F5-4960-8FB3-2472CC7CBBE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11DE-F7CE-47AF-BE24-69DC7F71F944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5AA7C-3E7D-413B-B654-E042EEB6939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073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5F5CB-D583-46B9-877B-EB9B4449AE3C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AFE1-BAA4-4E80-8689-50DD9DF4819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933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A59C-6924-4F1F-AF9C-8CFB6AE5C577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EAF2E-EBC2-4E13-9A28-778F4C7EE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785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AA54-4E58-4FA0-8542-1127BBA71E6A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0E881-8AF9-4BAF-93C2-5F1E4F80C8A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999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8FFDD-7123-459D-B64F-BFE3913EB4C9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5650-B1B4-4120-8734-43414150A17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34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E837-EE89-4C01-8618-A387848473A7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D6B09-0CBB-4E69-B1D3-A2C3F1CC77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215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13E0-A109-4AF3-84BC-EA86E8EFB2E2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35270-A8E5-4BA8-A9C3-9E33A4E85D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70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57386-E62E-4482-9403-33FA3D712BFC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F61F-BFC5-4320-A4EF-1B83FC7C11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970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DE78F-8930-4D8E-8C05-3E9EB2DB61BB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036A-748C-4958-B477-144D076C5E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584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14B67-2CC6-483C-8B62-C37845BD05A9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62BF4-3E08-4E1F-8592-AA06EADEEC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218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6A33F-5645-405C-921A-1B8BA925B6E6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3FDB-A1F7-4A66-ABD3-6BBFB05FCF8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069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75437B2-ABF7-41E1-91A5-B659DC50AAB9}" type="datetimeFigureOut">
              <a:rPr lang="ja-JP" altLang="en-US"/>
              <a:pPr>
                <a:defRPr/>
              </a:pPr>
              <a:t>2023/11/15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499A9C-8261-4E6E-915D-130F995D02C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2413"/>
            <a:ext cx="8229600" cy="850900"/>
          </a:xfrm>
        </p:spPr>
        <p:txBody>
          <a:bodyPr/>
          <a:lstStyle/>
          <a:p>
            <a:r>
              <a:rPr lang="ja-JP" altLang="en-US" sz="3600" smtClean="0">
                <a:solidFill>
                  <a:srgbClr val="0000FF"/>
                </a:solidFill>
              </a:rPr>
              <a:t>Ｓ５（理論宇宙物理学）</a:t>
            </a:r>
            <a:endParaRPr lang="ja-JP" altLang="en-US" sz="3200" smtClean="0">
              <a:solidFill>
                <a:srgbClr val="0000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756" y="1103313"/>
            <a:ext cx="8664004" cy="2341989"/>
          </a:xfrm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lvl="1">
              <a:buFontTx/>
              <a:buNone/>
              <a:defRPr/>
            </a:pPr>
            <a:r>
              <a:rPr lang="ja-JP" altLang="en-US" dirty="0" smtClean="0"/>
              <a:t>准教授 前田 啓一（超新星</a:t>
            </a:r>
            <a:r>
              <a:rPr lang="en-US" altLang="ja-JP" dirty="0" smtClean="0"/>
              <a:t>/</a:t>
            </a:r>
            <a:r>
              <a:rPr lang="ja-JP" altLang="en-US" dirty="0" smtClean="0"/>
              <a:t>爆発天体）</a:t>
            </a:r>
            <a:r>
              <a:rPr lang="en-US" altLang="ja-JP" dirty="0" smtClean="0"/>
              <a:t>-</a:t>
            </a:r>
            <a:r>
              <a:rPr lang="ja-JP" altLang="en-US" dirty="0" smtClean="0"/>
              <a:t>４号館５０</a:t>
            </a:r>
            <a:r>
              <a:rPr lang="ja-JP" altLang="en-US" dirty="0"/>
              <a:t>１</a:t>
            </a:r>
            <a:endParaRPr lang="en-US" altLang="ja-JP" dirty="0" smtClean="0"/>
          </a:p>
          <a:p>
            <a:pPr lvl="1">
              <a:buFontTx/>
              <a:buNone/>
              <a:defRPr/>
            </a:pPr>
            <a:r>
              <a:rPr lang="ja-JP" altLang="en-US" dirty="0" smtClean="0">
                <a:latin typeface="+mj-ea"/>
                <a:ea typeface="+mj-ea"/>
              </a:rPr>
              <a:t>講　師　</a:t>
            </a:r>
            <a:r>
              <a:rPr lang="en-US" altLang="ja-JP" dirty="0" smtClean="0">
                <a:latin typeface="+mj-ea"/>
                <a:ea typeface="+mj-ea"/>
              </a:rPr>
              <a:t>Herman Lee </a:t>
            </a:r>
            <a:r>
              <a:rPr lang="ja-JP" altLang="en-US" dirty="0" smtClean="0">
                <a:latin typeface="+mj-ea"/>
                <a:ea typeface="+mj-ea"/>
              </a:rPr>
              <a:t>　</a:t>
            </a:r>
            <a:r>
              <a:rPr lang="en-US" altLang="ja-JP" dirty="0" smtClean="0">
                <a:latin typeface="+mj-ea"/>
                <a:ea typeface="+mj-ea"/>
              </a:rPr>
              <a:t>(</a:t>
            </a:r>
            <a:r>
              <a:rPr lang="ja-JP" altLang="en-US" dirty="0" smtClean="0">
                <a:latin typeface="+mj-ea"/>
                <a:ea typeface="+mj-ea"/>
              </a:rPr>
              <a:t>超新星残骸）</a:t>
            </a:r>
            <a:endParaRPr lang="ja-JP" altLang="en-US" dirty="0" smtClean="0"/>
          </a:p>
          <a:p>
            <a:pPr lvl="1">
              <a:buFontTx/>
              <a:buNone/>
              <a:defRPr/>
            </a:pPr>
            <a:r>
              <a:rPr lang="ja-JP" altLang="en-US" dirty="0" smtClean="0"/>
              <a:t>助　教　佐々木貴教（惑星科学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>
              <a:buFontTx/>
              <a:buNone/>
              <a:defRPr/>
            </a:pPr>
            <a:r>
              <a:rPr lang="ja-JP" altLang="en-US" dirty="0" smtClean="0"/>
              <a:t>白眉助教</a:t>
            </a:r>
            <a:r>
              <a:rPr lang="ja-JP" altLang="en-US" dirty="0"/>
              <a:t>　</a:t>
            </a:r>
            <a:r>
              <a:rPr lang="ja-JP" altLang="en-US" dirty="0" smtClean="0"/>
              <a:t>松本達也（高エネルギー天体）</a:t>
            </a:r>
            <a:endParaRPr lang="en-US" altLang="ja-JP" dirty="0" smtClean="0"/>
          </a:p>
        </p:txBody>
      </p:sp>
      <p:sp>
        <p:nvSpPr>
          <p:cNvPr id="6148" name="正方形/長方形 1"/>
          <p:cNvSpPr>
            <a:spLocks noChangeArrowheads="1"/>
          </p:cNvSpPr>
          <p:nvPr/>
        </p:nvSpPr>
        <p:spPr bwMode="auto">
          <a:xfrm>
            <a:off x="401893" y="6403975"/>
            <a:ext cx="2417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 smtClean="0"/>
              <a:t>Yasuda, Lee, Maeda (2022)</a:t>
            </a:r>
            <a:endParaRPr lang="ja-JP" altLang="en-US" sz="1600" dirty="0"/>
          </a:p>
        </p:txBody>
      </p:sp>
      <p:sp>
        <p:nvSpPr>
          <p:cNvPr id="6149" name="正方形/長方形 1"/>
          <p:cNvSpPr>
            <a:spLocks noChangeArrowheads="1"/>
          </p:cNvSpPr>
          <p:nvPr/>
        </p:nvSpPr>
        <p:spPr bwMode="auto">
          <a:xfrm>
            <a:off x="3479800" y="6403975"/>
            <a:ext cx="1929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 smtClean="0"/>
              <a:t>Suzuki </a:t>
            </a:r>
            <a:r>
              <a:rPr lang="en-US" altLang="ja-JP" sz="1600" dirty="0"/>
              <a:t>Maeda </a:t>
            </a:r>
            <a:r>
              <a:rPr lang="en-US" altLang="ja-JP" sz="1600" dirty="0" smtClean="0"/>
              <a:t>(2023)</a:t>
            </a:r>
            <a:endParaRPr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781"/>
            <a:ext cx="2760843" cy="26573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34" y="3284984"/>
            <a:ext cx="2641937" cy="337090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582" y="3637624"/>
            <a:ext cx="3529501" cy="26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図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321175"/>
            <a:ext cx="2236788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正方形/長方形 7"/>
          <p:cNvSpPr>
            <a:spLocks noChangeArrowheads="1"/>
          </p:cNvSpPr>
          <p:nvPr/>
        </p:nvSpPr>
        <p:spPr bwMode="auto">
          <a:xfrm>
            <a:off x="176213" y="3205088"/>
            <a:ext cx="2832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Arial" panose="020B0604020202020204" pitchFamily="34" charset="0"/>
              </a:rPr>
              <a:t>連星合体</a:t>
            </a:r>
            <a:endParaRPr lang="en-US" altLang="ja-JP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</a:rPr>
              <a:t>Iaconi (PD), Maeda, et al.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</a:rPr>
              <a:t>2019, 20.</a:t>
            </a:r>
            <a:endParaRPr lang="nb-NO" altLang="ja-JP" sz="2800" b="1" dirty="0">
              <a:latin typeface="Arial" panose="020B0604020202020204" pitchFamily="34" charset="0"/>
            </a:endParaRPr>
          </a:p>
        </p:txBody>
      </p:sp>
      <p:sp>
        <p:nvSpPr>
          <p:cNvPr id="10245" name="正方形/長方形 7"/>
          <p:cNvSpPr>
            <a:spLocks noChangeArrowheads="1"/>
          </p:cNvSpPr>
          <p:nvPr/>
        </p:nvSpPr>
        <p:spPr bwMode="auto">
          <a:xfrm>
            <a:off x="34925" y="6086475"/>
            <a:ext cx="40259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>
                <a:latin typeface="Arial" panose="020B0604020202020204" pitchFamily="34" charset="0"/>
              </a:rPr>
              <a:t>白色矮星連星合体</a:t>
            </a:r>
            <a:endParaRPr lang="en-US" altLang="ja-JP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Tanikawa, …, Maeda, et al. 2015, 19</a:t>
            </a:r>
            <a:endParaRPr lang="nb-NO" altLang="ja-JP" sz="2800" b="1">
              <a:latin typeface="Arial" panose="020B0604020202020204" pitchFamily="34" charset="0"/>
            </a:endParaRPr>
          </a:p>
        </p:txBody>
      </p:sp>
      <p:sp>
        <p:nvSpPr>
          <p:cNvPr id="10246" name="正方形/長方形 7"/>
          <p:cNvSpPr>
            <a:spLocks noChangeArrowheads="1"/>
          </p:cNvSpPr>
          <p:nvPr/>
        </p:nvSpPr>
        <p:spPr bwMode="auto">
          <a:xfrm>
            <a:off x="3978275" y="6027738"/>
            <a:ext cx="51530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Arial" panose="020B0604020202020204" pitchFamily="34" charset="0"/>
              </a:rPr>
              <a:t>ブラックホールによる白色矮星破壊</a:t>
            </a:r>
            <a:endParaRPr lang="en-US" altLang="ja-JP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</a:rPr>
              <a:t>Kawana (</a:t>
            </a:r>
            <a:r>
              <a:rPr lang="ja-JP" altLang="en-US" sz="1800" dirty="0">
                <a:latin typeface="Arial" panose="020B0604020202020204" pitchFamily="34" charset="0"/>
              </a:rPr>
              <a:t>東大</a:t>
            </a:r>
            <a:r>
              <a:rPr lang="en-US" altLang="ja-JP" sz="1800" dirty="0">
                <a:latin typeface="Arial" panose="020B0604020202020204" pitchFamily="34" charset="0"/>
              </a:rPr>
              <a:t>D), Maeda, et al. 2020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ja-JP" sz="2800" b="1" dirty="0">
              <a:latin typeface="Arial" panose="020B0604020202020204" pitchFamily="34" charset="0"/>
            </a:endParaRPr>
          </a:p>
        </p:txBody>
      </p:sp>
      <p:sp>
        <p:nvSpPr>
          <p:cNvPr id="10247" name="正方形/長方形 7"/>
          <p:cNvSpPr>
            <a:spLocks noChangeArrowheads="1"/>
          </p:cNvSpPr>
          <p:nvPr/>
        </p:nvSpPr>
        <p:spPr bwMode="auto">
          <a:xfrm>
            <a:off x="7531100" y="4456113"/>
            <a:ext cx="168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Arial" panose="020B0604020202020204" pitchFamily="34" charset="0"/>
              </a:rPr>
              <a:t>流体→　　</a:t>
            </a:r>
            <a:endParaRPr lang="en-US" altLang="ja-JP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Arial" panose="020B0604020202020204" pitchFamily="34" charset="0"/>
              </a:rPr>
              <a:t>輻射計算</a:t>
            </a:r>
            <a:endParaRPr lang="nb-NO" altLang="ja-JP" sz="1800" b="1" dirty="0">
              <a:latin typeface="Arial" panose="020B0604020202020204" pitchFamily="34" charset="0"/>
            </a:endParaRPr>
          </a:p>
        </p:txBody>
      </p:sp>
      <p:pic>
        <p:nvPicPr>
          <p:cNvPr id="10251" name="図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204838"/>
            <a:ext cx="274637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正方形/長方形 7"/>
          <p:cNvSpPr>
            <a:spLocks noChangeArrowheads="1"/>
          </p:cNvSpPr>
          <p:nvPr/>
        </p:nvSpPr>
        <p:spPr bwMode="auto">
          <a:xfrm>
            <a:off x="5562600" y="3395588"/>
            <a:ext cx="3935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Ia</a:t>
            </a:r>
            <a:r>
              <a:rPr lang="ja-JP" altLang="en-US" sz="1800" dirty="0">
                <a:solidFill>
                  <a:schemeClr val="bg1">
                    <a:lumMod val="50000"/>
                  </a:schemeClr>
                </a:solidFill>
              </a:rPr>
              <a:t>型超新星（せいめい）　</a:t>
            </a:r>
            <a:r>
              <a:rPr lang="en-US" altLang="ja-JP" sz="1800" dirty="0"/>
              <a:t>vs. </a:t>
            </a:r>
            <a:r>
              <a:rPr lang="ja-JP" altLang="en-US" sz="1800" dirty="0">
                <a:solidFill>
                  <a:srgbClr val="FF0000"/>
                </a:solidFill>
              </a:rPr>
              <a:t>理論</a:t>
            </a:r>
            <a:endParaRPr lang="nb-NO" altLang="ja-JP" sz="18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dirty="0" smtClean="0"/>
              <a:t>Kawabata </a:t>
            </a:r>
            <a:r>
              <a:rPr lang="en-US" altLang="ja-JP" sz="1800" dirty="0"/>
              <a:t>(PD), Maeda, … </a:t>
            </a:r>
            <a:r>
              <a:rPr lang="en-US" altLang="ja-JP" sz="1800" dirty="0" smtClean="0"/>
              <a:t>2020</a:t>
            </a:r>
          </a:p>
        </p:txBody>
      </p:sp>
      <p:pic>
        <p:nvPicPr>
          <p:cNvPr id="6" name="w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521" y="4221127"/>
            <a:ext cx="2304256" cy="1815475"/>
          </a:xfrm>
          <a:prstGeom prst="rect">
            <a:avLst/>
          </a:prstGeom>
        </p:spPr>
      </p:pic>
      <p:pic>
        <p:nvPicPr>
          <p:cNvPr id="7" name="kawan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3680" y="3975101"/>
            <a:ext cx="3214708" cy="1836737"/>
          </a:xfrm>
          <a:prstGeom prst="rect">
            <a:avLst/>
          </a:prstGeom>
        </p:spPr>
      </p:pic>
      <p:sp>
        <p:nvSpPr>
          <p:cNvPr id="21" name="テキスト ボックス 3"/>
          <p:cNvSpPr txBox="1">
            <a:spLocks noChangeArrowheads="1"/>
          </p:cNvSpPr>
          <p:nvPr/>
        </p:nvSpPr>
        <p:spPr bwMode="auto">
          <a:xfrm>
            <a:off x="422275" y="91753"/>
            <a:ext cx="8281988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3600" b="1" dirty="0" smtClean="0"/>
              <a:t>宇宙における様々な爆発現象・恒星進化</a:t>
            </a:r>
            <a:endParaRPr lang="en-US" altLang="ja-JP" sz="3600" b="1" dirty="0" smtClean="0"/>
          </a:p>
          <a:p>
            <a:pPr algn="ctr" eaLnBrk="1" hangingPunct="1">
              <a:defRPr/>
            </a:pPr>
            <a:r>
              <a:rPr lang="ja-JP" altLang="en-US" sz="2800" b="1" dirty="0" smtClean="0"/>
              <a:t>前田 啓一（まえだ けいいち）</a:t>
            </a:r>
            <a:endParaRPr lang="ja-JP" altLang="en-US" sz="2400" b="1" dirty="0" smtClean="0"/>
          </a:p>
        </p:txBody>
      </p:sp>
      <p:pic>
        <p:nvPicPr>
          <p:cNvPr id="2" name="ce_ne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962" r="23229"/>
          <a:stretch/>
        </p:blipFill>
        <p:spPr>
          <a:xfrm>
            <a:off x="34925" y="1247463"/>
            <a:ext cx="1903769" cy="1990152"/>
          </a:xfrm>
          <a:prstGeom prst="rect">
            <a:avLst/>
          </a:prstGeom>
        </p:spPr>
      </p:pic>
      <p:pic>
        <p:nvPicPr>
          <p:cNvPr id="3" name="snia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28738" r="28739"/>
          <a:stretch/>
        </p:blipFill>
        <p:spPr>
          <a:xfrm>
            <a:off x="3526214" y="1201457"/>
            <a:ext cx="2029639" cy="2684744"/>
          </a:xfrm>
          <a:prstGeom prst="rect">
            <a:avLst/>
          </a:prstGeom>
        </p:spPr>
      </p:pic>
      <p:sp>
        <p:nvSpPr>
          <p:cNvPr id="15" name="正方形/長方形 7"/>
          <p:cNvSpPr>
            <a:spLocks noChangeArrowheads="1"/>
          </p:cNvSpPr>
          <p:nvPr/>
        </p:nvSpPr>
        <p:spPr bwMode="auto">
          <a:xfrm>
            <a:off x="1886944" y="1363944"/>
            <a:ext cx="180020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白色矮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星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核反応暴走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（</a:t>
            </a:r>
            <a:r>
              <a:rPr lang="en-US" altLang="ja-JP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Ia</a:t>
            </a:r>
            <a:r>
              <a:rPr lang="ja-JP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型超新星）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Maeda, et al.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テキスト ボックス 4"/>
          <p:cNvSpPr txBox="1">
            <a:spLocks noChangeArrowheads="1"/>
          </p:cNvSpPr>
          <p:nvPr/>
        </p:nvSpPr>
        <p:spPr bwMode="auto">
          <a:xfrm>
            <a:off x="107950" y="74613"/>
            <a:ext cx="3527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/>
              <a:t>Jerkstrand, </a:t>
            </a:r>
            <a:r>
              <a:rPr lang="en-US" altLang="ja-JP" sz="2000" b="1" dirty="0" smtClean="0"/>
              <a:t>Maeda, </a:t>
            </a:r>
            <a:r>
              <a:rPr lang="en-US" altLang="ja-JP" sz="2000" b="1" dirty="0"/>
              <a:t>Kawabata 2020, Science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FF"/>
                </a:solidFill>
              </a:rPr>
              <a:t>謎の超高輝度超新星の一部は白色矮星の核爆発かも。</a:t>
            </a:r>
          </a:p>
        </p:txBody>
      </p:sp>
      <p:pic>
        <p:nvPicPr>
          <p:cNvPr id="10243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397000"/>
            <a:ext cx="35718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テキスト ボックス 10"/>
          <p:cNvSpPr txBox="1">
            <a:spLocks noChangeArrowheads="1"/>
          </p:cNvSpPr>
          <p:nvPr/>
        </p:nvSpPr>
        <p:spPr bwMode="auto">
          <a:xfrm>
            <a:off x="3651250" y="74613"/>
            <a:ext cx="56012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Fang, </a:t>
            </a:r>
            <a:r>
              <a:rPr lang="en-US" altLang="ja-JP" sz="2000" b="1" dirty="0" smtClean="0"/>
              <a:t>Maeda</a:t>
            </a:r>
            <a:r>
              <a:rPr lang="en-US" altLang="ja-JP" sz="2000" b="1" dirty="0" smtClean="0"/>
              <a:t>+ 2019, Nature Astronomy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Fang, Maeda+ 2023, Nature Astronomy</a:t>
            </a:r>
            <a:endParaRPr lang="en-US" altLang="ja-JP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FF"/>
                </a:solidFill>
              </a:rPr>
              <a:t>大質量星進化の質量放出の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起源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（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2019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）</a:t>
            </a:r>
            <a:endParaRPr lang="en-US" altLang="ja-JP" sz="2000" b="1" dirty="0" smtClean="0">
              <a:solidFill>
                <a:srgbClr val="FF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 smtClean="0">
                <a:solidFill>
                  <a:srgbClr val="FF00FF"/>
                </a:solidFill>
              </a:rPr>
              <a:t>超新星の爆発機構の質量依存性（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2023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）</a:t>
            </a:r>
            <a:endParaRPr lang="en-US" altLang="ja-JP" sz="2000" b="1" dirty="0">
              <a:solidFill>
                <a:srgbClr val="FF00FF"/>
              </a:solidFill>
            </a:endParaRPr>
          </a:p>
        </p:txBody>
      </p:sp>
      <p:pic>
        <p:nvPicPr>
          <p:cNvPr id="10245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518702"/>
            <a:ext cx="2722948" cy="201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285875"/>
            <a:ext cx="1176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テキスト ボックス 4"/>
          <p:cNvSpPr txBox="1">
            <a:spLocks noChangeArrowheads="1"/>
          </p:cNvSpPr>
          <p:nvPr/>
        </p:nvSpPr>
        <p:spPr bwMode="auto">
          <a:xfrm>
            <a:off x="155575" y="3400425"/>
            <a:ext cx="366871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/>
              <a:t>Izzo, de Ugarte Postigo, </a:t>
            </a:r>
            <a:r>
              <a:rPr lang="en-US" altLang="ja-JP" sz="2000" b="1" dirty="0" smtClean="0"/>
              <a:t>Maeda+ </a:t>
            </a:r>
            <a:r>
              <a:rPr lang="en-US" altLang="ja-JP" sz="2000" b="1" dirty="0"/>
              <a:t>2019, Nature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FF"/>
                </a:solidFill>
              </a:rPr>
              <a:t>GRB</a:t>
            </a:r>
            <a:r>
              <a:rPr lang="ja-JP" altLang="en-US" sz="2000" b="1" dirty="0">
                <a:solidFill>
                  <a:srgbClr val="FF00FF"/>
                </a:solidFill>
              </a:rPr>
              <a:t>に付随する超新星で</a:t>
            </a:r>
            <a:r>
              <a:rPr lang="en-US" altLang="ja-JP" sz="2000" b="1" dirty="0">
                <a:solidFill>
                  <a:srgbClr val="FF00FF"/>
                </a:solidFill>
              </a:rPr>
              <a:t>v~0.3c</a:t>
            </a:r>
            <a:r>
              <a:rPr lang="ja-JP" altLang="en-US" sz="2000" b="1" dirty="0">
                <a:solidFill>
                  <a:srgbClr val="FF00FF"/>
                </a:solidFill>
              </a:rPr>
              <a:t>の高速吸収線が見えた。</a:t>
            </a:r>
          </a:p>
        </p:txBody>
      </p:sp>
      <p:pic>
        <p:nvPicPr>
          <p:cNvPr id="10249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724400"/>
            <a:ext cx="335438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751388"/>
            <a:ext cx="1349375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テキスト ボックス 10"/>
          <p:cNvSpPr txBox="1">
            <a:spLocks noChangeArrowheads="1"/>
          </p:cNvSpPr>
          <p:nvPr/>
        </p:nvSpPr>
        <p:spPr bwMode="auto">
          <a:xfrm>
            <a:off x="3902075" y="3608388"/>
            <a:ext cx="4027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smtClean="0"/>
              <a:t>Sato, Maeda+, 2021, </a:t>
            </a:r>
            <a:r>
              <a:rPr lang="en-US" altLang="ja-JP" sz="2000" b="1" dirty="0"/>
              <a:t>Nature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 smtClean="0">
                <a:solidFill>
                  <a:srgbClr val="FF00FF"/>
                </a:solidFill>
              </a:rPr>
              <a:t>超新星残骸カシオペア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A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において、ニュートリノ遅延爆発機構の証拠。</a:t>
            </a:r>
            <a:endParaRPr lang="en-US" altLang="ja-JP" sz="2000" b="1" dirty="0">
              <a:solidFill>
                <a:srgbClr val="FF00FF"/>
              </a:solidFill>
            </a:endParaRPr>
          </a:p>
        </p:txBody>
      </p:sp>
      <p:sp>
        <p:nvSpPr>
          <p:cNvPr id="10255" name="テキスト ボックス 7"/>
          <p:cNvSpPr txBox="1">
            <a:spLocks noChangeArrowheads="1"/>
          </p:cNvSpPr>
          <p:nvPr/>
        </p:nvSpPr>
        <p:spPr bwMode="auto">
          <a:xfrm>
            <a:off x="1824038" y="2120900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</a:rPr>
              <a:t>観測（すばる望遠鏡）</a:t>
            </a:r>
          </a:p>
        </p:txBody>
      </p:sp>
      <p:sp>
        <p:nvSpPr>
          <p:cNvPr id="10256" name="テキスト ボックス 30"/>
          <p:cNvSpPr txBox="1">
            <a:spLocks noChangeArrowheads="1"/>
          </p:cNvSpPr>
          <p:nvPr/>
        </p:nvSpPr>
        <p:spPr bwMode="auto">
          <a:xfrm>
            <a:off x="2268538" y="3119438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00B0F0"/>
                </a:solidFill>
              </a:rPr>
              <a:t>理論スペクトル</a:t>
            </a:r>
          </a:p>
        </p:txBody>
      </p:sp>
      <p:sp>
        <p:nvSpPr>
          <p:cNvPr id="10257" name="テキスト ボックス 31"/>
          <p:cNvSpPr txBox="1">
            <a:spLocks noChangeArrowheads="1"/>
          </p:cNvSpPr>
          <p:nvPr/>
        </p:nvSpPr>
        <p:spPr bwMode="auto">
          <a:xfrm>
            <a:off x="4948238" y="2540000"/>
            <a:ext cx="166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00"/>
                </a:solidFill>
              </a:rPr>
              <a:t>観測データ</a:t>
            </a:r>
          </a:p>
        </p:txBody>
      </p:sp>
      <p:sp>
        <p:nvSpPr>
          <p:cNvPr id="10258" name="テキスト ボックス 32"/>
          <p:cNvSpPr txBox="1">
            <a:spLocks noChangeArrowheads="1"/>
          </p:cNvSpPr>
          <p:nvPr/>
        </p:nvSpPr>
        <p:spPr bwMode="auto">
          <a:xfrm>
            <a:off x="4403725" y="2170113"/>
            <a:ext cx="1811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/>
              <a:t>恒星進化理論</a:t>
            </a:r>
          </a:p>
        </p:txBody>
      </p:sp>
      <p:sp>
        <p:nvSpPr>
          <p:cNvPr id="10259" name="テキスト ボックス 33"/>
          <p:cNvSpPr txBox="1">
            <a:spLocks noChangeArrowheads="1"/>
          </p:cNvSpPr>
          <p:nvPr/>
        </p:nvSpPr>
        <p:spPr bwMode="auto">
          <a:xfrm>
            <a:off x="263525" y="6210300"/>
            <a:ext cx="166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/>
              <a:t>観測データ</a:t>
            </a:r>
          </a:p>
        </p:txBody>
      </p:sp>
      <p:sp>
        <p:nvSpPr>
          <p:cNvPr id="10260" name="テキスト ボックス 34"/>
          <p:cNvSpPr txBox="1">
            <a:spLocks noChangeArrowheads="1"/>
          </p:cNvSpPr>
          <p:nvPr/>
        </p:nvSpPr>
        <p:spPr bwMode="auto">
          <a:xfrm>
            <a:off x="352425" y="4730750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00"/>
                </a:solidFill>
              </a:rPr>
              <a:t>理論スペクトル</a:t>
            </a:r>
          </a:p>
        </p:txBody>
      </p:sp>
      <p:pic>
        <p:nvPicPr>
          <p:cNvPr id="24" name="コンテンツ プレースホルダー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5"/>
          <a:stretch/>
        </p:blipFill>
        <p:spPr>
          <a:xfrm>
            <a:off x="3862653" y="5315812"/>
            <a:ext cx="3888432" cy="1395139"/>
          </a:xfrm>
          <a:prstGeom prst="rect">
            <a:avLst/>
          </a:prstGeom>
        </p:spPr>
      </p:pic>
      <p:pic>
        <p:nvPicPr>
          <p:cNvPr id="23" name="コンテンツ プレースホルダ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703" y="4690434"/>
            <a:ext cx="2150537" cy="1690894"/>
          </a:xfrm>
          <a:prstGeom prst="rect">
            <a:avLst/>
          </a:prstGeom>
        </p:spPr>
      </p:pic>
      <p:sp>
        <p:nvSpPr>
          <p:cNvPr id="25" name="テキスト ボックス 7"/>
          <p:cNvSpPr txBox="1">
            <a:spLocks noChangeArrowheads="1"/>
          </p:cNvSpPr>
          <p:nvPr/>
        </p:nvSpPr>
        <p:spPr bwMode="auto">
          <a:xfrm>
            <a:off x="3990436" y="4946480"/>
            <a:ext cx="293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</a:rPr>
              <a:t>観測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（チャンドラ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X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線望遠鏡</a:t>
            </a:r>
            <a:r>
              <a:rPr lang="ja-JP" altLang="en-US" sz="1800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26" name="テキスト ボックス 7"/>
          <p:cNvSpPr txBox="1">
            <a:spLocks noChangeArrowheads="1"/>
          </p:cNvSpPr>
          <p:nvPr/>
        </p:nvSpPr>
        <p:spPr bwMode="auto">
          <a:xfrm>
            <a:off x="4204153" y="6082793"/>
            <a:ext cx="2510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/>
              <a:t>原子</a:t>
            </a:r>
            <a:r>
              <a:rPr lang="ja-JP" altLang="en-US" sz="1800" b="1" dirty="0" smtClean="0"/>
              <a:t>核反応理論</a:t>
            </a:r>
            <a:endParaRPr lang="ja-JP" altLang="en-US" sz="1800" b="1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18" y="1720482"/>
            <a:ext cx="2208734" cy="18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"/>
          <a:stretch>
            <a:fillRect/>
          </a:stretch>
        </p:blipFill>
        <p:spPr bwMode="auto">
          <a:xfrm>
            <a:off x="-127000" y="15875"/>
            <a:ext cx="930751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686894" cy="59375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78" y="2996952"/>
            <a:ext cx="3466059" cy="382242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23528" y="6139456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Arial" panose="020B0604020202020204" pitchFamily="34" charset="0"/>
              </a:rPr>
              <a:t>物</a:t>
            </a:r>
            <a:r>
              <a:rPr lang="en-US" altLang="ja-JP" dirty="0" smtClean="0">
                <a:latin typeface="Arial" panose="020B0604020202020204" pitchFamily="34" charset="0"/>
              </a:rPr>
              <a:t>2</a:t>
            </a:r>
            <a:r>
              <a:rPr lang="ja-JP" altLang="en-US" dirty="0" smtClean="0">
                <a:latin typeface="Arial" panose="020B0604020202020204" pitchFamily="34" charset="0"/>
              </a:rPr>
              <a:t>・</a:t>
            </a:r>
            <a:r>
              <a:rPr lang="zh-TW" altLang="en-US" dirty="0" smtClean="0"/>
              <a:t>宇宙</a:t>
            </a:r>
            <a:r>
              <a:rPr lang="zh-TW" altLang="en-US" dirty="0"/>
              <a:t>線</a:t>
            </a:r>
            <a:r>
              <a:rPr lang="zh-TW" altLang="en-US" dirty="0" smtClean="0"/>
              <a:t>研究室</a:t>
            </a:r>
            <a:r>
              <a:rPr lang="ja-JP" altLang="en-US" dirty="0" smtClean="0"/>
              <a:t>との共同研究（</a:t>
            </a:r>
            <a:r>
              <a:rPr lang="en-US" altLang="ja-JP" dirty="0" smtClean="0"/>
              <a:t>Lee, Maeda</a:t>
            </a:r>
            <a:r>
              <a:rPr lang="ja-JP" altLang="en-US" dirty="0" smtClean="0"/>
              <a:t>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"/>
          <a:stretch>
            <a:fillRect/>
          </a:stretch>
        </p:blipFill>
        <p:spPr bwMode="auto">
          <a:xfrm>
            <a:off x="0" y="0"/>
            <a:ext cx="9058275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テキスト ボックス 2"/>
          <p:cNvSpPr txBox="1">
            <a:spLocks noChangeArrowheads="1"/>
          </p:cNvSpPr>
          <p:nvPr/>
        </p:nvSpPr>
        <p:spPr bwMode="auto">
          <a:xfrm>
            <a:off x="4356100" y="1052513"/>
            <a:ext cx="4464050" cy="324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2292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063625"/>
            <a:ext cx="43084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8"/>
          <p:cNvSpPr txBox="1">
            <a:spLocks noChangeArrowheads="1"/>
          </p:cNvSpPr>
          <p:nvPr/>
        </p:nvSpPr>
        <p:spPr bwMode="auto">
          <a:xfrm>
            <a:off x="8175625" y="4076700"/>
            <a:ext cx="9493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© NASA</a:t>
            </a:r>
            <a:endParaRPr lang="ja-JP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867898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14215"/>
            <a:ext cx="8352929" cy="615514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07704" y="188640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松本 達</a:t>
            </a:r>
            <a:r>
              <a:rPr lang="ja-JP" altLang="en-US" sz="4000" b="1" dirty="0" smtClean="0"/>
              <a:t>矢（白眉助教）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49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84168" y="44450"/>
            <a:ext cx="2808312" cy="576238"/>
          </a:xfrm>
          <a:ln>
            <a:solidFill>
              <a:srgbClr val="0000FF"/>
            </a:solidFill>
          </a:ln>
        </p:spPr>
        <p:txBody>
          <a:bodyPr/>
          <a:lstStyle/>
          <a:p>
            <a:r>
              <a:rPr lang="ja-JP" altLang="en-US" sz="3200" dirty="0" smtClean="0">
                <a:solidFill>
                  <a:srgbClr val="0000FF"/>
                </a:solidFill>
              </a:rPr>
              <a:t>Ｓ５ 年間予定</a:t>
            </a:r>
            <a:endParaRPr lang="ja-JP" alt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88304" y="368300"/>
            <a:ext cx="9218405" cy="6264696"/>
          </a:xfrm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ja-JP" altLang="en-US" sz="2800" dirty="0" smtClean="0">
                <a:solidFill>
                  <a:srgbClr val="0000FF"/>
                </a:solidFill>
              </a:rPr>
              <a:t>・ 前期：ゼミ（全１２回程度）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ja-JP" altLang="en-US" sz="2400" b="1" dirty="0" smtClean="0"/>
              <a:t>教科書の輪読</a:t>
            </a:r>
            <a:endParaRPr lang="en-US" altLang="ja-JP" sz="2400" b="1" dirty="0" smtClean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今年度教科書（</a:t>
            </a:r>
            <a:r>
              <a:rPr lang="en-US" altLang="ja-JP" sz="2400" dirty="0" smtClean="0"/>
              <a:t>S5</a:t>
            </a:r>
            <a:r>
              <a:rPr lang="ja-JP" altLang="en-US" sz="2400" dirty="0" smtClean="0"/>
              <a:t>以外からも、</a:t>
            </a:r>
            <a:r>
              <a:rPr lang="en-US" altLang="ja-JP" sz="2400" dirty="0" smtClean="0"/>
              <a:t>S/P</a:t>
            </a:r>
            <a:r>
              <a:rPr lang="ja-JP" altLang="en-US" sz="2400" dirty="0" smtClean="0"/>
              <a:t>から複数参加）：　</a:t>
            </a:r>
            <a:endParaRPr lang="en-US" altLang="ja-JP" sz="2400" dirty="0" smtClean="0"/>
          </a:p>
          <a:p>
            <a:pPr lvl="2">
              <a:lnSpc>
                <a:spcPct val="90000"/>
              </a:lnSpc>
            </a:pPr>
            <a:r>
              <a:rPr lang="en-US" altLang="ja-JP" sz="2000" dirty="0" err="1" smtClean="0"/>
              <a:t>Longair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“High </a:t>
            </a:r>
            <a:r>
              <a:rPr lang="en-US" altLang="ja-JP" sz="2000" dirty="0"/>
              <a:t>Energy Astrophysics” (</a:t>
            </a:r>
            <a:r>
              <a:rPr lang="en-US" altLang="ja-JP" sz="2000" dirty="0" smtClean="0"/>
              <a:t>Cambridge U.P.)</a:t>
            </a:r>
            <a:endParaRPr lang="ja-JP" altLang="en-US" sz="2000" dirty="0" smtClean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過去の教科書：</a:t>
            </a:r>
            <a:endParaRPr lang="en-US" altLang="ja-JP" dirty="0" smtClean="0"/>
          </a:p>
          <a:p>
            <a:pPr lvl="2">
              <a:lnSpc>
                <a:spcPct val="90000"/>
              </a:lnSpc>
            </a:pPr>
            <a:r>
              <a:rPr lang="en-US" altLang="ja-JP" sz="2000" dirty="0" smtClean="0"/>
              <a:t>Shapiro &amp; </a:t>
            </a:r>
            <a:r>
              <a:rPr lang="en-US" altLang="ja-JP" sz="2000" dirty="0" err="1" smtClean="0"/>
              <a:t>Teukolsky</a:t>
            </a:r>
            <a:r>
              <a:rPr lang="en-US" altLang="ja-JP" sz="2000" dirty="0" smtClean="0"/>
              <a:t> “Black Holes, White Dwarfs,  </a:t>
            </a:r>
            <a:r>
              <a:rPr lang="en-US" altLang="ja-JP" sz="2000" dirty="0" smtClean="0"/>
              <a:t>&amp; </a:t>
            </a:r>
            <a:r>
              <a:rPr lang="en-US" altLang="ja-JP" sz="2000" dirty="0" smtClean="0"/>
              <a:t>Neutron </a:t>
            </a:r>
            <a:r>
              <a:rPr lang="en-US" altLang="ja-JP" sz="2000" dirty="0" smtClean="0"/>
              <a:t>Stars”　(Wiley)</a:t>
            </a:r>
          </a:p>
          <a:p>
            <a:pPr lvl="2">
              <a:lnSpc>
                <a:spcPct val="90000"/>
              </a:lnSpc>
            </a:pPr>
            <a:r>
              <a:rPr lang="en-US" altLang="ja-JP" sz="2000" dirty="0"/>
              <a:t>Hartmann “Accretion processes in star formation” (Cambridge U.P.)</a:t>
            </a:r>
            <a:endParaRPr lang="ja-JP" altLang="en-US" sz="2000" dirty="0"/>
          </a:p>
          <a:p>
            <a:pPr lvl="2">
              <a:lnSpc>
                <a:spcPct val="90000"/>
              </a:lnSpc>
            </a:pPr>
            <a:r>
              <a:rPr lang="en-US" altLang="ja-JP" sz="2000" dirty="0" smtClean="0"/>
              <a:t>Kato, </a:t>
            </a:r>
            <a:r>
              <a:rPr lang="en-US" altLang="ja-JP" sz="2000" dirty="0" err="1" smtClean="0"/>
              <a:t>Fukue</a:t>
            </a:r>
            <a:r>
              <a:rPr lang="en-US" altLang="ja-JP" sz="2000" dirty="0" smtClean="0"/>
              <a:t> &amp; </a:t>
            </a:r>
            <a:r>
              <a:rPr lang="en-US" altLang="ja-JP" sz="2000" dirty="0" err="1" smtClean="0"/>
              <a:t>Mineshige</a:t>
            </a:r>
            <a:r>
              <a:rPr lang="en-US" altLang="ja-JP" sz="2000" dirty="0" smtClean="0"/>
              <a:t> “Black hole accretion disks” (Kyoto U.P</a:t>
            </a:r>
            <a:r>
              <a:rPr lang="en-US" altLang="ja-JP" sz="2000" dirty="0" smtClean="0"/>
              <a:t>.)</a:t>
            </a:r>
          </a:p>
          <a:p>
            <a:pPr lvl="2">
              <a:lnSpc>
                <a:spcPct val="90000"/>
              </a:lnSpc>
            </a:pPr>
            <a:r>
              <a:rPr lang="en-US" altLang="ja-JP" sz="2000" dirty="0" smtClean="0"/>
              <a:t>Armitage </a:t>
            </a:r>
            <a:r>
              <a:rPr lang="en-US" altLang="ja-JP" sz="2000" dirty="0"/>
              <a:t>“Astrophysics of Planet Formation” (Cambridge U.P.) </a:t>
            </a:r>
            <a:endParaRPr lang="en-US" altLang="ja-JP" sz="2000" dirty="0" smtClean="0"/>
          </a:p>
          <a:p>
            <a:pPr lvl="2">
              <a:lnSpc>
                <a:spcPct val="90000"/>
              </a:lnSpc>
            </a:pPr>
            <a:r>
              <a:rPr lang="ja-JP" altLang="en-US" sz="2000" dirty="0" smtClean="0"/>
              <a:t>学生の興味や状況に応じて本の選択は変更可能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ja-JP" altLang="en-US" sz="1000" dirty="0" smtClean="0"/>
              <a:t>　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ja-JP" altLang="en-US" sz="2800" dirty="0" smtClean="0">
                <a:solidFill>
                  <a:srgbClr val="0000FF"/>
                </a:solidFill>
              </a:rPr>
              <a:t>・ 後期：研究開始！</a:t>
            </a:r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スタッフのカバーする専門分野から研究テーマを選択</a:t>
            </a:r>
            <a:endParaRPr lang="en-US" altLang="ja-JP" sz="2400" dirty="0" smtClean="0"/>
          </a:p>
          <a:p>
            <a:pPr lvl="2">
              <a:lnSpc>
                <a:spcPct val="90000"/>
              </a:lnSpc>
            </a:pPr>
            <a:r>
              <a:rPr lang="ja-JP" altLang="en-US" sz="2000" dirty="0"/>
              <a:t>柔軟</a:t>
            </a:r>
            <a:r>
              <a:rPr lang="ja-JP" altLang="en-US" sz="2000" dirty="0" smtClean="0"/>
              <a:t>に選べます（最近では、機械学習なども＠前田）</a:t>
            </a:r>
            <a:r>
              <a:rPr lang="ja-JP" altLang="en-US" sz="2000" dirty="0"/>
              <a:t>。</a:t>
            </a:r>
            <a:endParaRPr lang="en-US" altLang="ja-JP" sz="2000" dirty="0" smtClean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課題研究期間内での天文学会発表や国際査読誌投稿の例も。</a:t>
            </a:r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過去例：超新星への恒星進化／爆発天体のスペクトル計算／白色矮星核爆発</a:t>
            </a:r>
            <a:r>
              <a:rPr lang="ja-JP" altLang="en-US" sz="2400" dirty="0"/>
              <a:t>シミュレーション</a:t>
            </a:r>
            <a:r>
              <a:rPr lang="ja-JP" altLang="en-US" sz="2400" dirty="0" smtClean="0"/>
              <a:t>／降着円盤モデル計算／</a:t>
            </a:r>
            <a:r>
              <a:rPr lang="ja-JP" altLang="en-US" sz="2400" dirty="0" smtClean="0"/>
              <a:t>原始</a:t>
            </a:r>
            <a:r>
              <a:rPr lang="ja-JP" altLang="en-US" sz="2400" dirty="0" smtClean="0"/>
              <a:t>惑星系円盤におけるダスト成長／月形成シミュレーション</a:t>
            </a:r>
          </a:p>
        </p:txBody>
      </p:sp>
      <p:sp>
        <p:nvSpPr>
          <p:cNvPr id="14340" name="テキスト ボックス 1"/>
          <p:cNvSpPr txBox="1">
            <a:spLocks noChangeArrowheads="1"/>
          </p:cNvSpPr>
          <p:nvPr/>
        </p:nvSpPr>
        <p:spPr bwMode="auto">
          <a:xfrm>
            <a:off x="4283968" y="620688"/>
            <a:ext cx="4705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/>
              <a:t>質問は理論スタッフまで。</a:t>
            </a:r>
            <a:endParaRPr lang="en-US" altLang="ja-JP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/>
              <a:t>前田（</a:t>
            </a:r>
            <a:r>
              <a:rPr lang="en-US" altLang="ja-JP" sz="1800" dirty="0"/>
              <a:t>keiichi.maeda_at_kusastro.kyoto-u.ac.jp</a:t>
            </a:r>
            <a:r>
              <a:rPr lang="ja-JP" altLang="en-US" sz="1800" dirty="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314</Words>
  <Application>Microsoft Office PowerPoint</Application>
  <PresentationFormat>画面に合わせる (4:3)</PresentationFormat>
  <Paragraphs>64</Paragraphs>
  <Slides>9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ＭＳ Ｐゴシック</vt:lpstr>
      <vt:lpstr>Arial</vt:lpstr>
      <vt:lpstr>Calibri</vt:lpstr>
      <vt:lpstr>Office ​​テーマ</vt:lpstr>
      <vt:lpstr>Ｓ５（理論宇宙物理学）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Ｓ５ 年間予定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宇宙における爆発現象の理論・観測的研究と将来観測計画への応用</dc:title>
  <dc:creator>maeda</dc:creator>
  <cp:lastModifiedBy>maeda</cp:lastModifiedBy>
  <cp:revision>71</cp:revision>
  <dcterms:created xsi:type="dcterms:W3CDTF">2013-05-21T05:35:09Z</dcterms:created>
  <dcterms:modified xsi:type="dcterms:W3CDTF">2023-11-15T05:51:23Z</dcterms:modified>
</cp:coreProperties>
</file>