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3" r:id="rId2"/>
    <p:sldId id="460" r:id="rId3"/>
    <p:sldId id="461" r:id="rId4"/>
    <p:sldId id="458" r:id="rId5"/>
    <p:sldId id="462" r:id="rId6"/>
    <p:sldId id="463" r:id="rId7"/>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6" d="100"/>
          <a:sy n="116" d="100"/>
        </p:scale>
        <p:origin x="108" y="13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6BB7CB8-F0C0-4C00-A7A5-7B7D32C7CAD9}" type="datetimeFigureOut">
              <a:rPr kumimoji="1" lang="ja-JP" altLang="en-US" smtClean="0"/>
              <a:pPr/>
              <a:t>2023/11/20</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226C36AF-2819-43F8-9ACC-4830A6CBA260}" type="slidenum">
              <a:rPr kumimoji="1" lang="ja-JP" altLang="en-US" smtClean="0"/>
              <a:pPr/>
              <a:t>‹#›</a:t>
            </a:fld>
            <a:endParaRPr kumimoji="1" lang="ja-JP" altLang="en-US"/>
          </a:p>
        </p:txBody>
      </p:sp>
    </p:spTree>
    <p:extLst>
      <p:ext uri="{BB962C8B-B14F-4D97-AF65-F5344CB8AC3E}">
        <p14:creationId xmlns:p14="http://schemas.microsoft.com/office/powerpoint/2010/main" val="10775163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2383989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226029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3170989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7441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122370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598922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357251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2246999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135322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327433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D7C2562-089B-47C8-9929-2904DB710D1F}" type="datetimeFigureOut">
              <a:rPr kumimoji="1" lang="ja-JP" altLang="en-US" smtClean="0"/>
              <a:pPr/>
              <a:t>2023/11/20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101529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C2562-089B-47C8-9929-2904DB710D1F}" type="datetimeFigureOut">
              <a:rPr kumimoji="1" lang="ja-JP" altLang="en-US" smtClean="0"/>
              <a:pPr/>
              <a:t>2023/11/20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1C12-F9D7-4BA1-B229-3C0F25D35AA4}" type="slidenum">
              <a:rPr kumimoji="1" lang="ja-JP" altLang="en-US" smtClean="0"/>
              <a:pPr/>
              <a:t>‹#›</a:t>
            </a:fld>
            <a:endParaRPr kumimoji="1" lang="ja-JP" altLang="en-US"/>
          </a:p>
        </p:txBody>
      </p:sp>
    </p:spTree>
    <p:extLst>
      <p:ext uri="{BB962C8B-B14F-4D97-AF65-F5344CB8AC3E}">
        <p14:creationId xmlns:p14="http://schemas.microsoft.com/office/powerpoint/2010/main" val="1468838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chor="ctr">
            <a:normAutofit/>
          </a:bodyPr>
          <a:lstStyle/>
          <a:p>
            <a:pPr algn="ctr" eaLnBrk="1" hangingPunct="1"/>
            <a:r>
              <a:rPr lang="en-US" altLang="ja-JP" sz="6600" b="1" dirty="0" err="1">
                <a:latin typeface="Arial" panose="020B0604020202020204" pitchFamily="34" charset="0"/>
                <a:ea typeface="メイリオ" panose="020B0604030504040204" pitchFamily="50" charset="-128"/>
                <a:cs typeface="Arial" panose="020B0604020202020204" pitchFamily="34" charset="0"/>
              </a:rPr>
              <a:t>S2</a:t>
            </a:r>
            <a:r>
              <a:rPr lang="ja-JP" altLang="en-US" sz="6600" b="1" dirty="0">
                <a:latin typeface="Arial" panose="020B0604020202020204" pitchFamily="34" charset="0"/>
                <a:ea typeface="メイリオ" panose="020B0604030504040204" pitchFamily="50" charset="-128"/>
                <a:cs typeface="Arial" panose="020B0604020202020204" pitchFamily="34" charset="0"/>
              </a:rPr>
              <a:t> 太陽と宇宙プラズマ</a:t>
            </a:r>
            <a:endParaRPr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076" name="Text Box 4"/>
          <p:cNvSpPr txBox="1">
            <a:spLocks noChangeArrowheads="1"/>
          </p:cNvSpPr>
          <p:nvPr/>
        </p:nvSpPr>
        <p:spPr bwMode="auto">
          <a:xfrm>
            <a:off x="3948914" y="48553"/>
            <a:ext cx="4313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000" smtClean="0">
                <a:ea typeface="メイリオ" panose="020B0604030504040204" pitchFamily="50" charset="-128"/>
                <a:cs typeface="Arial" panose="020B0604020202020204" pitchFamily="34" charset="0"/>
              </a:rPr>
              <a:t>2023</a:t>
            </a:r>
            <a:r>
              <a:rPr lang="ja-JP" altLang="en-US" sz="2000" smtClean="0">
                <a:ea typeface="メイリオ" panose="020B0604030504040204" pitchFamily="50" charset="-128"/>
                <a:cs typeface="Arial" panose="020B0604020202020204" pitchFamily="34" charset="0"/>
              </a:rPr>
              <a:t>年</a:t>
            </a:r>
            <a:r>
              <a:rPr lang="en-US" altLang="ja-JP" sz="2000" dirty="0">
                <a:ea typeface="メイリオ" panose="020B0604030504040204" pitchFamily="50" charset="-128"/>
                <a:cs typeface="Arial" panose="020B0604020202020204" pitchFamily="34" charset="0"/>
              </a:rPr>
              <a:t>12</a:t>
            </a:r>
            <a:r>
              <a:rPr lang="ja-JP" altLang="en-US" sz="2000" dirty="0">
                <a:ea typeface="メイリオ" panose="020B0604030504040204" pitchFamily="50" charset="-128"/>
                <a:cs typeface="Arial" panose="020B0604020202020204" pitchFamily="34" charset="0"/>
              </a:rPr>
              <a:t>月</a:t>
            </a:r>
            <a:r>
              <a:rPr lang="en-US" altLang="ja-JP" sz="2000" dirty="0">
                <a:ea typeface="メイリオ" panose="020B0604030504040204" pitchFamily="50" charset="-128"/>
                <a:cs typeface="Arial" panose="020B0604020202020204" pitchFamily="34" charset="0"/>
              </a:rPr>
              <a:t>8</a:t>
            </a:r>
            <a:r>
              <a:rPr lang="ja-JP" altLang="en-US" sz="2000" dirty="0">
                <a:ea typeface="メイリオ" panose="020B0604030504040204" pitchFamily="50" charset="-128"/>
                <a:cs typeface="Arial" panose="020B0604020202020204" pitchFamily="34" charset="0"/>
              </a:rPr>
              <a:t>日 課題研究説明会　</a:t>
            </a:r>
          </a:p>
        </p:txBody>
      </p:sp>
      <p:sp>
        <p:nvSpPr>
          <p:cNvPr id="6" name="コンテンツ プレースホルダー 5">
            <a:extLst>
              <a:ext uri="{FF2B5EF4-FFF2-40B4-BE49-F238E27FC236}">
                <a16:creationId xmlns:a16="http://schemas.microsoft.com/office/drawing/2014/main" xmlns="" id="{1BF31B17-8A4E-44D1-81AB-9FB06A858310}"/>
              </a:ext>
            </a:extLst>
          </p:cNvPr>
          <p:cNvSpPr>
            <a:spLocks noGrp="1"/>
          </p:cNvSpPr>
          <p:nvPr>
            <p:ph idx="1"/>
          </p:nvPr>
        </p:nvSpPr>
        <p:spPr/>
        <p:txBody>
          <a:bodyPr>
            <a:noAutofit/>
          </a:bodyPr>
          <a:lstStyle/>
          <a:p>
            <a:pPr marL="0" indent="0">
              <a:buNone/>
            </a:pPr>
            <a:r>
              <a:rPr lang="ja-JP" altLang="en-US" dirty="0"/>
              <a:t>浅井歩・上野悟（太陽観測）</a:t>
            </a:r>
            <a:endParaRPr lang="en-US" altLang="ja-JP" dirty="0"/>
          </a:p>
          <a:p>
            <a:pPr marL="0" indent="0">
              <a:buNone/>
            </a:pPr>
            <a:r>
              <a:rPr lang="ja-JP" altLang="en-US" dirty="0"/>
              <a:t>横山央明（太陽・宇宙プラズマ理論）</a:t>
            </a:r>
            <a:endParaRPr lang="en-US" altLang="ja-JP" dirty="0"/>
          </a:p>
          <a:p>
            <a:pPr marL="0" indent="0">
              <a:buNone/>
            </a:pPr>
            <a:endParaRPr lang="en-US" altLang="ja-JP" sz="2400" dirty="0"/>
          </a:p>
          <a:p>
            <a:pPr marL="0" indent="0">
              <a:buNone/>
            </a:pPr>
            <a:r>
              <a:rPr lang="ja-JP" altLang="en-US" sz="2400" dirty="0"/>
              <a:t>本課題研究では，「</a:t>
            </a:r>
            <a:r>
              <a:rPr lang="ja-JP" altLang="en-US" sz="2400" dirty="0">
                <a:solidFill>
                  <a:srgbClr val="FF0000"/>
                </a:solidFill>
              </a:rPr>
              <a:t>太陽観測</a:t>
            </a:r>
            <a:r>
              <a:rPr lang="ja-JP" altLang="en-US" sz="2400" dirty="0"/>
              <a:t>」と「</a:t>
            </a:r>
            <a:r>
              <a:rPr lang="ja-JP" altLang="en-US" sz="2400" dirty="0">
                <a:solidFill>
                  <a:srgbClr val="FF0000"/>
                </a:solidFill>
              </a:rPr>
              <a:t>太陽・宇宙プラズマ理論</a:t>
            </a:r>
            <a:r>
              <a:rPr lang="ja-JP" altLang="en-US" sz="2400" dirty="0"/>
              <a:t>」とについて，適宜</a:t>
            </a:r>
            <a:r>
              <a:rPr lang="ja-JP" altLang="en-US" sz="2400" dirty="0">
                <a:solidFill>
                  <a:srgbClr val="FF0000"/>
                </a:solidFill>
              </a:rPr>
              <a:t>合同で輪講・研究</a:t>
            </a:r>
            <a:r>
              <a:rPr lang="ja-JP" altLang="en-US" sz="2400" dirty="0"/>
              <a:t>を進めます。太陽や宇宙磁気プラズマ現象の基礎物理過程を明らかにするという観点から，初めに基本的な文献を講読した後，具体的な研究をすすめます。</a:t>
            </a:r>
            <a:endParaRPr lang="en-US" altLang="ja-JP" sz="2400" dirty="0"/>
          </a:p>
          <a:p>
            <a:pPr marL="0" indent="0">
              <a:buNone/>
            </a:pPr>
            <a:r>
              <a:rPr lang="en-US" altLang="ja-JP" sz="2400" dirty="0"/>
              <a:t>【</a:t>
            </a:r>
            <a:r>
              <a:rPr lang="ja-JP" altLang="en-US" sz="2400" dirty="0"/>
              <a:t>履修要件</a:t>
            </a:r>
            <a:r>
              <a:rPr lang="en-US" altLang="ja-JP" sz="2400" dirty="0"/>
              <a:t>】</a:t>
            </a:r>
            <a:r>
              <a:rPr lang="ja-JP" altLang="en-US" sz="2400" dirty="0"/>
              <a:t>宇宙物理学の基礎となる数学および物理学</a:t>
            </a:r>
          </a:p>
        </p:txBody>
      </p:sp>
    </p:spTree>
    <p:extLst>
      <p:ext uri="{BB962C8B-B14F-4D97-AF65-F5344CB8AC3E}">
        <p14:creationId xmlns:p14="http://schemas.microsoft.com/office/powerpoint/2010/main" val="214189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702" y="0"/>
            <a:ext cx="6428096" cy="6428096"/>
          </a:xfrm>
        </p:spPr>
      </p:pic>
      <p:sp>
        <p:nvSpPr>
          <p:cNvPr id="4" name="テキスト ボックス 3">
            <a:extLst>
              <a:ext uri="{FF2B5EF4-FFF2-40B4-BE49-F238E27FC236}">
                <a16:creationId xmlns:a16="http://schemas.microsoft.com/office/drawing/2014/main" xmlns="" id="{91E1CFF6-3E26-EA34-A5F3-CB4F60625890}"/>
              </a:ext>
            </a:extLst>
          </p:cNvPr>
          <p:cNvSpPr txBox="1"/>
          <p:nvPr/>
        </p:nvSpPr>
        <p:spPr>
          <a:xfrm>
            <a:off x="8914154" y="5566551"/>
            <a:ext cx="3194144" cy="307777"/>
          </a:xfrm>
          <a:prstGeom prst="rect">
            <a:avLst/>
          </a:prstGeom>
          <a:noFill/>
        </p:spPr>
        <p:txBody>
          <a:bodyPr wrap="none" rtlCol="0">
            <a:spAutoFit/>
          </a:bodyPr>
          <a:lstStyle/>
          <a:p>
            <a:r>
              <a:rPr kumimoji="1" lang="ja-JP" altLang="en-US" sz="1400" dirty="0">
                <a:solidFill>
                  <a:schemeClr val="bg1"/>
                </a:solidFill>
              </a:rPr>
              <a:t>（</a:t>
            </a:r>
            <a:r>
              <a:rPr lang="ja-JP" altLang="en-US" sz="1400" dirty="0">
                <a:solidFill>
                  <a:schemeClr val="bg1"/>
                </a:solidFill>
              </a:rPr>
              <a:t>銀河団</a:t>
            </a:r>
            <a:r>
              <a:rPr kumimoji="1" lang="en-US" altLang="ja-JP" sz="1400" dirty="0">
                <a:solidFill>
                  <a:schemeClr val="bg1"/>
                </a:solidFill>
              </a:rPr>
              <a:t>MRC0600-399</a:t>
            </a:r>
            <a:r>
              <a:rPr kumimoji="1" lang="ja-JP" altLang="en-US" sz="1400" dirty="0">
                <a:solidFill>
                  <a:schemeClr val="bg1"/>
                </a:solidFill>
              </a:rPr>
              <a:t>：</a:t>
            </a:r>
            <a:r>
              <a:rPr kumimoji="1" lang="en-US" altLang="ja-JP" sz="1400" dirty="0" err="1">
                <a:solidFill>
                  <a:schemeClr val="bg1"/>
                </a:solidFill>
              </a:rPr>
              <a:t>Chibueze</a:t>
            </a:r>
            <a:r>
              <a:rPr kumimoji="1" lang="en-US" altLang="ja-JP" sz="1400" dirty="0">
                <a:solidFill>
                  <a:schemeClr val="bg1"/>
                </a:solidFill>
              </a:rPr>
              <a:t>+ 2019</a:t>
            </a:r>
            <a:r>
              <a:rPr kumimoji="1" lang="ja-JP" altLang="en-US" sz="1400" dirty="0">
                <a:solidFill>
                  <a:schemeClr val="bg1"/>
                </a:solidFill>
              </a:rPr>
              <a:t>）</a:t>
            </a:r>
          </a:p>
        </p:txBody>
      </p:sp>
      <p:pic>
        <p:nvPicPr>
          <p:cNvPr id="8" name="図 7">
            <a:extLst>
              <a:ext uri="{FF2B5EF4-FFF2-40B4-BE49-F238E27FC236}">
                <a16:creationId xmlns:a16="http://schemas.microsoft.com/office/drawing/2014/main" xmlns="" id="{889DBCE9-CC41-3ABC-CFFB-1BE43CB2D2A4}"/>
              </a:ext>
            </a:extLst>
          </p:cNvPr>
          <p:cNvPicPr>
            <a:picLocks noChangeAspect="1"/>
          </p:cNvPicPr>
          <p:nvPr/>
        </p:nvPicPr>
        <p:blipFill rotWithShape="1">
          <a:blip r:embed="rId3"/>
          <a:srcRect t="2937"/>
          <a:stretch/>
        </p:blipFill>
        <p:spPr>
          <a:xfrm>
            <a:off x="6500782" y="1575412"/>
            <a:ext cx="5596500" cy="3849304"/>
          </a:xfrm>
          <a:prstGeom prst="rect">
            <a:avLst/>
          </a:prstGeom>
        </p:spPr>
      </p:pic>
    </p:spTree>
    <p:extLst>
      <p:ext uri="{BB962C8B-B14F-4D97-AF65-F5344CB8AC3E}">
        <p14:creationId xmlns:p14="http://schemas.microsoft.com/office/powerpoint/2010/main" val="2874065731"/>
      </p:ext>
    </p:extLst>
  </p:cSld>
  <p:clrMapOvr>
    <a:masterClrMapping/>
  </p:clrMapOvr>
  <mc:AlternateContent xmlns:mc="http://schemas.openxmlformats.org/markup-compatibility/2006" xmlns:p14="http://schemas.microsoft.com/office/powerpoint/2010/main">
    <mc:Choice Requires="p14">
      <p:transition spd="slow" p14:dur="2000" advTm="50391"/>
    </mc:Choice>
    <mc:Fallback xmlns="">
      <p:transition spd="slow" advTm="503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My Documents\My Pictures\花山飛騨天文台\飛騨天文台写真\DSC_01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89"/>
          <a:stretch/>
        </p:blipFill>
        <p:spPr bwMode="auto">
          <a:xfrm>
            <a:off x="0" y="796480"/>
            <a:ext cx="2629246" cy="210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idx="4294967295"/>
          </p:nvPr>
        </p:nvSpPr>
        <p:spPr>
          <a:xfrm>
            <a:off x="1698171" y="140705"/>
            <a:ext cx="8795657" cy="772885"/>
          </a:xfrm>
        </p:spPr>
        <p:txBody>
          <a:bodyPr>
            <a:normAutofit/>
          </a:bodyPr>
          <a:lstStyle/>
          <a:p>
            <a:pPr algn="ctr" eaLnBrk="1" hangingPunct="1"/>
            <a:r>
              <a:rPr lang="ja-JP" altLang="en-US" b="1" dirty="0">
                <a:latin typeface="Arial" panose="020B0604020202020204" pitchFamily="34" charset="0"/>
                <a:ea typeface="メイリオ" panose="020B0604030504040204" pitchFamily="50" charset="-128"/>
                <a:cs typeface="Arial" panose="020B0604020202020204" pitchFamily="34" charset="0"/>
              </a:rPr>
              <a:t>研究テーマ例：太陽観測</a:t>
            </a:r>
          </a:p>
        </p:txBody>
      </p:sp>
      <p:pic>
        <p:nvPicPr>
          <p:cNvPr id="9" name="9415dst_c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l="25019" t="1714" r="23705" b="811"/>
          <a:stretch/>
        </p:blipFill>
        <p:spPr>
          <a:xfrm>
            <a:off x="953159" y="2775558"/>
            <a:ext cx="4354697" cy="4082442"/>
          </a:xfrm>
          <a:prstGeom prst="rect">
            <a:avLst/>
          </a:prstGeom>
        </p:spPr>
      </p:pic>
      <p:sp>
        <p:nvSpPr>
          <p:cNvPr id="15" name="テキスト ボックス 6"/>
          <p:cNvSpPr txBox="1">
            <a:spLocks noChangeArrowheads="1"/>
          </p:cNvSpPr>
          <p:nvPr/>
        </p:nvSpPr>
        <p:spPr bwMode="auto">
          <a:xfrm>
            <a:off x="2629246" y="2134500"/>
            <a:ext cx="2531572" cy="646331"/>
          </a:xfrm>
          <a:prstGeom prst="rect">
            <a:avLst/>
          </a:prstGeom>
          <a:noFill/>
          <a:ln w="9525">
            <a:noFill/>
            <a:miter lim="800000"/>
            <a:headEnd/>
            <a:tailEnd/>
          </a:ln>
        </p:spPr>
        <p:txBody>
          <a:bodyPr wrap="square">
            <a:spAutoFit/>
          </a:bodyPr>
          <a:lstStyle/>
          <a:p>
            <a:r>
              <a:rPr lang="ja-JP" altLang="en-US" dirty="0">
                <a:latin typeface="メイリオ" panose="020B0604030504040204" pitchFamily="50" charset="-128"/>
                <a:ea typeface="メイリオ" panose="020B0604030504040204" pitchFamily="50" charset="-128"/>
              </a:rPr>
              <a:t>↓飛騨天文台で撮影された太陽フレア</a:t>
            </a:r>
            <a:endParaRPr lang="en-US" altLang="ja-JP"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xmlns="" id="{07A3F8B2-967C-406B-8868-43DF6962392D}"/>
              </a:ext>
            </a:extLst>
          </p:cNvPr>
          <p:cNvSpPr txBox="1"/>
          <p:nvPr/>
        </p:nvSpPr>
        <p:spPr>
          <a:xfrm>
            <a:off x="5529944" y="1084984"/>
            <a:ext cx="6662056" cy="5262979"/>
          </a:xfrm>
          <a:prstGeom prst="rect">
            <a:avLst/>
          </a:prstGeom>
          <a:noFill/>
        </p:spPr>
        <p:txBody>
          <a:bodyPr wrap="square" rtlCol="0">
            <a:spAutoFit/>
          </a:bodyPr>
          <a:lstStyle/>
          <a:p>
            <a:r>
              <a:rPr kumimoji="1" lang="ja-JP" altLang="en-US" sz="3200" dirty="0">
                <a:solidFill>
                  <a:srgbClr val="0070C0"/>
                </a:solidFill>
                <a:latin typeface="Arial" panose="020B0604020202020204" pitchFamily="34" charset="0"/>
                <a:ea typeface="メイリオ" panose="020B0604030504040204" pitchFamily="50" charset="-128"/>
                <a:cs typeface="Arial" panose="020B0604020202020204" pitchFamily="34" charset="0"/>
              </a:rPr>
              <a:t>太陽大気</a:t>
            </a:r>
            <a:r>
              <a:rPr kumimoji="1" lang="en-US" altLang="ja-JP" sz="3200" dirty="0">
                <a:solidFill>
                  <a:srgbClr val="0070C0"/>
                </a:solidFill>
                <a:latin typeface="Arial" panose="020B0604020202020204" pitchFamily="34" charset="0"/>
                <a:ea typeface="メイリオ" panose="020B0604030504040204" pitchFamily="50" charset="-128"/>
                <a:cs typeface="Arial" panose="020B0604020202020204" pitchFamily="34" charset="0"/>
              </a:rPr>
              <a:t>(</a:t>
            </a:r>
            <a:r>
              <a:rPr kumimoji="1" lang="ja-JP" altLang="en-US" sz="3200" dirty="0">
                <a:solidFill>
                  <a:srgbClr val="0070C0"/>
                </a:solidFill>
                <a:latin typeface="Arial" panose="020B0604020202020204" pitchFamily="34" charset="0"/>
                <a:ea typeface="メイリオ" panose="020B0604030504040204" pitchFamily="50" charset="-128"/>
                <a:cs typeface="Arial" panose="020B0604020202020204" pitchFamily="34" charset="0"/>
              </a:rPr>
              <a:t>彩層</a:t>
            </a:r>
            <a:r>
              <a:rPr kumimoji="1" lang="en-US" altLang="ja-JP" sz="3200" dirty="0">
                <a:solidFill>
                  <a:srgbClr val="0070C0"/>
                </a:solidFill>
                <a:latin typeface="Arial" panose="020B0604020202020204" pitchFamily="34" charset="0"/>
                <a:ea typeface="メイリオ" panose="020B0604030504040204" pitchFamily="50" charset="-128"/>
                <a:cs typeface="Arial" panose="020B0604020202020204" pitchFamily="34" charset="0"/>
              </a:rPr>
              <a:t>)</a:t>
            </a:r>
            <a:r>
              <a:rPr kumimoji="1" lang="ja-JP" altLang="en-US" sz="3200" dirty="0">
                <a:solidFill>
                  <a:srgbClr val="0070C0"/>
                </a:solidFill>
                <a:latin typeface="Arial" panose="020B0604020202020204" pitchFamily="34" charset="0"/>
                <a:ea typeface="メイリオ" panose="020B0604030504040204" pitchFamily="50" charset="-128"/>
                <a:cs typeface="Arial" panose="020B0604020202020204" pitchFamily="34" charset="0"/>
              </a:rPr>
              <a:t>の詳細観測</a:t>
            </a:r>
            <a:r>
              <a:rPr kumimoji="1" lang="en-US" altLang="ja-JP" sz="3200" dirty="0">
                <a:solidFill>
                  <a:srgbClr val="0070C0"/>
                </a:solidFill>
                <a:latin typeface="Arial" panose="020B0604020202020204" pitchFamily="34" charset="0"/>
                <a:ea typeface="メイリオ" panose="020B0604030504040204" pitchFamily="50" charset="-128"/>
                <a:cs typeface="Arial" panose="020B0604020202020204" pitchFamily="34" charset="0"/>
              </a:rPr>
              <a:t>(</a:t>
            </a:r>
            <a:r>
              <a:rPr kumimoji="1" lang="ja-JP" altLang="en-US" sz="3200" dirty="0">
                <a:solidFill>
                  <a:srgbClr val="0070C0"/>
                </a:solidFill>
                <a:latin typeface="Arial" panose="020B0604020202020204" pitchFamily="34" charset="0"/>
                <a:ea typeface="メイリオ" panose="020B0604030504040204" pitchFamily="50" charset="-128"/>
                <a:cs typeface="Arial" panose="020B0604020202020204" pitchFamily="34" charset="0"/>
              </a:rPr>
              <a:t>撮像・分光・偏光</a:t>
            </a:r>
            <a:r>
              <a:rPr kumimoji="1" lang="en-US" altLang="ja-JP" sz="3200" dirty="0">
                <a:solidFill>
                  <a:srgbClr val="0070C0"/>
                </a:solidFill>
                <a:latin typeface="Arial" panose="020B0604020202020204" pitchFamily="34" charset="0"/>
                <a:ea typeface="メイリオ" panose="020B0604030504040204" pitchFamily="50" charset="-128"/>
                <a:cs typeface="Arial" panose="020B0604020202020204" pitchFamily="34" charset="0"/>
              </a:rPr>
              <a:t>)</a:t>
            </a:r>
            <a:r>
              <a:rPr kumimoji="1" lang="ja-JP" altLang="en-US" sz="3200" dirty="0">
                <a:solidFill>
                  <a:srgbClr val="0070C0"/>
                </a:solidFill>
                <a:latin typeface="Arial" panose="020B0604020202020204" pitchFamily="34" charset="0"/>
                <a:ea typeface="メイリオ" panose="020B0604030504040204" pitchFamily="50" charset="-128"/>
                <a:cs typeface="Arial" panose="020B0604020202020204" pitchFamily="34" charset="0"/>
              </a:rPr>
              <a:t>による、磁気流体現象の解明</a:t>
            </a:r>
            <a:endParaRPr kumimoji="1" lang="en-US" altLang="ja-JP" sz="3200" dirty="0">
              <a:solidFill>
                <a:srgbClr val="0070C0"/>
              </a:solidFill>
              <a:latin typeface="Arial" panose="020B0604020202020204" pitchFamily="34" charset="0"/>
              <a:ea typeface="メイリオ" panose="020B0604030504040204" pitchFamily="50" charset="-128"/>
              <a:cs typeface="Arial" panose="020B0604020202020204" pitchFamily="34" charset="0"/>
            </a:endParaRPr>
          </a:p>
          <a:p>
            <a:endParaRPr kumimoji="1" lang="en-US" altLang="ja-JP" sz="2400" dirty="0">
              <a:latin typeface="Arial" panose="020B0604020202020204" pitchFamily="34" charset="0"/>
              <a:ea typeface="メイリオ" panose="020B0604030504040204" pitchFamily="50" charset="-128"/>
              <a:cs typeface="Arial" panose="020B0604020202020204" pitchFamily="34" charset="0"/>
            </a:endParaRPr>
          </a:p>
          <a:p>
            <a:r>
              <a:rPr kumimoji="1" lang="ja-JP" altLang="en-US" sz="2400" dirty="0">
                <a:latin typeface="Arial" panose="020B0604020202020204" pitchFamily="34" charset="0"/>
                <a:ea typeface="メイリオ" panose="020B0604030504040204" pitchFamily="50" charset="-128"/>
                <a:cs typeface="Arial" panose="020B0604020202020204" pitchFamily="34" charset="0"/>
              </a:rPr>
              <a:t>フレア</a:t>
            </a:r>
            <a:r>
              <a:rPr lang="ja-JP" altLang="en-US" sz="2400" dirty="0">
                <a:latin typeface="Arial" panose="020B0604020202020204" pitchFamily="34" charset="0"/>
                <a:ea typeface="メイリオ" panose="020B0604030504040204" pitchFamily="50" charset="-128"/>
                <a:cs typeface="Arial" panose="020B0604020202020204" pitchFamily="34" charset="0"/>
              </a:rPr>
              <a:t>輝点の分光観測</a:t>
            </a:r>
            <a:endParaRPr lang="en-US" altLang="ja-JP" sz="2400" dirty="0">
              <a:latin typeface="Arial" panose="020B0604020202020204" pitchFamily="34" charset="0"/>
              <a:ea typeface="メイリオ" panose="020B0604030504040204" pitchFamily="50" charset="-128"/>
              <a:cs typeface="Arial" panose="020B0604020202020204" pitchFamily="34" charset="0"/>
            </a:endParaRPr>
          </a:p>
          <a:p>
            <a:r>
              <a:rPr kumimoji="1" lang="ja-JP" altLang="en-US" sz="2400" dirty="0">
                <a:latin typeface="Arial" panose="020B0604020202020204" pitchFamily="34" charset="0"/>
                <a:ea typeface="メイリオ" panose="020B0604030504040204" pitchFamily="50" charset="-128"/>
                <a:cs typeface="Arial" panose="020B0604020202020204" pitchFamily="34" charset="0"/>
              </a:rPr>
              <a:t>噴出現象</a:t>
            </a:r>
            <a:r>
              <a:rPr kumimoji="1" lang="en-US" altLang="ja-JP" sz="2400" dirty="0">
                <a:latin typeface="Arial" panose="020B0604020202020204" pitchFamily="34" charset="0"/>
                <a:ea typeface="メイリオ" panose="020B0604030504040204" pitchFamily="50" charset="-128"/>
                <a:cs typeface="Arial" panose="020B0604020202020204" pitchFamily="34" charset="0"/>
              </a:rPr>
              <a:t>(</a:t>
            </a:r>
            <a:r>
              <a:rPr kumimoji="1" lang="ja-JP" altLang="en-US" sz="2400" dirty="0">
                <a:latin typeface="Arial" panose="020B0604020202020204" pitchFamily="34" charset="0"/>
                <a:ea typeface="メイリオ" panose="020B0604030504040204" pitchFamily="50" charset="-128"/>
                <a:cs typeface="Arial" panose="020B0604020202020204" pitchFamily="34" charset="0"/>
              </a:rPr>
              <a:t>サージ</a:t>
            </a:r>
            <a:r>
              <a:rPr kumimoji="1" lang="en-US" altLang="ja-JP" sz="2400" dirty="0">
                <a:latin typeface="Arial" panose="020B0604020202020204" pitchFamily="34" charset="0"/>
                <a:ea typeface="メイリオ" panose="020B0604030504040204" pitchFamily="50" charset="-128"/>
                <a:cs typeface="Arial" panose="020B0604020202020204" pitchFamily="34" charset="0"/>
              </a:rPr>
              <a:t>)</a:t>
            </a:r>
            <a:r>
              <a:rPr kumimoji="1" lang="ja-JP" altLang="en-US" sz="2400" dirty="0">
                <a:latin typeface="Arial" panose="020B0604020202020204" pitchFamily="34" charset="0"/>
                <a:ea typeface="メイリオ" panose="020B0604030504040204" pitchFamily="50" charset="-128"/>
                <a:cs typeface="Arial" panose="020B0604020202020204" pitchFamily="34" charset="0"/>
              </a:rPr>
              <a:t>の分光観測による速度場導出</a:t>
            </a:r>
            <a:endParaRPr kumimoji="1" lang="en-US" altLang="ja-JP" sz="2400" dirty="0">
              <a:latin typeface="Arial" panose="020B0604020202020204" pitchFamily="34" charset="0"/>
              <a:ea typeface="メイリオ" panose="020B0604030504040204" pitchFamily="50" charset="-128"/>
              <a:cs typeface="Arial" panose="020B0604020202020204" pitchFamily="34" charset="0"/>
            </a:endParaRPr>
          </a:p>
          <a:p>
            <a:r>
              <a:rPr lang="ja-JP" altLang="en-US" sz="2400" dirty="0">
                <a:latin typeface="Arial" panose="020B0604020202020204" pitchFamily="34" charset="0"/>
                <a:ea typeface="メイリオ" panose="020B0604030504040204" pitchFamily="50" charset="-128"/>
                <a:cs typeface="Arial" panose="020B0604020202020204" pitchFamily="34" charset="0"/>
              </a:rPr>
              <a:t>プロミネンスの温度・速度診断</a:t>
            </a:r>
            <a:endParaRPr lang="en-US" altLang="ja-JP" sz="2400" dirty="0">
              <a:latin typeface="Arial" panose="020B0604020202020204" pitchFamily="34" charset="0"/>
              <a:ea typeface="メイリオ" panose="020B0604030504040204" pitchFamily="50" charset="-128"/>
              <a:cs typeface="Arial" panose="020B0604020202020204" pitchFamily="34" charset="0"/>
            </a:endParaRPr>
          </a:p>
          <a:p>
            <a:r>
              <a:rPr lang="ja-JP" altLang="en-US" sz="2400" dirty="0">
                <a:latin typeface="Arial" panose="020B0604020202020204" pitchFamily="34" charset="0"/>
                <a:ea typeface="メイリオ" panose="020B0604030504040204" pitchFamily="50" charset="-128"/>
                <a:cs typeface="Arial" panose="020B0604020202020204" pitchFamily="34" charset="0"/>
              </a:rPr>
              <a:t>浮上磁場領域の速度場解析</a:t>
            </a:r>
            <a:endParaRPr lang="en-US" altLang="ja-JP" sz="2400" dirty="0">
              <a:latin typeface="Arial" panose="020B0604020202020204" pitchFamily="34" charset="0"/>
              <a:ea typeface="メイリオ" panose="020B0604030504040204" pitchFamily="50" charset="-128"/>
              <a:cs typeface="Arial" panose="020B0604020202020204" pitchFamily="34" charset="0"/>
            </a:endParaRPr>
          </a:p>
          <a:p>
            <a:r>
              <a:rPr lang="ja-JP" altLang="en-US" sz="2400" dirty="0">
                <a:latin typeface="Arial" panose="020B0604020202020204" pitchFamily="34" charset="0"/>
                <a:ea typeface="メイリオ" panose="020B0604030504040204" pitchFamily="50" charset="-128"/>
                <a:cs typeface="Arial" panose="020B0604020202020204" pitchFamily="34" charset="0"/>
              </a:rPr>
              <a:t>彩層微細構造の運動解析</a:t>
            </a:r>
            <a:endParaRPr lang="en-US" altLang="ja-JP" sz="2400" dirty="0">
              <a:latin typeface="Arial" panose="020B0604020202020204" pitchFamily="34" charset="0"/>
              <a:ea typeface="メイリオ" panose="020B0604030504040204" pitchFamily="50" charset="-128"/>
              <a:cs typeface="Arial" panose="020B0604020202020204" pitchFamily="34" charset="0"/>
            </a:endParaRPr>
          </a:p>
          <a:p>
            <a:r>
              <a:rPr kumimoji="1" lang="ja-JP" altLang="en-US" sz="2400" dirty="0">
                <a:latin typeface="Arial" panose="020B0604020202020204" pitchFamily="34" charset="0"/>
                <a:ea typeface="メイリオ" panose="020B0604030504040204" pitchFamily="50" charset="-128"/>
                <a:cs typeface="Arial" panose="020B0604020202020204" pitchFamily="34" charset="0"/>
              </a:rPr>
              <a:t>「ひので」衛星による黒点半暗部ジェット</a:t>
            </a:r>
            <a:endParaRPr kumimoji="1" lang="en-US" altLang="ja-JP" sz="2400" dirty="0">
              <a:latin typeface="Arial" panose="020B0604020202020204" pitchFamily="34" charset="0"/>
              <a:ea typeface="メイリオ" panose="020B0604030504040204" pitchFamily="50" charset="-128"/>
              <a:cs typeface="Arial" panose="020B0604020202020204" pitchFamily="34" charset="0"/>
            </a:endParaRPr>
          </a:p>
          <a:p>
            <a:r>
              <a:rPr lang="ja-JP" altLang="en-US" sz="2400" dirty="0">
                <a:latin typeface="Arial" panose="020B0604020202020204" pitchFamily="34" charset="0"/>
                <a:ea typeface="メイリオ" panose="020B0604030504040204" pitchFamily="50" charset="-128"/>
                <a:cs typeface="Arial" panose="020B0604020202020204" pitchFamily="34" charset="0"/>
              </a:rPr>
              <a:t>太陽大気中の波動解析</a:t>
            </a:r>
            <a:endParaRPr lang="en-US" altLang="ja-JP" sz="2400" dirty="0">
              <a:latin typeface="Arial" panose="020B0604020202020204" pitchFamily="34" charset="0"/>
              <a:ea typeface="メイリオ" panose="020B0604030504040204" pitchFamily="50" charset="-128"/>
              <a:cs typeface="Arial" panose="020B0604020202020204" pitchFamily="34" charset="0"/>
            </a:endParaRPr>
          </a:p>
          <a:p>
            <a:r>
              <a:rPr lang="ja-JP" altLang="en-US" sz="2400" dirty="0">
                <a:latin typeface="Arial" panose="020B0604020202020204" pitchFamily="34" charset="0"/>
                <a:ea typeface="メイリオ" panose="020B0604030504040204" pitchFamily="50" charset="-128"/>
                <a:cs typeface="Arial" panose="020B0604020202020204" pitchFamily="34" charset="0"/>
              </a:rPr>
              <a:t>偏光解析による磁場構造の導出</a:t>
            </a:r>
            <a:endParaRPr lang="en-US" altLang="ja-JP" sz="2400">
              <a:latin typeface="Arial" panose="020B0604020202020204" pitchFamily="34" charset="0"/>
              <a:ea typeface="メイリオ" panose="020B0604030504040204" pitchFamily="50" charset="-128"/>
              <a:cs typeface="Arial" panose="020B0604020202020204" pitchFamily="34" charset="0"/>
            </a:endParaRPr>
          </a:p>
          <a:p>
            <a:r>
              <a:rPr kumimoji="1" lang="en-US" altLang="ja-JP" sz="2400">
                <a:latin typeface="Arial" panose="020B0604020202020204" pitchFamily="34" charset="0"/>
                <a:ea typeface="メイリオ" panose="020B0604030504040204" pitchFamily="50" charset="-128"/>
                <a:cs typeface="Arial" panose="020B0604020202020204" pitchFamily="34" charset="0"/>
              </a:rPr>
              <a:t>…</a:t>
            </a:r>
            <a:endParaRPr kumimoji="1" lang="ja-JP" altLang="en-US" sz="240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849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326834" y="3052701"/>
            <a:ext cx="5000993" cy="1872868"/>
          </a:xfrm>
        </p:spPr>
        <p:txBody>
          <a:bodyPr>
            <a:normAutofit/>
          </a:bodyPr>
          <a:lstStyle/>
          <a:p>
            <a:pPr marL="0" indent="0">
              <a:buNone/>
            </a:pPr>
            <a:r>
              <a:rPr kumimoji="1" lang="ja-JP" altLang="en-US" dirty="0"/>
              <a:t>銀河団磁場と活動銀河核ジェットの相互作用についての</a:t>
            </a:r>
            <a:r>
              <a:rPr lang="en-US" altLang="ja-JP" dirty="0"/>
              <a:t>2</a:t>
            </a:r>
            <a:r>
              <a:rPr kumimoji="1" lang="ja-JP" altLang="en-US" dirty="0"/>
              <a:t>次元</a:t>
            </a:r>
            <a:r>
              <a:rPr kumimoji="1" lang="en-US" altLang="ja-JP" dirty="0"/>
              <a:t>MHD</a:t>
            </a:r>
            <a:r>
              <a:rPr kumimoji="1" lang="ja-JP" altLang="en-US" dirty="0"/>
              <a:t>シミュレーション研究</a:t>
            </a:r>
            <a:endParaRPr kumimoji="1" lang="en-US" altLang="ja-JP" dirty="0"/>
          </a:p>
          <a:p>
            <a:pPr marL="0" indent="0">
              <a:buNone/>
            </a:pPr>
            <a:r>
              <a:rPr kumimoji="1" lang="ja-JP" altLang="en-US" dirty="0"/>
              <a:t>（</a:t>
            </a:r>
            <a:r>
              <a:rPr kumimoji="1" lang="en-US" altLang="ja-JP" dirty="0"/>
              <a:t>©</a:t>
            </a:r>
            <a:r>
              <a:rPr lang="ja-JP" altLang="en-US" dirty="0"/>
              <a:t>松野なな </a:t>
            </a:r>
            <a:r>
              <a:rPr lang="en-US" altLang="ja-JP" dirty="0"/>
              <a:t>2023</a:t>
            </a:r>
            <a:r>
              <a:rPr kumimoji="1" lang="ja-JP" altLang="en-US" dirty="0"/>
              <a:t>）</a:t>
            </a:r>
          </a:p>
        </p:txBody>
      </p:sp>
      <p:sp>
        <p:nvSpPr>
          <p:cNvPr id="10" name="タイトル 9">
            <a:extLst>
              <a:ext uri="{FF2B5EF4-FFF2-40B4-BE49-F238E27FC236}">
                <a16:creationId xmlns:a16="http://schemas.microsoft.com/office/drawing/2014/main" xmlns="" id="{0A1DEB53-FA26-4EFC-915A-9C4152BC3288}"/>
              </a:ext>
            </a:extLst>
          </p:cNvPr>
          <p:cNvSpPr>
            <a:spLocks noGrp="1"/>
          </p:cNvSpPr>
          <p:nvPr>
            <p:ph type="title"/>
          </p:nvPr>
        </p:nvSpPr>
        <p:spPr>
          <a:xfrm>
            <a:off x="110834" y="709447"/>
            <a:ext cx="4761225" cy="1983607"/>
          </a:xfrm>
        </p:spPr>
        <p:txBody>
          <a:bodyPr>
            <a:noAutofit/>
          </a:bodyPr>
          <a:lstStyle/>
          <a:p>
            <a:r>
              <a:rPr lang="ja-JP" altLang="en-US" sz="3600" b="1" dirty="0">
                <a:latin typeface="メイリオ" panose="020B0604030504040204" pitchFamily="50" charset="-128"/>
                <a:ea typeface="メイリオ" panose="020B0604030504040204" pitchFamily="50" charset="-128"/>
              </a:rPr>
              <a:t>研究テーマ例：</a:t>
            </a:r>
            <a:r>
              <a:rPr lang="en-US" altLang="ja-JP" sz="3600" b="1" dirty="0">
                <a:latin typeface="メイリオ" panose="020B0604030504040204" pitchFamily="50" charset="-128"/>
                <a:ea typeface="メイリオ" panose="020B0604030504040204" pitchFamily="50" charset="-128"/>
              </a:rPr>
              <a:t/>
            </a:r>
            <a:br>
              <a:rPr lang="en-US" altLang="ja-JP" sz="3600" b="1" dirty="0">
                <a:latin typeface="メイリオ" panose="020B0604030504040204" pitchFamily="50" charset="-128"/>
                <a:ea typeface="メイリオ" panose="020B0604030504040204" pitchFamily="50" charset="-128"/>
              </a:rPr>
            </a:br>
            <a:r>
              <a:rPr lang="ja-JP" altLang="en-US" sz="3600" b="1" dirty="0">
                <a:latin typeface="メイリオ" panose="020B0604030504040204" pitchFamily="50" charset="-128"/>
                <a:ea typeface="メイリオ" panose="020B0604030504040204" pitchFamily="50" charset="-128"/>
              </a:rPr>
              <a:t>太陽宇宙プラズマ</a:t>
            </a:r>
            <a:r>
              <a:rPr lang="en-US" altLang="ja-JP" sz="3600" b="1" dirty="0">
                <a:latin typeface="メイリオ" panose="020B0604030504040204" pitchFamily="50" charset="-128"/>
                <a:ea typeface="メイリオ" panose="020B0604030504040204" pitchFamily="50" charset="-128"/>
              </a:rPr>
              <a:t/>
            </a:r>
            <a:br>
              <a:rPr lang="en-US" altLang="ja-JP" sz="3600" b="1" dirty="0">
                <a:latin typeface="メイリオ" panose="020B0604030504040204" pitchFamily="50" charset="-128"/>
                <a:ea typeface="メイリオ" panose="020B0604030504040204" pitchFamily="50" charset="-128"/>
              </a:rPr>
            </a:br>
            <a:r>
              <a:rPr lang="ja-JP" altLang="en-US" sz="3600" b="1" dirty="0">
                <a:latin typeface="メイリオ" panose="020B0604030504040204" pitchFamily="50" charset="-128"/>
                <a:ea typeface="メイリオ" panose="020B0604030504040204" pitchFamily="50" charset="-128"/>
              </a:rPr>
              <a:t>理論シミュレーション</a:t>
            </a:r>
          </a:p>
        </p:txBody>
      </p:sp>
      <p:sp>
        <p:nvSpPr>
          <p:cNvPr id="11" name="テキスト ボックス 10">
            <a:extLst>
              <a:ext uri="{FF2B5EF4-FFF2-40B4-BE49-F238E27FC236}">
                <a16:creationId xmlns:a16="http://schemas.microsoft.com/office/drawing/2014/main" xmlns="" id="{6F00B152-E646-4631-811C-E6B6B6E20FC7}"/>
              </a:ext>
            </a:extLst>
          </p:cNvPr>
          <p:cNvSpPr txBox="1"/>
          <p:nvPr/>
        </p:nvSpPr>
        <p:spPr>
          <a:xfrm>
            <a:off x="326834" y="5219114"/>
            <a:ext cx="4886006" cy="923330"/>
          </a:xfrm>
          <a:prstGeom prst="rect">
            <a:avLst/>
          </a:prstGeom>
          <a:noFill/>
        </p:spPr>
        <p:txBody>
          <a:bodyPr wrap="square" rtlCol="0">
            <a:spAutoFit/>
          </a:bodyPr>
          <a:lstStyle/>
          <a:p>
            <a:r>
              <a:rPr kumimoji="1" lang="ja-JP" altLang="en-US" dirty="0"/>
              <a:t>横山研ウェブページに過去に実施した卒業研究のレポートが公開されています。</a:t>
            </a:r>
          </a:p>
          <a:p>
            <a:r>
              <a:rPr kumimoji="1" lang="ja-JP" altLang="en-US" dirty="0"/>
              <a:t>「横山 太陽天体プラズマ研究室」で検索できます。</a:t>
            </a:r>
          </a:p>
        </p:txBody>
      </p:sp>
      <p:pic>
        <p:nvPicPr>
          <p:cNvPr id="12" name="図 11">
            <a:extLst>
              <a:ext uri="{FF2B5EF4-FFF2-40B4-BE49-F238E27FC236}">
                <a16:creationId xmlns:a16="http://schemas.microsoft.com/office/drawing/2014/main" xmlns="" id="{F9F6E0DF-C640-C56F-862A-EBCF7C57EA82}"/>
              </a:ext>
            </a:extLst>
          </p:cNvPr>
          <p:cNvPicPr>
            <a:picLocks noChangeAspect="1"/>
          </p:cNvPicPr>
          <p:nvPr/>
        </p:nvPicPr>
        <p:blipFill>
          <a:blip r:embed="rId2"/>
          <a:stretch>
            <a:fillRect/>
          </a:stretch>
        </p:blipFill>
        <p:spPr>
          <a:xfrm>
            <a:off x="4872059" y="287904"/>
            <a:ext cx="7209107" cy="2868489"/>
          </a:xfrm>
          <a:prstGeom prst="rect">
            <a:avLst/>
          </a:prstGeom>
        </p:spPr>
      </p:pic>
      <p:pic>
        <p:nvPicPr>
          <p:cNvPr id="16" name="図 15">
            <a:extLst>
              <a:ext uri="{FF2B5EF4-FFF2-40B4-BE49-F238E27FC236}">
                <a16:creationId xmlns:a16="http://schemas.microsoft.com/office/drawing/2014/main" xmlns="" id="{6ABCA8F8-A1F1-A321-F2CC-E244BCC6D3B4}"/>
              </a:ext>
            </a:extLst>
          </p:cNvPr>
          <p:cNvPicPr>
            <a:picLocks noChangeAspect="1"/>
          </p:cNvPicPr>
          <p:nvPr/>
        </p:nvPicPr>
        <p:blipFill>
          <a:blip r:embed="rId3"/>
          <a:stretch>
            <a:fillRect/>
          </a:stretch>
        </p:blipFill>
        <p:spPr>
          <a:xfrm>
            <a:off x="5534063" y="3303166"/>
            <a:ext cx="6342120" cy="3244805"/>
          </a:xfrm>
          <a:prstGeom prst="rect">
            <a:avLst/>
          </a:prstGeom>
        </p:spPr>
      </p:pic>
      <p:sp>
        <p:nvSpPr>
          <p:cNvPr id="17" name="テキスト ボックス 16">
            <a:extLst>
              <a:ext uri="{FF2B5EF4-FFF2-40B4-BE49-F238E27FC236}">
                <a16:creationId xmlns:a16="http://schemas.microsoft.com/office/drawing/2014/main" xmlns="" id="{35BDF392-6696-885B-B1B8-26E11E65271E}"/>
              </a:ext>
            </a:extLst>
          </p:cNvPr>
          <p:cNvSpPr txBox="1"/>
          <p:nvPr/>
        </p:nvSpPr>
        <p:spPr>
          <a:xfrm>
            <a:off x="5789854" y="2346257"/>
            <a:ext cx="3014608" cy="307777"/>
          </a:xfrm>
          <a:prstGeom prst="rect">
            <a:avLst/>
          </a:prstGeom>
          <a:solidFill>
            <a:schemeClr val="bg1"/>
          </a:solidFill>
        </p:spPr>
        <p:txBody>
          <a:bodyPr wrap="none" rtlCol="0">
            <a:spAutoFit/>
          </a:bodyPr>
          <a:lstStyle/>
          <a:p>
            <a:r>
              <a:rPr kumimoji="1" lang="ja-JP" altLang="en-US" sz="1400" dirty="0"/>
              <a:t>（観測</a:t>
            </a:r>
            <a:r>
              <a:rPr kumimoji="1" lang="en-US" altLang="ja-JP" sz="1400" dirty="0"/>
              <a:t>MRC0600-399</a:t>
            </a:r>
            <a:r>
              <a:rPr kumimoji="1" lang="ja-JP" altLang="en-US" sz="1400" dirty="0"/>
              <a:t>：</a:t>
            </a:r>
            <a:r>
              <a:rPr kumimoji="1" lang="en-US" altLang="ja-JP" sz="1400" dirty="0" err="1"/>
              <a:t>Chibueze</a:t>
            </a:r>
            <a:r>
              <a:rPr kumimoji="1" lang="en-US" altLang="ja-JP" sz="1400" dirty="0"/>
              <a:t>+ 2019</a:t>
            </a:r>
            <a:r>
              <a:rPr kumimoji="1" lang="ja-JP" altLang="en-US" sz="1400" dirty="0"/>
              <a:t>）</a:t>
            </a:r>
          </a:p>
        </p:txBody>
      </p:sp>
    </p:spTree>
    <p:extLst>
      <p:ext uri="{BB962C8B-B14F-4D97-AF65-F5344CB8AC3E}">
        <p14:creationId xmlns:p14="http://schemas.microsoft.com/office/powerpoint/2010/main" val="1229005862"/>
      </p:ext>
    </p:extLst>
  </p:cSld>
  <p:clrMapOvr>
    <a:masterClrMapping/>
  </p:clrMapOvr>
  <mc:AlternateContent xmlns:mc="http://schemas.openxmlformats.org/markup-compatibility/2006" xmlns:p14="http://schemas.microsoft.com/office/powerpoint/2010/main">
    <mc:Choice Requires="p14">
      <p:transition spd="slow" p14:dur="2000" advTm="36043"/>
    </mc:Choice>
    <mc:Fallback xmlns="">
      <p:transition spd="slow" advTm="36043"/>
    </mc:Fallback>
  </mc:AlternateContent>
  <p:extLst>
    <p:ext uri="{E180D4A7-C9FB-4DFB-919C-405C955672EB}">
      <p14:showEvtLst xmlns:p14="http://schemas.microsoft.com/office/powerpoint/2010/main">
        <p14:playEvt time="26" objId="2"/>
        <p14:stopEvt time="36043"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696690" y="88581"/>
            <a:ext cx="10809128" cy="1325563"/>
          </a:xfrm>
        </p:spPr>
        <p:txBody>
          <a:bodyPr>
            <a:normAutofit/>
          </a:bodyPr>
          <a:lstStyle/>
          <a:p>
            <a:pPr algn="ctr"/>
            <a:r>
              <a:rPr lang="ja-JP" altLang="en-US" b="1" dirty="0">
                <a:latin typeface="Arial" panose="020B0604020202020204" pitchFamily="34" charset="0"/>
                <a:ea typeface="メイリオ" panose="020B0604030504040204" pitchFamily="50" charset="-128"/>
                <a:cs typeface="Arial" panose="020B0604020202020204" pitchFamily="34" charset="0"/>
              </a:rPr>
              <a:t>成果が査読雑誌論文になった例</a:t>
            </a:r>
          </a:p>
        </p:txBody>
      </p:sp>
      <p:sp>
        <p:nvSpPr>
          <p:cNvPr id="9219" name="コンテンツ プレースホルダー 2"/>
          <p:cNvSpPr>
            <a:spLocks noGrp="1"/>
          </p:cNvSpPr>
          <p:nvPr>
            <p:ph idx="1"/>
          </p:nvPr>
        </p:nvSpPr>
        <p:spPr>
          <a:xfrm>
            <a:off x="435430" y="1774545"/>
            <a:ext cx="4069770" cy="4390366"/>
          </a:xfrm>
        </p:spPr>
        <p:txBody>
          <a:bodyPr>
            <a:normAutofit/>
          </a:bodyPr>
          <a:lstStyle/>
          <a:p>
            <a:pPr marL="457200" indent="-457200">
              <a:buFontTx/>
              <a:buAutoNum type="arabicPeriod"/>
            </a:pPr>
            <a:r>
              <a:rPr lang="en-US" altLang="ja-JP" sz="2000" dirty="0" err="1">
                <a:latin typeface="Arial" panose="020B0604020202020204" pitchFamily="34" charset="0"/>
                <a:ea typeface="メイリオ" panose="020B0604030504040204" pitchFamily="50" charset="-128"/>
                <a:cs typeface="Arial" panose="020B0604020202020204" pitchFamily="34" charset="0"/>
              </a:rPr>
              <a:t>Takasao</a:t>
            </a:r>
            <a:r>
              <a:rPr lang="en-US" altLang="ja-JP" sz="2000" dirty="0">
                <a:latin typeface="Arial" panose="020B0604020202020204" pitchFamily="34" charset="0"/>
                <a:ea typeface="メイリオ" panose="020B0604030504040204" pitchFamily="50" charset="-128"/>
                <a:cs typeface="Arial" panose="020B0604020202020204" pitchFamily="34" charset="0"/>
              </a:rPr>
              <a:t> et al. 2012  </a:t>
            </a:r>
            <a:r>
              <a:rPr lang="en-US" altLang="ja-JP" sz="2000" dirty="0" err="1">
                <a:latin typeface="Arial" panose="020B0604020202020204" pitchFamily="34" charset="0"/>
                <a:ea typeface="メイリオ" panose="020B0604030504040204" pitchFamily="50" charset="-128"/>
                <a:cs typeface="Arial" panose="020B0604020202020204" pitchFamily="34" charset="0"/>
              </a:rPr>
              <a:t>ApJL</a:t>
            </a:r>
            <a:endParaRPr lang="en-US" altLang="ja-JP" sz="2000" dirty="0">
              <a:latin typeface="Arial" panose="020B0604020202020204" pitchFamily="34" charset="0"/>
              <a:ea typeface="メイリオ" panose="020B0604030504040204" pitchFamily="50" charset="-128"/>
              <a:cs typeface="Arial" panose="020B0604020202020204" pitchFamily="34" charset="0"/>
            </a:endParaRPr>
          </a:p>
          <a:p>
            <a:pPr marL="457200" indent="-457200">
              <a:buFontTx/>
              <a:buAutoNum type="arabicPeriod"/>
            </a:pPr>
            <a:r>
              <a:rPr lang="en-US" altLang="ja-JP" sz="2000" dirty="0">
                <a:latin typeface="Arial" panose="020B0604020202020204" pitchFamily="34" charset="0"/>
                <a:ea typeface="メイリオ" panose="020B0604030504040204" pitchFamily="50" charset="-128"/>
                <a:cs typeface="Arial" panose="020B0604020202020204" pitchFamily="34" charset="0"/>
              </a:rPr>
              <a:t>Takahashi</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et</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al. 2015</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err="1">
                <a:latin typeface="Arial" panose="020B0604020202020204" pitchFamily="34" charset="0"/>
                <a:ea typeface="メイリオ" panose="020B0604030504040204" pitchFamily="50" charset="-128"/>
                <a:cs typeface="Arial" panose="020B0604020202020204" pitchFamily="34" charset="0"/>
              </a:rPr>
              <a:t>ApJ</a:t>
            </a:r>
            <a:endParaRPr lang="en-US" altLang="ja-JP" sz="2000" dirty="0">
              <a:latin typeface="Arial" panose="020B0604020202020204" pitchFamily="34" charset="0"/>
              <a:ea typeface="メイリオ" panose="020B0604030504040204" pitchFamily="50" charset="-128"/>
              <a:cs typeface="Arial" panose="020B0604020202020204" pitchFamily="34" charset="0"/>
            </a:endParaRPr>
          </a:p>
          <a:p>
            <a:pPr marL="457200" indent="-457200">
              <a:buFontTx/>
              <a:buAutoNum type="arabicPeriod"/>
            </a:pPr>
            <a:r>
              <a:rPr lang="en-US" altLang="ja-JP" sz="2000" dirty="0" err="1">
                <a:latin typeface="Arial" panose="020B0604020202020204" pitchFamily="34" charset="0"/>
                <a:ea typeface="メイリオ" panose="020B0604030504040204" pitchFamily="50" charset="-128"/>
                <a:cs typeface="Arial" panose="020B0604020202020204" pitchFamily="34" charset="0"/>
              </a:rPr>
              <a:t>Namekata</a:t>
            </a:r>
            <a:r>
              <a:rPr lang="en-US" altLang="ja-JP" sz="2000" dirty="0">
                <a:latin typeface="Arial" panose="020B0604020202020204" pitchFamily="34" charset="0"/>
                <a:ea typeface="メイリオ" panose="020B0604030504040204" pitchFamily="50" charset="-128"/>
                <a:cs typeface="Arial" panose="020B0604020202020204" pitchFamily="34" charset="0"/>
              </a:rPr>
              <a:t> et al. 2017 </a:t>
            </a:r>
            <a:r>
              <a:rPr lang="en-US" altLang="ja-JP" sz="2000" dirty="0" err="1">
                <a:latin typeface="Arial" panose="020B0604020202020204" pitchFamily="34" charset="0"/>
                <a:ea typeface="メイリオ" panose="020B0604030504040204" pitchFamily="50" charset="-128"/>
                <a:cs typeface="Arial" panose="020B0604020202020204" pitchFamily="34" charset="0"/>
              </a:rPr>
              <a:t>ApJ</a:t>
            </a:r>
            <a:endParaRPr lang="en-US" altLang="ja-JP" sz="2000" dirty="0">
              <a:latin typeface="Arial" panose="020B0604020202020204" pitchFamily="34" charset="0"/>
              <a:ea typeface="メイリオ" panose="020B0604030504040204" pitchFamily="50" charset="-128"/>
              <a:cs typeface="Arial" panose="020B0604020202020204" pitchFamily="34" charset="0"/>
            </a:endParaRPr>
          </a:p>
          <a:p>
            <a:pPr marL="457200" indent="-457200">
              <a:buFontTx/>
              <a:buAutoNum type="arabicPeriod"/>
            </a:pPr>
            <a:r>
              <a:rPr lang="en-US" altLang="ja-JP" sz="2000" dirty="0" err="1">
                <a:latin typeface="Arial" panose="020B0604020202020204" pitchFamily="34" charset="0"/>
                <a:ea typeface="メイリオ" panose="020B0604030504040204" pitchFamily="50" charset="-128"/>
                <a:cs typeface="Arial" panose="020B0604020202020204" pitchFamily="34" charset="0"/>
              </a:rPr>
              <a:t>Sakaue</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et</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al.</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2018</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PASJ</a:t>
            </a:r>
          </a:p>
          <a:p>
            <a:pPr marL="457200" indent="-457200">
              <a:buFontTx/>
              <a:buAutoNum type="arabicPeriod"/>
            </a:pPr>
            <a:r>
              <a:rPr lang="en-US" altLang="ja-JP" sz="2000" dirty="0" err="1">
                <a:latin typeface="Arial" panose="020B0604020202020204" pitchFamily="34" charset="0"/>
                <a:ea typeface="メイリオ" panose="020B0604030504040204" pitchFamily="50" charset="-128"/>
                <a:cs typeface="Arial" panose="020B0604020202020204" pitchFamily="34" charset="0"/>
              </a:rPr>
              <a:t>Tei</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et</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al.</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2018</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PASJ</a:t>
            </a:r>
          </a:p>
          <a:p>
            <a:pPr marL="457200" indent="-457200">
              <a:buFontTx/>
              <a:buAutoNum type="arabicPeriod"/>
            </a:pPr>
            <a:r>
              <a:rPr lang="en-US" altLang="ja-JP" sz="2000" dirty="0">
                <a:latin typeface="Arial" panose="020B0604020202020204" pitchFamily="34" charset="0"/>
                <a:ea typeface="メイリオ" panose="020B0604030504040204" pitchFamily="50" charset="-128"/>
                <a:cs typeface="Arial" panose="020B0604020202020204" pitchFamily="34" charset="0"/>
              </a:rPr>
              <a:t>Okada</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et</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al.</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2019</a:t>
            </a:r>
            <a:r>
              <a:rPr lang="ja-JP" altLang="en-US" sz="2000" dirty="0">
                <a:latin typeface="Arial" panose="020B0604020202020204" pitchFamily="34" charset="0"/>
                <a:ea typeface="メイリオ" panose="020B0604030504040204" pitchFamily="50" charset="-128"/>
                <a:cs typeface="Arial" panose="020B0604020202020204" pitchFamily="34" charset="0"/>
              </a:rPr>
              <a:t> </a:t>
            </a:r>
            <a:r>
              <a:rPr lang="en-US" altLang="ja-JP" sz="2000" dirty="0">
                <a:latin typeface="Arial" panose="020B0604020202020204" pitchFamily="34" charset="0"/>
                <a:ea typeface="メイリオ" panose="020B0604030504040204" pitchFamily="50" charset="-128"/>
                <a:cs typeface="Arial" panose="020B0604020202020204" pitchFamily="34" charset="0"/>
              </a:rPr>
              <a:t>PASJ</a:t>
            </a:r>
          </a:p>
          <a:p>
            <a:pPr marL="457200" indent="-457200">
              <a:buFontTx/>
              <a:buAutoNum type="arabicPeriod"/>
            </a:pPr>
            <a:r>
              <a:rPr lang="en-US" altLang="ja-JP" sz="2000" dirty="0">
                <a:latin typeface="Arial" panose="020B0604020202020204" pitchFamily="34" charset="0"/>
                <a:ea typeface="メイリオ" panose="020B0604030504040204" pitchFamily="50" charset="-128"/>
                <a:cs typeface="Arial" panose="020B0604020202020204" pitchFamily="34" charset="0"/>
              </a:rPr>
              <a:t>Otsu et al. 2022 </a:t>
            </a:r>
            <a:r>
              <a:rPr lang="en-US" altLang="ja-JP" sz="2000" dirty="0" err="1">
                <a:latin typeface="Arial" panose="020B0604020202020204" pitchFamily="34" charset="0"/>
                <a:ea typeface="メイリオ" panose="020B0604030504040204" pitchFamily="50" charset="-128"/>
                <a:cs typeface="Arial" panose="020B0604020202020204" pitchFamily="34" charset="0"/>
              </a:rPr>
              <a:t>ApJ</a:t>
            </a:r>
            <a:endParaRPr lang="en-US" altLang="ja-JP" sz="2000" dirty="0">
              <a:latin typeface="Arial" panose="020B0604020202020204" pitchFamily="34" charset="0"/>
              <a:ea typeface="メイリオ" panose="020B0604030504040204" pitchFamily="50" charset="-128"/>
              <a:cs typeface="Arial" panose="020B0604020202020204" pitchFamily="34" charset="0"/>
            </a:endParaRPr>
          </a:p>
          <a:p>
            <a:pPr marL="457200" indent="-457200">
              <a:buFontTx/>
              <a:buAutoNum type="arabicPeriod"/>
            </a:pPr>
            <a:r>
              <a:rPr lang="en-US" altLang="ja-JP" sz="2000" dirty="0">
                <a:latin typeface="Arial" panose="020B0604020202020204" pitchFamily="34" charset="0"/>
                <a:ea typeface="メイリオ" panose="020B0604030504040204" pitchFamily="50" charset="-128"/>
                <a:cs typeface="Arial" panose="020B0604020202020204" pitchFamily="34" charset="0"/>
              </a:rPr>
              <a:t>Hashimoto et al. 2023 PASJ</a:t>
            </a:r>
          </a:p>
          <a:p>
            <a:pPr marL="457200" indent="-457200">
              <a:buNone/>
            </a:pPr>
            <a:r>
              <a:rPr lang="en-US" altLang="ja-JP" sz="2000" dirty="0">
                <a:latin typeface="Arial" panose="020B0604020202020204" pitchFamily="34" charset="0"/>
                <a:ea typeface="メイリオ" panose="020B0604030504040204" pitchFamily="50" charset="-128"/>
                <a:cs typeface="Arial" panose="020B0604020202020204" pitchFamily="34" charset="0"/>
              </a:rPr>
              <a:t>…</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9223" name="テキスト ボックス 1"/>
          <p:cNvSpPr txBox="1">
            <a:spLocks noChangeArrowheads="1"/>
          </p:cNvSpPr>
          <p:nvPr/>
        </p:nvSpPr>
        <p:spPr bwMode="auto">
          <a:xfrm>
            <a:off x="4120998" y="6435854"/>
            <a:ext cx="83695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ea typeface="メイリオ" panose="020B0604030504040204" pitchFamily="50" charset="-128"/>
                <a:cs typeface="Arial" panose="020B0604020202020204" pitchFamily="34" charset="0"/>
              </a:rPr>
              <a:t>太陽彩層の噴出現象</a:t>
            </a:r>
            <a:r>
              <a:rPr lang="en-US" altLang="ja-JP" sz="2000" dirty="0">
                <a:ea typeface="メイリオ" panose="020B0604030504040204" pitchFamily="50" charset="-128"/>
                <a:cs typeface="Arial" panose="020B0604020202020204" pitchFamily="34" charset="0"/>
              </a:rPr>
              <a:t>(</a:t>
            </a:r>
            <a:r>
              <a:rPr lang="en-US" altLang="ja-JP" sz="2000" dirty="0" err="1">
                <a:ea typeface="メイリオ" panose="020B0604030504040204" pitchFamily="50" charset="-128"/>
                <a:cs typeface="Arial" panose="020B0604020202020204" pitchFamily="34" charset="0"/>
              </a:rPr>
              <a:t>Sakaue</a:t>
            </a:r>
            <a:r>
              <a:rPr lang="en-US" altLang="ja-JP" sz="2000" dirty="0">
                <a:ea typeface="メイリオ" panose="020B0604030504040204" pitchFamily="50" charset="-128"/>
                <a:cs typeface="Arial" panose="020B0604020202020204" pitchFamily="34" charset="0"/>
              </a:rPr>
              <a:t>+</a:t>
            </a:r>
            <a:r>
              <a:rPr lang="ja-JP" altLang="en-US" sz="2000" dirty="0">
                <a:ea typeface="メイリオ" panose="020B0604030504040204" pitchFamily="50" charset="-128"/>
                <a:cs typeface="Arial" panose="020B0604020202020204" pitchFamily="34" charset="0"/>
              </a:rPr>
              <a:t> </a:t>
            </a:r>
            <a:r>
              <a:rPr lang="en-US" altLang="ja-JP" sz="2000" dirty="0">
                <a:ea typeface="メイリオ" panose="020B0604030504040204" pitchFamily="50" charset="-128"/>
                <a:cs typeface="Arial" panose="020B0604020202020204" pitchFamily="34" charset="0"/>
              </a:rPr>
              <a:t>2018)</a:t>
            </a:r>
            <a:r>
              <a:rPr lang="ja-JP" altLang="en-US" sz="2000" dirty="0">
                <a:ea typeface="メイリオ" panose="020B0604030504040204" pitchFamily="50" charset="-128"/>
                <a:cs typeface="Arial" panose="020B0604020202020204" pitchFamily="34" charset="0"/>
              </a:rPr>
              <a:t>。噴出速度は</a:t>
            </a:r>
            <a:r>
              <a:rPr lang="en-US" altLang="ja-JP" sz="2000" dirty="0">
                <a:ea typeface="メイリオ" panose="020B0604030504040204" pitchFamily="50" charset="-128"/>
                <a:cs typeface="Arial" panose="020B0604020202020204" pitchFamily="34" charset="0"/>
              </a:rPr>
              <a:t>400km/s</a:t>
            </a:r>
            <a:r>
              <a:rPr lang="ja-JP" altLang="en-US" sz="2000" dirty="0">
                <a:ea typeface="メイリオ" panose="020B0604030504040204" pitchFamily="50" charset="-128"/>
                <a:cs typeface="Arial" panose="020B0604020202020204" pitchFamily="34" charset="0"/>
              </a:rPr>
              <a:t>にも達した。</a:t>
            </a:r>
            <a:endParaRPr lang="en-US" altLang="ja-JP" sz="2000" dirty="0">
              <a:ea typeface="メイリオ" panose="020B0604030504040204" pitchFamily="50" charset="-128"/>
              <a:cs typeface="Arial" panose="020B0604020202020204" pitchFamily="34" charset="0"/>
            </a:endParaRPr>
          </a:p>
        </p:txBody>
      </p:sp>
      <p:pic>
        <p:nvPicPr>
          <p:cNvPr id="6" name="20141111scan01ha40">
            <a:hlinkClick r:id="" action="ppaction://media"/>
            <a:extLst>
              <a:ext uri="{FF2B5EF4-FFF2-40B4-BE49-F238E27FC236}">
                <a16:creationId xmlns:a16="http://schemas.microsoft.com/office/drawing/2014/main" xmlns="" id="{149F6467-DECA-4C30-85BE-8B671A4A18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7831" y="1293873"/>
            <a:ext cx="7434941" cy="5133466"/>
          </a:xfrm>
          <a:prstGeom prst="rect">
            <a:avLst/>
          </a:prstGeom>
        </p:spPr>
      </p:pic>
      <p:sp>
        <p:nvSpPr>
          <p:cNvPr id="2" name="テキスト ボックス 1">
            <a:extLst>
              <a:ext uri="{FF2B5EF4-FFF2-40B4-BE49-F238E27FC236}">
                <a16:creationId xmlns:a16="http://schemas.microsoft.com/office/drawing/2014/main" xmlns="" id="{60F9FFE5-37EE-40C7-851E-DFDD03092B66}"/>
              </a:ext>
            </a:extLst>
          </p:cNvPr>
          <p:cNvSpPr txBox="1"/>
          <p:nvPr/>
        </p:nvSpPr>
        <p:spPr>
          <a:xfrm>
            <a:off x="4806704" y="1500421"/>
            <a:ext cx="1167307" cy="369332"/>
          </a:xfrm>
          <a:prstGeom prst="rect">
            <a:avLst/>
          </a:prstGeom>
          <a:noFill/>
        </p:spPr>
        <p:txBody>
          <a:bodyPr wrap="none" rtlCol="0">
            <a:spAutoFit/>
          </a:bodyPr>
          <a:lstStyle/>
          <a:p>
            <a:r>
              <a:rPr kumimoji="1" lang="en-US" altLang="ja-JP" dirty="0">
                <a:solidFill>
                  <a:srgbClr val="FF0000"/>
                </a:solidFill>
              </a:rPr>
              <a:t>H</a:t>
            </a:r>
            <a:r>
              <a:rPr kumimoji="1" lang="en-US" altLang="ja-JP" dirty="0">
                <a:solidFill>
                  <a:srgbClr val="FF0000"/>
                </a:solidFill>
                <a:latin typeface="Symbol" panose="05050102010706020507" pitchFamily="18" charset="2"/>
              </a:rPr>
              <a:t>a</a:t>
            </a:r>
            <a:r>
              <a:rPr kumimoji="1" lang="ja-JP" altLang="en-US" dirty="0">
                <a:solidFill>
                  <a:srgbClr val="FF0000"/>
                </a:solidFill>
              </a:rPr>
              <a:t>線画像</a:t>
            </a:r>
          </a:p>
        </p:txBody>
      </p:sp>
      <p:sp>
        <p:nvSpPr>
          <p:cNvPr id="8" name="テキスト ボックス 7">
            <a:extLst>
              <a:ext uri="{FF2B5EF4-FFF2-40B4-BE49-F238E27FC236}">
                <a16:creationId xmlns:a16="http://schemas.microsoft.com/office/drawing/2014/main" xmlns="" id="{394F5404-0F5F-4703-BDFB-4AFB076014C1}"/>
              </a:ext>
            </a:extLst>
          </p:cNvPr>
          <p:cNvSpPr txBox="1"/>
          <p:nvPr/>
        </p:nvSpPr>
        <p:spPr>
          <a:xfrm>
            <a:off x="8550570" y="1500421"/>
            <a:ext cx="705642" cy="369332"/>
          </a:xfrm>
          <a:prstGeom prst="rect">
            <a:avLst/>
          </a:prstGeom>
          <a:noFill/>
        </p:spPr>
        <p:txBody>
          <a:bodyPr wrap="none" rtlCol="0">
            <a:spAutoFit/>
          </a:bodyPr>
          <a:lstStyle/>
          <a:p>
            <a:r>
              <a:rPr kumimoji="1" lang="en-US" altLang="ja-JP" dirty="0">
                <a:solidFill>
                  <a:srgbClr val="FF0000"/>
                </a:solidFill>
              </a:rPr>
              <a:t>H</a:t>
            </a:r>
            <a:r>
              <a:rPr kumimoji="1" lang="en-US" altLang="ja-JP" dirty="0">
                <a:solidFill>
                  <a:srgbClr val="FF0000"/>
                </a:solidFill>
                <a:latin typeface="Symbol" panose="05050102010706020507" pitchFamily="18" charset="2"/>
              </a:rPr>
              <a:t>a</a:t>
            </a:r>
            <a:r>
              <a:rPr kumimoji="1" lang="ja-JP" altLang="en-US" dirty="0">
                <a:solidFill>
                  <a:srgbClr val="FF0000"/>
                </a:solidFill>
              </a:rPr>
              <a:t>線</a:t>
            </a:r>
          </a:p>
        </p:txBody>
      </p:sp>
    </p:spTree>
    <p:extLst>
      <p:ext uri="{BB962C8B-B14F-4D97-AF65-F5344CB8AC3E}">
        <p14:creationId xmlns:p14="http://schemas.microsoft.com/office/powerpoint/2010/main" val="27353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315685" y="286011"/>
            <a:ext cx="10515600" cy="1325563"/>
          </a:xfrm>
        </p:spPr>
        <p:txBody>
          <a:bodyPr>
            <a:normAutofit/>
          </a:bodyPr>
          <a:lstStyle/>
          <a:p>
            <a:r>
              <a:rPr lang="ja-JP" altLang="en-US" sz="4800" b="1" dirty="0">
                <a:latin typeface="メイリオ" panose="020B0604030504040204" pitchFamily="50" charset="-128"/>
                <a:ea typeface="メイリオ" panose="020B0604030504040204" pitchFamily="50" charset="-128"/>
              </a:rPr>
              <a:t>実施内容</a:t>
            </a:r>
          </a:p>
        </p:txBody>
      </p:sp>
      <p:sp>
        <p:nvSpPr>
          <p:cNvPr id="8195" name="コンテンツ プレースホルダ 2"/>
          <p:cNvSpPr>
            <a:spLocks noGrp="1"/>
          </p:cNvSpPr>
          <p:nvPr>
            <p:ph idx="1"/>
          </p:nvPr>
        </p:nvSpPr>
        <p:spPr>
          <a:xfrm>
            <a:off x="398813" y="1386237"/>
            <a:ext cx="8703623" cy="4898571"/>
          </a:xfrm>
        </p:spPr>
        <p:txBody>
          <a:bodyPr>
            <a:normAutofit/>
          </a:bodyPr>
          <a:lstStyle/>
          <a:p>
            <a:pPr marL="0" indent="0">
              <a:buNone/>
            </a:pPr>
            <a:r>
              <a:rPr lang="en-US" altLang="ja-JP" dirty="0">
                <a:latin typeface="Arial" panose="020B0604020202020204" pitchFamily="34" charset="0"/>
                <a:ea typeface="メイリオ" panose="020B0604030504040204" pitchFamily="50" charset="-128"/>
                <a:cs typeface="Arial" panose="020B0604020202020204" pitchFamily="34" charset="0"/>
              </a:rPr>
              <a:t>【</a:t>
            </a:r>
            <a:r>
              <a:rPr lang="ja-JP" altLang="en-US" dirty="0">
                <a:latin typeface="Arial" panose="020B0604020202020204" pitchFamily="34" charset="0"/>
                <a:ea typeface="メイリオ" panose="020B0604030504040204" pitchFamily="50" charset="-128"/>
                <a:cs typeface="Arial" panose="020B0604020202020204" pitchFamily="34" charset="0"/>
              </a:rPr>
              <a:t>前期</a:t>
            </a:r>
            <a:r>
              <a:rPr lang="en-US" altLang="ja-JP" dirty="0">
                <a:latin typeface="Arial" panose="020B0604020202020204" pitchFamily="34" charset="0"/>
                <a:ea typeface="メイリオ" panose="020B0604030504040204" pitchFamily="50" charset="-128"/>
                <a:cs typeface="Arial" panose="020B0604020202020204" pitchFamily="34" charset="0"/>
              </a:rPr>
              <a:t>】</a:t>
            </a:r>
            <a:r>
              <a:rPr lang="ja-JP" altLang="en-US" dirty="0">
                <a:solidFill>
                  <a:srgbClr val="00B0F0"/>
                </a:solidFill>
                <a:latin typeface="Arial" panose="020B0604020202020204" pitchFamily="34" charset="0"/>
                <a:ea typeface="メイリオ" panose="020B0604030504040204" pitchFamily="50" charset="-128"/>
                <a:cs typeface="Arial" panose="020B0604020202020204" pitchFamily="34" charset="0"/>
              </a:rPr>
              <a:t>基礎的文献輪講と観測合宿</a:t>
            </a:r>
          </a:p>
          <a:p>
            <a:pPr marL="457200" lvl="1" indent="0">
              <a:buNone/>
            </a:pPr>
            <a:r>
              <a:rPr lang="ja-JP" altLang="en-US" dirty="0">
                <a:latin typeface="Arial" panose="020B0604020202020204" pitchFamily="34" charset="0"/>
                <a:ea typeface="メイリオ" panose="020B0604030504040204" pitchFamily="50" charset="-128"/>
                <a:cs typeface="Arial" panose="020B0604020202020204" pitchFamily="34" charset="0"/>
              </a:rPr>
              <a:t>太陽・宇宙プラズマ関連の基礎的文献から決める</a:t>
            </a:r>
          </a:p>
          <a:p>
            <a:pPr marL="914400" lvl="2" indent="0">
              <a:buNone/>
            </a:pPr>
            <a:r>
              <a:rPr lang="en-US" altLang="ja-JP" dirty="0">
                <a:latin typeface="Arial" panose="020B0604020202020204" pitchFamily="34" charset="0"/>
                <a:ea typeface="メイリオ" panose="020B0604030504040204" pitchFamily="50" charset="-128"/>
                <a:cs typeface="Arial" panose="020B0604020202020204" pitchFamily="34" charset="0"/>
              </a:rPr>
              <a:t>2021</a:t>
            </a:r>
            <a:r>
              <a:rPr lang="ja-JP" altLang="en-US" dirty="0">
                <a:latin typeface="Arial" panose="020B0604020202020204" pitchFamily="34" charset="0"/>
                <a:ea typeface="メイリオ" panose="020B0604030504040204" pitchFamily="50" charset="-128"/>
                <a:cs typeface="Arial" panose="020B0604020202020204" pitchFamily="34" charset="0"/>
              </a:rPr>
              <a:t>、</a:t>
            </a:r>
            <a:r>
              <a:rPr lang="en-US" altLang="ja-JP" dirty="0">
                <a:latin typeface="Arial" panose="020B0604020202020204" pitchFamily="34" charset="0"/>
                <a:ea typeface="メイリオ" panose="020B0604030504040204" pitchFamily="50" charset="-128"/>
                <a:cs typeface="Arial" panose="020B0604020202020204" pitchFamily="34" charset="0"/>
              </a:rPr>
              <a:t>2022</a:t>
            </a:r>
            <a:r>
              <a:rPr lang="ja-JP" altLang="en-US" dirty="0">
                <a:latin typeface="Arial" panose="020B0604020202020204" pitchFamily="34" charset="0"/>
                <a:ea typeface="メイリオ" panose="020B0604030504040204" pitchFamily="50" charset="-128"/>
                <a:cs typeface="Arial" panose="020B0604020202020204" pitchFamily="34" charset="0"/>
              </a:rPr>
              <a:t>、</a:t>
            </a:r>
            <a:r>
              <a:rPr lang="en-US" altLang="ja-JP" dirty="0">
                <a:latin typeface="Arial" panose="020B0604020202020204" pitchFamily="34" charset="0"/>
                <a:ea typeface="メイリオ" panose="020B0604030504040204" pitchFamily="50" charset="-128"/>
                <a:cs typeface="Arial" panose="020B0604020202020204" pitchFamily="34" charset="0"/>
              </a:rPr>
              <a:t>2023</a:t>
            </a:r>
            <a:r>
              <a:rPr lang="ja-JP" altLang="en-US" dirty="0">
                <a:latin typeface="Arial" panose="020B0604020202020204" pitchFamily="34" charset="0"/>
                <a:ea typeface="メイリオ" panose="020B0604030504040204" pitchFamily="50" charset="-128"/>
                <a:cs typeface="Arial" panose="020B0604020202020204" pitchFamily="34" charset="0"/>
              </a:rPr>
              <a:t>年度 </a:t>
            </a:r>
            <a:r>
              <a:rPr lang="en-US" altLang="ja-JP" dirty="0">
                <a:latin typeface="Arial" panose="020B0604020202020204" pitchFamily="34" charset="0"/>
                <a:ea typeface="メイリオ" panose="020B0604030504040204" pitchFamily="50" charset="-128"/>
                <a:cs typeface="Arial" panose="020B0604020202020204" pitchFamily="34" charset="0"/>
              </a:rPr>
              <a:t>Magnetohydrodynamics of the Sun, 2014</a:t>
            </a:r>
            <a:br>
              <a:rPr lang="en-US" altLang="ja-JP" dirty="0">
                <a:latin typeface="Arial" panose="020B0604020202020204" pitchFamily="34" charset="0"/>
                <a:ea typeface="メイリオ" panose="020B0604030504040204" pitchFamily="50" charset="-128"/>
                <a:cs typeface="Arial" panose="020B0604020202020204" pitchFamily="34" charset="0"/>
              </a:rPr>
            </a:br>
            <a:r>
              <a:rPr lang="en-US" altLang="ja-JP" dirty="0">
                <a:latin typeface="Arial" panose="020B0604020202020204" pitchFamily="34" charset="0"/>
                <a:ea typeface="メイリオ" panose="020B0604030504040204" pitchFamily="50" charset="-128"/>
                <a:cs typeface="Arial" panose="020B0604020202020204" pitchFamily="34" charset="0"/>
              </a:rPr>
              <a:t>2020</a:t>
            </a:r>
            <a:r>
              <a:rPr lang="ja-JP" altLang="en-US" dirty="0">
                <a:latin typeface="Arial" panose="020B0604020202020204" pitchFamily="34" charset="0"/>
                <a:ea typeface="メイリオ" panose="020B0604030504040204" pitchFamily="50" charset="-128"/>
                <a:cs typeface="Arial" panose="020B0604020202020204" pitchFamily="34" charset="0"/>
              </a:rPr>
              <a:t>年度 </a:t>
            </a:r>
            <a:r>
              <a:rPr lang="en-US" altLang="ja-JP" dirty="0">
                <a:latin typeface="Arial" panose="020B0604020202020204" pitchFamily="34" charset="0"/>
                <a:ea typeface="メイリオ" panose="020B0604030504040204" pitchFamily="50" charset="-128"/>
                <a:cs typeface="Arial" panose="020B0604020202020204" pitchFamily="34" charset="0"/>
              </a:rPr>
              <a:t>The Sun as Guide to Stellar Physics, 2018</a:t>
            </a:r>
          </a:p>
          <a:p>
            <a:pPr marL="457200" lvl="1" indent="0">
              <a:buNone/>
            </a:pPr>
            <a:r>
              <a:rPr lang="ja-JP" altLang="en-US" dirty="0">
                <a:latin typeface="Arial" panose="020B0604020202020204" pitchFamily="34" charset="0"/>
                <a:ea typeface="メイリオ" panose="020B0604030504040204" pitchFamily="50" charset="-128"/>
                <a:cs typeface="Arial" panose="020B0604020202020204" pitchFamily="34" charset="0"/>
              </a:rPr>
              <a:t>観測合宿</a:t>
            </a:r>
            <a:r>
              <a:rPr lang="en-US" altLang="ja-JP" dirty="0">
                <a:latin typeface="Arial" panose="020B0604020202020204" pitchFamily="34" charset="0"/>
                <a:ea typeface="メイリオ" panose="020B0604030504040204" pitchFamily="50" charset="-128"/>
                <a:cs typeface="Arial" panose="020B0604020202020204" pitchFamily="34" charset="0"/>
              </a:rPr>
              <a:t>(</a:t>
            </a:r>
            <a:r>
              <a:rPr lang="ja-JP" altLang="en-US" dirty="0">
                <a:latin typeface="Arial" panose="020B0604020202020204" pitchFamily="34" charset="0"/>
                <a:ea typeface="メイリオ" panose="020B0604030504040204" pitchFamily="50" charset="-128"/>
                <a:cs typeface="Arial" panose="020B0604020202020204" pitchFamily="34" charset="0"/>
              </a:rPr>
              <a:t>飛騨天文台</a:t>
            </a:r>
            <a:r>
              <a:rPr lang="en-US" altLang="ja-JP" dirty="0">
                <a:latin typeface="Arial" panose="020B0604020202020204" pitchFamily="34" charset="0"/>
                <a:ea typeface="メイリオ" panose="020B0604030504040204" pitchFamily="50" charset="-128"/>
                <a:cs typeface="Arial" panose="020B0604020202020204" pitchFamily="34" charset="0"/>
              </a:rPr>
              <a:t>)</a:t>
            </a:r>
          </a:p>
          <a:p>
            <a:pPr marL="0" indent="0">
              <a:buNone/>
            </a:pPr>
            <a:endParaRPr lang="en-US" altLang="ja-JP" dirty="0">
              <a:latin typeface="Arial" panose="020B0604020202020204" pitchFamily="34" charset="0"/>
              <a:ea typeface="メイリオ" panose="020B0604030504040204" pitchFamily="50" charset="-128"/>
              <a:cs typeface="Arial" panose="020B0604020202020204" pitchFamily="34" charset="0"/>
            </a:endParaRPr>
          </a:p>
          <a:p>
            <a:pPr marL="0" indent="0">
              <a:buNone/>
            </a:pPr>
            <a:r>
              <a:rPr lang="en-US" altLang="ja-JP" dirty="0">
                <a:latin typeface="Arial" panose="020B0604020202020204" pitchFamily="34" charset="0"/>
                <a:ea typeface="メイリオ" panose="020B0604030504040204" pitchFamily="50" charset="-128"/>
                <a:cs typeface="Arial" panose="020B0604020202020204" pitchFamily="34" charset="0"/>
              </a:rPr>
              <a:t>【</a:t>
            </a:r>
            <a:r>
              <a:rPr lang="ja-JP" altLang="en-US" dirty="0">
                <a:latin typeface="Arial" panose="020B0604020202020204" pitchFamily="34" charset="0"/>
                <a:ea typeface="メイリオ" panose="020B0604030504040204" pitchFamily="50" charset="-128"/>
                <a:cs typeface="Arial" panose="020B0604020202020204" pitchFamily="34" charset="0"/>
              </a:rPr>
              <a:t>後期</a:t>
            </a:r>
            <a:r>
              <a:rPr lang="en-US" altLang="ja-JP" dirty="0">
                <a:latin typeface="Arial" panose="020B0604020202020204" pitchFamily="34" charset="0"/>
                <a:ea typeface="メイリオ" panose="020B0604030504040204" pitchFamily="50" charset="-128"/>
                <a:cs typeface="Arial" panose="020B0604020202020204" pitchFamily="34" charset="0"/>
              </a:rPr>
              <a:t>】</a:t>
            </a:r>
            <a:r>
              <a:rPr lang="ja-JP" altLang="en-US" dirty="0">
                <a:solidFill>
                  <a:srgbClr val="00B0F0"/>
                </a:solidFill>
                <a:latin typeface="Arial" panose="020B0604020202020204" pitchFamily="34" charset="0"/>
                <a:ea typeface="メイリオ" panose="020B0604030504040204" pitchFamily="50" charset="-128"/>
                <a:cs typeface="Arial" panose="020B0604020202020204" pitchFamily="34" charset="0"/>
              </a:rPr>
              <a:t>研究実践</a:t>
            </a:r>
          </a:p>
          <a:p>
            <a:pPr marL="457200" lvl="1" indent="0">
              <a:buNone/>
            </a:pPr>
            <a:r>
              <a:rPr lang="ja-JP" altLang="en-US" dirty="0">
                <a:latin typeface="Arial" panose="020B0604020202020204" pitchFamily="34" charset="0"/>
                <a:ea typeface="メイリオ" panose="020B0604030504040204" pitchFamily="50" charset="-128"/>
                <a:cs typeface="Arial" panose="020B0604020202020204" pitchFamily="34" charset="0"/>
              </a:rPr>
              <a:t>研究テーマは、受講者それぞれ。　</a:t>
            </a:r>
          </a:p>
          <a:p>
            <a:pPr marL="457200" lvl="1" indent="0">
              <a:buNone/>
            </a:pPr>
            <a:r>
              <a:rPr lang="en-US" altLang="ja-JP" dirty="0">
                <a:latin typeface="Arial" panose="020B0604020202020204" pitchFamily="34" charset="0"/>
                <a:ea typeface="メイリオ" panose="020B0604030504040204" pitchFamily="50" charset="-128"/>
                <a:cs typeface="Arial" panose="020B0604020202020204" pitchFamily="34" charset="0"/>
              </a:rPr>
              <a:t>(1)</a:t>
            </a:r>
            <a:r>
              <a:rPr lang="ja-JP" altLang="en-US" dirty="0">
                <a:latin typeface="Arial" panose="020B0604020202020204" pitchFamily="34" charset="0"/>
                <a:ea typeface="メイリオ" panose="020B0604030504040204" pitchFamily="50" charset="-128"/>
                <a:cs typeface="Arial" panose="020B0604020202020204" pitchFamily="34" charset="0"/>
              </a:rPr>
              <a:t>太陽観測データ解析</a:t>
            </a:r>
          </a:p>
          <a:p>
            <a:pPr marL="457200" lvl="1" indent="0">
              <a:buNone/>
            </a:pPr>
            <a:r>
              <a:rPr lang="en-US" altLang="ja-JP" dirty="0">
                <a:latin typeface="Arial" panose="020B0604020202020204" pitchFamily="34" charset="0"/>
                <a:ea typeface="メイリオ" panose="020B0604030504040204" pitchFamily="50" charset="-128"/>
                <a:cs typeface="Arial" panose="020B0604020202020204" pitchFamily="34" charset="0"/>
              </a:rPr>
              <a:t>(2)</a:t>
            </a:r>
            <a:r>
              <a:rPr lang="ja-JP" altLang="en-US" dirty="0">
                <a:latin typeface="Arial" panose="020B0604020202020204" pitchFamily="34" charset="0"/>
                <a:ea typeface="メイリオ" panose="020B0604030504040204" pitchFamily="50" charset="-128"/>
                <a:cs typeface="Arial" panose="020B0604020202020204" pitchFamily="34" charset="0"/>
              </a:rPr>
              <a:t>太陽・宇宙プラズマのシミュレーション</a:t>
            </a:r>
          </a:p>
        </p:txBody>
      </p:sp>
      <p:pic>
        <p:nvPicPr>
          <p:cNvPr id="2" name="図 1">
            <a:extLst>
              <a:ext uri="{FF2B5EF4-FFF2-40B4-BE49-F238E27FC236}">
                <a16:creationId xmlns:a16="http://schemas.microsoft.com/office/drawing/2014/main" xmlns="" id="{D677C8E2-B037-42E6-83BC-CDA9B1AE14AA}"/>
              </a:ext>
            </a:extLst>
          </p:cNvPr>
          <p:cNvPicPr>
            <a:picLocks noChangeAspect="1"/>
          </p:cNvPicPr>
          <p:nvPr/>
        </p:nvPicPr>
        <p:blipFill>
          <a:blip r:embed="rId2"/>
          <a:stretch>
            <a:fillRect/>
          </a:stretch>
        </p:blipFill>
        <p:spPr>
          <a:xfrm>
            <a:off x="9160465" y="3429000"/>
            <a:ext cx="2632722" cy="3259776"/>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xmlns="" id="{7C840691-8360-47DE-979F-4F318E126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316" y="169224"/>
            <a:ext cx="2361019" cy="3098450"/>
          </a:xfrm>
          <a:prstGeom prst="rect">
            <a:avLst/>
          </a:prstGeom>
        </p:spPr>
      </p:pic>
    </p:spTree>
    <p:extLst>
      <p:ext uri="{BB962C8B-B14F-4D97-AF65-F5344CB8AC3E}">
        <p14:creationId xmlns:p14="http://schemas.microsoft.com/office/powerpoint/2010/main" val="148738890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3407</TotalTime>
  <Words>387</Words>
  <Application>Microsoft Office PowerPoint</Application>
  <PresentationFormat>ワイド画面</PresentationFormat>
  <Paragraphs>50</Paragraphs>
  <Slides>6</Slides>
  <Notes>0</Notes>
  <HiddenSlides>0</HiddenSlides>
  <MMClips>2</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vt:i4>
      </vt:variant>
    </vt:vector>
  </HeadingPairs>
  <TitlesOfParts>
    <vt:vector size="13" baseType="lpstr">
      <vt:lpstr>ＭＳ Ｐゴシック</vt:lpstr>
      <vt:lpstr>メイリオ</vt:lpstr>
      <vt:lpstr>Arial</vt:lpstr>
      <vt:lpstr>Calibri</vt:lpstr>
      <vt:lpstr>Calibri Light</vt:lpstr>
      <vt:lpstr>Symbol</vt:lpstr>
      <vt:lpstr>Office テーマ</vt:lpstr>
      <vt:lpstr>S2 太陽と宇宙プラズマ</vt:lpstr>
      <vt:lpstr>PowerPoint プレゼンテーション</vt:lpstr>
      <vt:lpstr>研究テーマ例：太陽観測</vt:lpstr>
      <vt:lpstr>研究テーマ例： 太陽宇宙プラズマ 理論シミュレーション</vt:lpstr>
      <vt:lpstr>成果が査読雑誌論文になった例</vt:lpstr>
      <vt:lpstr>実施内容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Ｓ２　太陽物理</dc:title>
  <dc:creator>shibata</dc:creator>
  <cp:lastModifiedBy>fumi</cp:lastModifiedBy>
  <cp:revision>72</cp:revision>
  <cp:lastPrinted>2018-11-26T08:05:24Z</cp:lastPrinted>
  <dcterms:created xsi:type="dcterms:W3CDTF">2013-12-02T13:48:41Z</dcterms:created>
  <dcterms:modified xsi:type="dcterms:W3CDTF">2023-11-20T13:28:22Z</dcterms:modified>
</cp:coreProperties>
</file>