
<file path=[Content_Types].xml><?xml version="1.0" encoding="utf-8"?>
<Types xmlns="http://schemas.openxmlformats.org/package/2006/content-types">
  <Default Extension="jpeg" ContentType="image/jpeg"/>
  <Default Extension="m4v" ContentType="video/unknown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6" r:id="rId1"/>
  </p:sldMasterIdLst>
  <p:notesMasterIdLst>
    <p:notesMasterId r:id="rId7"/>
  </p:notesMasterIdLst>
  <p:handoutMasterIdLst>
    <p:handoutMasterId r:id="rId8"/>
  </p:handoutMasterIdLst>
  <p:sldIdLst>
    <p:sldId id="275" r:id="rId2"/>
    <p:sldId id="294" r:id="rId3"/>
    <p:sldId id="276" r:id="rId4"/>
    <p:sldId id="293" r:id="rId5"/>
    <p:sldId id="277" r:id="rId6"/>
  </p:sldIdLst>
  <p:sldSz cx="12192000" cy="6858000"/>
  <p:notesSz cx="6858000" cy="9144000"/>
  <p:defaultTextStyle>
    <a:defPPr>
      <a:defRPr lang="ja-JP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3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82449" autoAdjust="0"/>
  </p:normalViewPr>
  <p:slideViewPr>
    <p:cSldViewPr snapToGrid="0" snapToObjects="1">
      <p:cViewPr varScale="1">
        <p:scale>
          <a:sx n="104" d="100"/>
          <a:sy n="104" d="100"/>
        </p:scale>
        <p:origin x="1208" y="208"/>
      </p:cViewPr>
      <p:guideLst>
        <p:guide orient="horz" pos="53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F5F120-D657-E241-A280-D941F5987AFC}" type="datetimeFigureOut">
              <a:rPr lang="ja-JP" altLang="en-US" smtClean="0"/>
              <a:pPr/>
              <a:t>2023/11/18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8C878-9133-B242-B85E-CE08E49ACF55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50926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71C3FA89-7FAB-BF46-B8EC-167743B096AC}" type="datetime1">
              <a:rPr lang="ja-JP" altLang="en-US"/>
              <a:pPr>
                <a:defRPr/>
              </a:pPr>
              <a:t>2023/11/18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85CB824C-1862-564F-B614-9B56A85A73A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242063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ＭＳ Ｐゴシック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>
              <a:solidFill>
                <a:srgbClr val="000000"/>
              </a:solidFill>
              <a:latin typeface="ＭＳ Ｐゴシック" charset="0"/>
              <a:ea typeface="ＭＳ Ｐゴシック" charset="0"/>
              <a:cs typeface="ＭＳ Ｐゴシック" charset="0"/>
              <a:sym typeface="ＭＳ Ｐゴシック" charset="0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CB824C-1862-564F-B614-9B56A85A73AA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568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CB824C-1862-564F-B614-9B56A85A73AA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59262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ln/>
        </p:spPr>
      </p:sp>
      <p:sp>
        <p:nvSpPr>
          <p:cNvPr id="20483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503240" y="4317461"/>
            <a:ext cx="5856287" cy="4060683"/>
          </a:xfrm>
          <a:noFill/>
          <a:ln/>
        </p:spPr>
        <p:txBody>
          <a:bodyPr wrap="none" anchor="ctr"/>
          <a:lstStyle/>
          <a:p>
            <a:endParaRPr kumimoji="0" lang="ja-JP" altLang="en-US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519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22263"/>
            <a:ext cx="1588" cy="1587"/>
          </a:xfrm>
          <a:ln/>
        </p:spPr>
      </p:sp>
      <p:sp>
        <p:nvSpPr>
          <p:cNvPr id="24579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503239" y="4591051"/>
            <a:ext cx="5856287" cy="431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kumimoji="0" lang="ja-JP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9360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4975" y="715963"/>
            <a:ext cx="5988050" cy="3368675"/>
          </a:xfrm>
          <a:noFill/>
          <a:ln/>
        </p:spPr>
      </p:sp>
      <p:sp>
        <p:nvSpPr>
          <p:cNvPr id="24579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ts val="450"/>
              </a:spcBef>
            </a:pPr>
            <a:endParaRPr kumimoji="0" lang="ja-JP" altLang="en-US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4048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3AA66-9A76-0D42-8D44-0DC295AC9EBB}" type="datetime1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8382A-CA63-B740-9BCE-4B908FCD0837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2A9CD-9C79-8944-BEDF-CD95E81AE68E}" type="datetime1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D72F8-DD8E-124D-81C6-C7BCD63A675A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120650"/>
            <a:ext cx="10361084" cy="14303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ja-JP" altLang="en-US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1752601"/>
            <a:ext cx="10361084" cy="43735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altLang="ja-JP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265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defTabSz="914400" eaLnBrk="0" hangingPunct="0">
              <a:defRPr/>
            </a:pPr>
            <a:fld id="{C47B6BC6-5643-0346-A88E-A941FF6B4589}" type="datetime1">
              <a:rPr kumimoji="0" lang="en-US" altLang="ja-JP" smtClean="0">
                <a:solidFill>
                  <a:prstClr val="black">
                    <a:tint val="75000"/>
                  </a:prstClr>
                </a:solidFill>
                <a:latin typeface="Times New Roman" charset="0"/>
                <a:ea typeface="ＭＳ Ｐ明朝"/>
              </a:rPr>
              <a:pPr defTabSz="914400" eaLnBrk="0" hangingPunct="0">
                <a:defRPr/>
              </a:pPr>
              <a:t>11/18/23</a:t>
            </a:fld>
            <a:endParaRPr kumimoji="0" lang="ja-JP" altLang="en-US">
              <a:solidFill>
                <a:prstClr val="black">
                  <a:tint val="75000"/>
                </a:prstClr>
              </a:solidFill>
              <a:latin typeface="Times New Roman" charset="0"/>
              <a:ea typeface="ＭＳ Ｐ明朝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2017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defTabSz="914400" eaLnBrk="0" hangingPunct="0">
              <a:defRPr/>
            </a:pPr>
            <a:endParaRPr kumimoji="0" lang="ja-JP" altLang="en-US">
              <a:solidFill>
                <a:prstClr val="black">
                  <a:tint val="75000"/>
                </a:prstClr>
              </a:solidFill>
              <a:latin typeface="Times New Roman" charset="0"/>
              <a:ea typeface="ＭＳ Ｐ明朝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38800" y="6356351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defTabSz="914400" eaLnBrk="0" hangingPunct="0">
              <a:defRPr/>
            </a:pPr>
            <a:fld id="{98205A5C-079B-E749-B3AE-DFB83130206E}" type="slidenum">
              <a:rPr kumimoji="0" lang="en-US" altLang="ja-JP" smtClean="0">
                <a:solidFill>
                  <a:prstClr val="black">
                    <a:tint val="75000"/>
                  </a:prstClr>
                </a:solidFill>
                <a:latin typeface="Times New Roman" charset="0"/>
                <a:ea typeface="ＭＳ Ｐ明朝"/>
              </a:rPr>
              <a:pPr defTabSz="914400" eaLnBrk="0" hangingPunct="0">
                <a:defRPr/>
              </a:pPr>
              <a:t>‹#›</a:t>
            </a:fld>
            <a:endParaRPr kumimoji="0" lang="en-US" altLang="ja-JP">
              <a:solidFill>
                <a:prstClr val="black">
                  <a:tint val="75000"/>
                </a:prstClr>
              </a:solidFill>
              <a:latin typeface="Times New Roman" charset="0"/>
              <a:ea typeface="ＭＳ Ｐ明朝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fontAlgn="base">
        <a:spcBef>
          <a:spcPct val="0"/>
        </a:spcBef>
        <a:spcAft>
          <a:spcPct val="0"/>
        </a:spcAft>
        <a:defRPr kumimoji="1"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800">
          <a:solidFill>
            <a:schemeClr val="tx1"/>
          </a:solidFill>
          <a:latin typeface="Calisto MT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fontAlgn="base">
        <a:spcBef>
          <a:spcPts val="2000"/>
        </a:spcBef>
        <a:spcAft>
          <a:spcPct val="0"/>
        </a:spcAft>
        <a:buBlip>
          <a:blip r:embed="rId4"/>
        </a:buBlip>
        <a:defRPr kumimoji="1"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685800" indent="-336550" algn="l" rtl="0" fontAlgn="base">
        <a:spcBef>
          <a:spcPts val="600"/>
        </a:spcBef>
        <a:spcAft>
          <a:spcPct val="0"/>
        </a:spcAft>
        <a:buBlip>
          <a:blip r:embed="rId4"/>
        </a:buBlip>
        <a:defRPr kumimoji="1"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ＭＳ Ｐゴシック" charset="-128"/>
          <a:cs typeface="+mn-cs"/>
        </a:defRPr>
      </a:lvl2pPr>
      <a:lvl3pPr marL="1035050" indent="-349250" algn="l" rtl="0" fontAlgn="base">
        <a:spcBef>
          <a:spcPts val="600"/>
        </a:spcBef>
        <a:spcAft>
          <a:spcPct val="0"/>
        </a:spcAft>
        <a:buBlip>
          <a:blip r:embed="rId4"/>
        </a:buBlip>
        <a:defRPr kumimoji="1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ＭＳ Ｐゴシック" charset="-128"/>
          <a:cs typeface="+mn-cs"/>
        </a:defRPr>
      </a:lvl3pPr>
      <a:lvl4pPr marL="1371600" indent="-336550" algn="l" rtl="0" fontAlgn="base">
        <a:spcBef>
          <a:spcPts val="600"/>
        </a:spcBef>
        <a:spcAft>
          <a:spcPct val="0"/>
        </a:spcAft>
        <a:buBlip>
          <a:blip r:embed="rId4"/>
        </a:buBlip>
        <a:defRPr kumimoji="1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ＭＳ Ｐゴシック" charset="-128"/>
          <a:cs typeface="+mn-cs"/>
        </a:defRPr>
      </a:lvl4pPr>
      <a:lvl5pPr marL="1720850" indent="-349250" algn="l" rtl="0" fontAlgn="base">
        <a:spcBef>
          <a:spcPts val="600"/>
        </a:spcBef>
        <a:spcAft>
          <a:spcPct val="0"/>
        </a:spcAft>
        <a:buBlip>
          <a:blip r:embed="rId4"/>
        </a:buBlip>
        <a:defRPr kumimoji="1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microsoft.com/office/2007/relationships/media" Target="../media/media2.MOV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video" Target="../media/media2.MOV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6.jpe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48G3684SS">
            <a:hlinkClick r:id="" action="ppaction://media"/>
            <a:extLst>
              <a:ext uri="{FF2B5EF4-FFF2-40B4-BE49-F238E27FC236}">
                <a16:creationId xmlns:a16="http://schemas.microsoft.com/office/drawing/2014/main" id="{4D71177F-138A-9647-A4B8-C0EE130F1C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65979" y="19222"/>
            <a:ext cx="4104932" cy="2360336"/>
          </a:xfrm>
          <a:prstGeom prst="rect">
            <a:avLst/>
          </a:prstGeom>
        </p:spPr>
      </p:pic>
      <p:sp>
        <p:nvSpPr>
          <p:cNvPr id="18435" name="Text Box 8"/>
          <p:cNvSpPr txBox="1">
            <a:spLocks noChangeArrowheads="1"/>
          </p:cNvSpPr>
          <p:nvPr/>
        </p:nvSpPr>
        <p:spPr bwMode="auto">
          <a:xfrm>
            <a:off x="4023210" y="3356481"/>
            <a:ext cx="2111375" cy="306559"/>
          </a:xfrm>
          <a:prstGeom prst="rect">
            <a:avLst/>
          </a:prstGeom>
          <a:noFill/>
          <a:ln w="36000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defTabSz="914400">
              <a:lnSpc>
                <a:spcPct val="83000"/>
              </a:lnSpc>
              <a:buClr>
                <a:srgbClr val="003366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kumimoji="0" lang="ja-JP" altLang="en-US" sz="2000" dirty="0">
                <a:solidFill>
                  <a:prstClr val="black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ＭＳ Ｐゴシック" charset="-128"/>
              </a:rPr>
              <a:t>教授　</a:t>
            </a:r>
            <a:r>
              <a:rPr kumimoji="0" lang="ja-JP" altLang="en-GB" sz="2400" dirty="0">
                <a:solidFill>
                  <a:prstClr val="black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ＭＳ Ｐゴシック" charset="-128"/>
              </a:rPr>
              <a:t>佐々木豊</a:t>
            </a:r>
            <a:endParaRPr kumimoji="0" lang="en-GB" altLang="ja-JP" sz="2400" dirty="0">
              <a:solidFill>
                <a:prstClr val="black"/>
              </a:solidFill>
              <a:latin typeface="MS Gothic" panose="020B0609070205080204" pitchFamily="49" charset="-128"/>
              <a:ea typeface="MS Gothic" panose="020B0609070205080204" pitchFamily="49" charset="-128"/>
              <a:cs typeface="ＭＳ Ｐゴシック" charset="-128"/>
            </a:endParaRP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6807794" y="2807856"/>
            <a:ext cx="1954219" cy="1216743"/>
          </a:xfrm>
          <a:prstGeom prst="rect">
            <a:avLst/>
          </a:prstGeom>
          <a:noFill/>
          <a:ln w="36000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defTabSz="914400">
              <a:lnSpc>
                <a:spcPct val="83000"/>
              </a:lnSpc>
              <a:buClr>
                <a:srgbClr val="003366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kumimoji="0" lang="ja-JP" altLang="en-GB" sz="2000">
                <a:solidFill>
                  <a:prstClr val="black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ＭＳ Ｐゴシック" charset="-128"/>
              </a:rPr>
              <a:t>松原明</a:t>
            </a:r>
            <a:r>
              <a:rPr kumimoji="0" lang="en-GB" altLang="ja-JP" sz="2000" dirty="0">
                <a:solidFill>
                  <a:prstClr val="black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ＭＳ Ｐゴシック" charset="-128"/>
              </a:rPr>
              <a:t> </a:t>
            </a:r>
            <a:r>
              <a:rPr kumimoji="0" lang="ja-JP" altLang="en-US" sz="2000">
                <a:solidFill>
                  <a:prstClr val="black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ＭＳ Ｐゴシック" charset="-128"/>
              </a:rPr>
              <a:t>准教授</a:t>
            </a:r>
            <a:endParaRPr kumimoji="0" lang="en-US" altLang="ja-JP" sz="2000" dirty="0">
              <a:solidFill>
                <a:prstClr val="black"/>
              </a:solidFill>
              <a:latin typeface="MS Gothic" panose="020B0609070205080204" pitchFamily="49" charset="-128"/>
              <a:ea typeface="MS Gothic" panose="020B0609070205080204" pitchFamily="49" charset="-128"/>
              <a:cs typeface="ＭＳ Ｐゴシック" charset="-128"/>
            </a:endParaRPr>
          </a:p>
          <a:p>
            <a:pPr algn="ctr" defTabSz="914400">
              <a:lnSpc>
                <a:spcPct val="83000"/>
              </a:lnSpc>
              <a:buClr>
                <a:srgbClr val="003366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kumimoji="0" lang="en-US" altLang="ja-JP" dirty="0">
              <a:solidFill>
                <a:prstClr val="black"/>
              </a:solidFill>
              <a:latin typeface="MS Gothic" panose="020B0609070205080204" pitchFamily="49" charset="-128"/>
              <a:ea typeface="MS Gothic" panose="020B0609070205080204" pitchFamily="49" charset="-128"/>
              <a:cs typeface="ＭＳ Ｐゴシック" charset="-128"/>
            </a:endParaRPr>
          </a:p>
          <a:p>
            <a:pPr algn="ctr" defTabSz="914400">
              <a:lnSpc>
                <a:spcPct val="88000"/>
              </a:lnSpc>
              <a:buClr>
                <a:srgbClr val="003366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ja-JP" altLang="en-US">
                <a:solidFill>
                  <a:prstClr val="black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ＭＳ Ｐゴシック" charset="-128"/>
              </a:rPr>
              <a:t>博士課程生２名</a:t>
            </a:r>
            <a:endParaRPr kumimoji="0" lang="en-US" altLang="ja-JP" dirty="0">
              <a:solidFill>
                <a:prstClr val="black"/>
              </a:solidFill>
              <a:latin typeface="MS Gothic" panose="020B0609070205080204" pitchFamily="49" charset="-128"/>
              <a:ea typeface="MS Gothic" panose="020B0609070205080204" pitchFamily="49" charset="-128"/>
              <a:cs typeface="ＭＳ Ｐゴシック" charset="-128"/>
            </a:endParaRPr>
          </a:p>
          <a:p>
            <a:pPr algn="ctr" defTabSz="914400">
              <a:lnSpc>
                <a:spcPct val="88000"/>
              </a:lnSpc>
              <a:buClr>
                <a:srgbClr val="003366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ja-JP" altLang="en-US">
                <a:solidFill>
                  <a:prstClr val="black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ＭＳ Ｐゴシック" charset="-128"/>
              </a:rPr>
              <a:t>修士課程生４名</a:t>
            </a:r>
            <a:endParaRPr kumimoji="0" lang="en-US" altLang="ja-JP" dirty="0">
              <a:solidFill>
                <a:prstClr val="black"/>
              </a:solidFill>
              <a:latin typeface="MS Gothic" panose="020B0609070205080204" pitchFamily="49" charset="-128"/>
              <a:ea typeface="MS Gothic" panose="020B0609070205080204" pitchFamily="49" charset="-128"/>
              <a:cs typeface="ＭＳ Ｐゴシック" charset="-128"/>
            </a:endParaRPr>
          </a:p>
          <a:p>
            <a:pPr algn="ctr" defTabSz="914400">
              <a:lnSpc>
                <a:spcPct val="88000"/>
              </a:lnSpc>
              <a:buClr>
                <a:srgbClr val="003366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ja-JP" altLang="en-US">
                <a:solidFill>
                  <a:prstClr val="black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ＭＳ Ｐゴシック" charset="-128"/>
              </a:rPr>
              <a:t>卒業研究生２名</a:t>
            </a:r>
            <a:endParaRPr kumimoji="0" lang="en-GB" altLang="ja-JP" dirty="0">
              <a:solidFill>
                <a:prstClr val="black"/>
              </a:solidFill>
              <a:latin typeface="MS Gothic" panose="020B0609070205080204" pitchFamily="49" charset="-128"/>
              <a:ea typeface="MS Gothic" panose="020B0609070205080204" pitchFamily="49" charset="-128"/>
              <a:cs typeface="ＭＳ Ｐゴシック" charset="-128"/>
            </a:endParaRPr>
          </a:p>
        </p:txBody>
      </p:sp>
      <p:pic>
        <p:nvPicPr>
          <p:cNvPr id="18438" name="図 14" descr="face2012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35897" y="1010225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DRS200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5400000">
            <a:off x="-756715" y="2277540"/>
            <a:ext cx="6858000" cy="230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Text Box 3"/>
          <p:cNvSpPr txBox="1">
            <a:spLocks noChangeArrowheads="1"/>
          </p:cNvSpPr>
          <p:nvPr/>
        </p:nvSpPr>
        <p:spPr bwMode="auto">
          <a:xfrm>
            <a:off x="1557678" y="2213113"/>
            <a:ext cx="532623" cy="4248012"/>
          </a:xfrm>
          <a:prstGeom prst="rect">
            <a:avLst/>
          </a:prstGeom>
          <a:noFill/>
          <a:ln w="36000">
            <a:noFill/>
            <a:miter lim="800000"/>
            <a:headEnd/>
            <a:tailEnd/>
          </a:ln>
        </p:spPr>
        <p:txBody>
          <a:bodyPr vert="eaVert" wrap="square" lIns="90000" tIns="46800" rIns="90000" bIns="46800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95000"/>
              </a:lnSpc>
              <a:spcBef>
                <a:spcPts val="850"/>
              </a:spcBef>
              <a:buClr>
                <a:srgbClr val="003366"/>
              </a:buClr>
              <a:buSzPct val="58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kumimoji="0" lang="ja-JP" altLang="en-US" sz="2400" dirty="0"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</a:rPr>
              <a:t>世界唯一</a:t>
            </a:r>
            <a:r>
              <a:rPr kumimoji="0" lang="en-US" altLang="ja-JP" sz="2400" dirty="0"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</a:rPr>
              <a:t> </a:t>
            </a:r>
            <a:r>
              <a:rPr kumimoji="0" lang="ja-JP" altLang="en-GB" sz="2400" dirty="0"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</a:rPr>
              <a:t>超低温度ＭＲＩ装置</a:t>
            </a:r>
          </a:p>
        </p:txBody>
      </p:sp>
      <p:grpSp>
        <p:nvGrpSpPr>
          <p:cNvPr id="2" name="図形グループ 16"/>
          <p:cNvGrpSpPr>
            <a:grpSpLocks noChangeAspect="1"/>
          </p:cNvGrpSpPr>
          <p:nvPr/>
        </p:nvGrpSpPr>
        <p:grpSpPr>
          <a:xfrm>
            <a:off x="3825380" y="3687996"/>
            <a:ext cx="3072106" cy="2525553"/>
            <a:chOff x="1276543" y="2270124"/>
            <a:chExt cx="3306570" cy="2718304"/>
          </a:xfrm>
        </p:grpSpPr>
        <p:pic>
          <p:nvPicPr>
            <p:cNvPr id="14" name="図 9" descr="123_3D3_BM_A_trim.pn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276543" y="2270124"/>
              <a:ext cx="3306570" cy="2697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3518402" y="4286153"/>
              <a:ext cx="909858" cy="364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dirty="0">
                  <a:solidFill>
                    <a:srgbClr val="FF0000"/>
                  </a:solidFill>
                  <a:latin typeface="Lucida Sans Unicode" charset="0"/>
                </a:rPr>
                <a:t>5mm</a:t>
              </a:r>
              <a:r>
                <a:rPr lang="en-US" altLang="ja-JP" sz="1600" baseline="30000" dirty="0">
                  <a:solidFill>
                    <a:srgbClr val="FF0000"/>
                  </a:solidFill>
                  <a:latin typeface="Lucida Sans Unicode" charset="0"/>
                </a:rPr>
                <a:t>3</a:t>
              </a:r>
              <a:endParaRPr lang="en-US" altLang="ja-JP" sz="1600" dirty="0">
                <a:solidFill>
                  <a:srgbClr val="FF0000"/>
                </a:solidFill>
                <a:latin typeface="Lucida Sans Unicode" charset="0"/>
              </a:endParaRPr>
            </a:p>
          </p:txBody>
        </p:sp>
        <p:sp>
          <p:nvSpPr>
            <p:cNvPr id="16" name="テキスト ボックス 17"/>
            <p:cNvSpPr txBox="1">
              <a:spLocks noChangeArrowheads="1"/>
            </p:cNvSpPr>
            <p:nvPr/>
          </p:nvSpPr>
          <p:spPr bwMode="auto">
            <a:xfrm>
              <a:off x="2737999" y="4690288"/>
              <a:ext cx="1458913" cy="298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dirty="0">
                  <a:solidFill>
                    <a:prstClr val="black"/>
                  </a:solidFill>
                </a:rPr>
                <a:t>2006 Kyoto Univ.</a:t>
              </a:r>
              <a:endParaRPr lang="ja-JP" altLang="en-US" sz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25" name="テキスト ボックス 24"/>
          <p:cNvSpPr txBox="1">
            <a:spLocks noChangeArrowheads="1"/>
          </p:cNvSpPr>
          <p:nvPr/>
        </p:nvSpPr>
        <p:spPr bwMode="auto">
          <a:xfrm>
            <a:off x="6538670" y="6218863"/>
            <a:ext cx="3768980" cy="307777"/>
          </a:xfrm>
          <a:prstGeom prst="rect">
            <a:avLst/>
          </a:prstGeom>
          <a:solidFill>
            <a:srgbClr val="8C3D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hangingPunct="0"/>
            <a:r>
              <a:rPr lang="ja-JP" altLang="en-US" sz="1400" dirty="0">
                <a:solidFill>
                  <a:srgbClr val="FFFFFF"/>
                </a:solidFill>
                <a:latin typeface="ヒラギノ丸ゴ ProN W4" charset="-128"/>
                <a:ea typeface="ヒラギノ丸ゴ ProN W4" charset="-128"/>
                <a:cs typeface="ヒラギノ丸ゴ ProN W4" charset="-128"/>
              </a:rPr>
              <a:t>超流動</a:t>
            </a:r>
            <a:r>
              <a:rPr lang="en-US" altLang="ja-JP" sz="1400" dirty="0">
                <a:solidFill>
                  <a:srgbClr val="FFFFFF"/>
                </a:solidFill>
                <a:latin typeface="ヒラギノ丸ゴ ProN W4" charset="-128"/>
                <a:ea typeface="ヒラギノ丸ゴ ProN W4" charset="-128"/>
                <a:cs typeface="ヒラギノ丸ゴ ProN W4" charset="-128"/>
              </a:rPr>
              <a:t>3He</a:t>
            </a:r>
            <a:r>
              <a:rPr lang="ja-JP" altLang="en-US" sz="1400" dirty="0">
                <a:solidFill>
                  <a:srgbClr val="FFFFFF"/>
                </a:solidFill>
                <a:latin typeface="ヒラギノ丸ゴ ProN W4" charset="-128"/>
                <a:ea typeface="ヒラギノ丸ゴ ProN W4" charset="-128"/>
                <a:cs typeface="ヒラギノ丸ゴ ProN W4" charset="-128"/>
              </a:rPr>
              <a:t>のカイラルドメイン構造の</a:t>
            </a:r>
            <a:r>
              <a:rPr lang="en-US" altLang="ja-JP" sz="1400" dirty="0">
                <a:solidFill>
                  <a:srgbClr val="FFFFFF"/>
                </a:solidFill>
                <a:latin typeface="ヒラギノ丸ゴ ProN W4" charset="-128"/>
                <a:ea typeface="ヒラギノ丸ゴ ProN W4" charset="-128"/>
                <a:cs typeface="ヒラギノ丸ゴ ProN W4" charset="-128"/>
              </a:rPr>
              <a:t>MRI</a:t>
            </a:r>
            <a:r>
              <a:rPr lang="ja-JP" altLang="en-US" sz="1400" dirty="0">
                <a:solidFill>
                  <a:srgbClr val="FFFFFF"/>
                </a:solidFill>
                <a:latin typeface="ヒラギノ丸ゴ ProN W4" charset="-128"/>
                <a:ea typeface="ヒラギノ丸ゴ ProN W4" charset="-128"/>
                <a:cs typeface="ヒラギノ丸ゴ ProN W4" charset="-128"/>
              </a:rPr>
              <a:t>像</a:t>
            </a:r>
          </a:p>
        </p:txBody>
      </p:sp>
      <p:sp>
        <p:nvSpPr>
          <p:cNvPr id="18444" name="テキスト ボックス 24"/>
          <p:cNvSpPr txBox="1">
            <a:spLocks noChangeArrowheads="1"/>
          </p:cNvSpPr>
          <p:nvPr/>
        </p:nvSpPr>
        <p:spPr bwMode="auto">
          <a:xfrm>
            <a:off x="3798158" y="6275387"/>
            <a:ext cx="2608406" cy="523220"/>
          </a:xfrm>
          <a:prstGeom prst="rect">
            <a:avLst/>
          </a:prstGeom>
          <a:solidFill>
            <a:srgbClr val="8C3D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hangingPunct="0"/>
            <a:r>
              <a:rPr lang="ja-JP" altLang="en-US" sz="1400" dirty="0">
                <a:solidFill>
                  <a:srgbClr val="FFFFFF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ヒラギノ丸ゴ ProN W4" charset="-128"/>
              </a:rPr>
              <a:t>核整列固体</a:t>
            </a:r>
            <a:r>
              <a:rPr lang="en-US" altLang="ja-JP" sz="1400" dirty="0">
                <a:solidFill>
                  <a:srgbClr val="FFFFFF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ヒラギノ丸ゴ ProN W4" charset="-128"/>
              </a:rPr>
              <a:t>3He</a:t>
            </a:r>
            <a:r>
              <a:rPr lang="ja-JP" altLang="en-US" sz="1400" dirty="0">
                <a:solidFill>
                  <a:srgbClr val="FFFFFF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ヒラギノ丸ゴ ProN W4" charset="-128"/>
              </a:rPr>
              <a:t>の</a:t>
            </a:r>
            <a:endParaRPr lang="en-US" altLang="ja-JP" sz="1400" dirty="0">
              <a:solidFill>
                <a:srgbClr val="FFFFFF"/>
              </a:solidFill>
              <a:latin typeface="MS Gothic" panose="020B0609070205080204" pitchFamily="49" charset="-128"/>
              <a:ea typeface="MS Gothic" panose="020B0609070205080204" pitchFamily="49" charset="-128"/>
              <a:cs typeface="ヒラギノ丸ゴ ProN W4" charset="-128"/>
            </a:endParaRPr>
          </a:p>
          <a:p>
            <a:pPr defTabSz="914400" eaLnBrk="0" hangingPunct="0"/>
            <a:r>
              <a:rPr lang="ja-JP" altLang="en-US" sz="1400" dirty="0">
                <a:solidFill>
                  <a:srgbClr val="FFFFFF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ヒラギノ丸ゴ ProN W4" charset="-128"/>
              </a:rPr>
              <a:t>世界一クールな</a:t>
            </a:r>
            <a:r>
              <a:rPr lang="en-US" altLang="ja-JP" sz="1400" dirty="0">
                <a:solidFill>
                  <a:srgbClr val="FFFFFF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ヒラギノ丸ゴ ProN W4" charset="-128"/>
              </a:rPr>
              <a:t>MRI</a:t>
            </a:r>
            <a:r>
              <a:rPr lang="ja-JP" altLang="en-US" sz="1400" dirty="0">
                <a:solidFill>
                  <a:srgbClr val="FFFFFF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ヒラギノ丸ゴ ProN W4" charset="-128"/>
              </a:rPr>
              <a:t>像</a:t>
            </a:r>
            <a:r>
              <a:rPr lang="en-US" altLang="ja-JP" sz="1400" dirty="0">
                <a:solidFill>
                  <a:srgbClr val="FFFFFF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ヒラギノ丸ゴ ProN W4" charset="-128"/>
              </a:rPr>
              <a:t>(500</a:t>
            </a:r>
            <a:r>
              <a:rPr lang="en-US" altLang="ja-JP" sz="1400" dirty="0">
                <a:solidFill>
                  <a:srgbClr val="FFFFFF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ymbol" charset="2"/>
              </a:rPr>
              <a:t>μ</a:t>
            </a:r>
            <a:r>
              <a:rPr lang="en-US" altLang="ja-JP" sz="1400" dirty="0">
                <a:solidFill>
                  <a:srgbClr val="FFFFFF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ヒラギノ丸ゴ ProN W4" charset="-128"/>
              </a:rPr>
              <a:t>K)</a:t>
            </a:r>
            <a:endParaRPr lang="ja-JP" altLang="en-US" sz="1400" dirty="0">
              <a:solidFill>
                <a:srgbClr val="FFFFFF"/>
              </a:solidFill>
              <a:latin typeface="MS Gothic" panose="020B0609070205080204" pitchFamily="49" charset="-128"/>
              <a:ea typeface="MS Gothic" panose="020B0609070205080204" pitchFamily="49" charset="-128"/>
              <a:cs typeface="ヒラギノ丸ゴ ProN W4" charset="-128"/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6933543" y="3628409"/>
            <a:ext cx="3305390" cy="3177857"/>
            <a:chOff x="5409543" y="3747676"/>
            <a:chExt cx="3305390" cy="3177857"/>
          </a:xfrm>
        </p:grpSpPr>
        <p:grpSp>
          <p:nvGrpSpPr>
            <p:cNvPr id="34" name="図形グループ 33"/>
            <p:cNvGrpSpPr>
              <a:grpSpLocks noChangeAspect="1"/>
            </p:cNvGrpSpPr>
            <p:nvPr/>
          </p:nvGrpSpPr>
          <p:grpSpPr bwMode="auto">
            <a:xfrm>
              <a:off x="5409543" y="3747676"/>
              <a:ext cx="3305390" cy="3177857"/>
              <a:chOff x="0" y="0"/>
              <a:chExt cx="3335667" cy="3206877"/>
            </a:xfrm>
          </p:grpSpPr>
          <p:pic>
            <p:nvPicPr>
              <p:cNvPr id="35" name="図 34" descr="MRIPZ-A35_a_trm_inv.png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0" y="0"/>
                <a:ext cx="3335667" cy="3206877"/>
              </a:xfrm>
              <a:prstGeom prst="rect">
                <a:avLst/>
              </a:prstGeom>
              <a:scene3d>
                <a:camera prst="orthographicFront">
                  <a:rot lat="2903247" lon="19239377" rev="19549398"/>
                </a:camera>
                <a:lightRig rig="threePt" dir="t"/>
              </a:scene3d>
            </p:spPr>
          </p:pic>
          <p:sp>
            <p:nvSpPr>
              <p:cNvPr id="36" name="上矢印 35"/>
              <p:cNvSpPr/>
              <p:nvPr/>
            </p:nvSpPr>
            <p:spPr>
              <a:xfrm flipV="1">
                <a:off x="1752773" y="971588"/>
                <a:ext cx="265139" cy="711228"/>
              </a:xfrm>
              <a:prstGeom prst="upArrow">
                <a:avLst/>
              </a:prstGeom>
              <a:solidFill>
                <a:srgbClr val="0000FF"/>
              </a:solidFill>
              <a:ln>
                <a:solidFill>
                  <a:srgbClr val="FFFFFF"/>
                </a:solidFill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endParaRPr lang="ja-JP" altLang="en-US"/>
              </a:p>
            </p:txBody>
          </p:sp>
          <p:sp>
            <p:nvSpPr>
              <p:cNvPr id="37" name="上矢印 36"/>
              <p:cNvSpPr/>
              <p:nvPr/>
            </p:nvSpPr>
            <p:spPr>
              <a:xfrm flipV="1">
                <a:off x="533453" y="965238"/>
                <a:ext cx="265139" cy="711228"/>
              </a:xfrm>
              <a:prstGeom prst="upArrow">
                <a:avLst/>
              </a:prstGeom>
              <a:solidFill>
                <a:srgbClr val="0000FF"/>
              </a:solidFill>
              <a:ln>
                <a:solidFill>
                  <a:srgbClr val="FFFFFF"/>
                </a:solidFill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endParaRPr lang="ja-JP" altLang="en-US"/>
              </a:p>
            </p:txBody>
          </p:sp>
          <p:sp>
            <p:nvSpPr>
              <p:cNvPr id="38" name="上矢印 37"/>
              <p:cNvSpPr/>
              <p:nvPr/>
            </p:nvSpPr>
            <p:spPr>
              <a:xfrm>
                <a:off x="2210018" y="946187"/>
                <a:ext cx="265139" cy="711228"/>
              </a:xfrm>
              <a:prstGeom prst="upArrow">
                <a:avLst/>
              </a:prstGeom>
              <a:solidFill>
                <a:srgbClr val="FF0000"/>
              </a:solidFill>
              <a:ln>
                <a:solidFill>
                  <a:srgbClr val="FFFFFF"/>
                </a:solidFill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endParaRPr lang="ja-JP" altLang="en-US"/>
              </a:p>
            </p:txBody>
          </p:sp>
          <p:cxnSp>
            <p:nvCxnSpPr>
              <p:cNvPr id="39" name="直線コネクタ 38"/>
              <p:cNvCxnSpPr/>
              <p:nvPr/>
            </p:nvCxnSpPr>
            <p:spPr>
              <a:xfrm rot="5400000">
                <a:off x="622379" y="1409745"/>
                <a:ext cx="609624" cy="381038"/>
              </a:xfrm>
              <a:prstGeom prst="line">
                <a:avLst/>
              </a:prstGeom>
              <a:ln w="38100" cap="flat" cmpd="sng" algn="ctr">
                <a:solidFill>
                  <a:srgbClr val="FFFFFF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/>
              <p:cNvCxnSpPr/>
              <p:nvPr/>
            </p:nvCxnSpPr>
            <p:spPr>
              <a:xfrm rot="10800000">
                <a:off x="1117710" y="1295451"/>
                <a:ext cx="558855" cy="1588"/>
              </a:xfrm>
              <a:prstGeom prst="line">
                <a:avLst/>
              </a:prstGeom>
              <a:ln w="38100" cap="flat" cmpd="sng" algn="ctr">
                <a:solidFill>
                  <a:srgbClr val="FFFFFF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/>
              <p:cNvCxnSpPr/>
              <p:nvPr/>
            </p:nvCxnSpPr>
            <p:spPr>
              <a:xfrm rot="5400000">
                <a:off x="1181234" y="1409745"/>
                <a:ext cx="609624" cy="381038"/>
              </a:xfrm>
              <a:prstGeom prst="line">
                <a:avLst/>
              </a:prstGeom>
              <a:ln w="38100" cap="flat" cmpd="sng" algn="ctr">
                <a:solidFill>
                  <a:srgbClr val="FFFFFF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コネクタ 41"/>
              <p:cNvCxnSpPr/>
              <p:nvPr/>
            </p:nvCxnSpPr>
            <p:spPr>
              <a:xfrm rot="10800000">
                <a:off x="736673" y="1905075"/>
                <a:ext cx="558855" cy="1588"/>
              </a:xfrm>
              <a:prstGeom prst="line">
                <a:avLst/>
              </a:prstGeom>
              <a:ln w="38100" cap="flat" cmpd="sng" algn="ctr">
                <a:solidFill>
                  <a:srgbClr val="FFFFFF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上矢印 42"/>
              <p:cNvSpPr/>
              <p:nvPr/>
            </p:nvSpPr>
            <p:spPr>
              <a:xfrm>
                <a:off x="1092308" y="939837"/>
                <a:ext cx="265139" cy="711228"/>
              </a:xfrm>
              <a:prstGeom prst="upArrow">
                <a:avLst/>
              </a:prstGeom>
              <a:solidFill>
                <a:srgbClr val="FF0000"/>
              </a:solidFill>
              <a:ln>
                <a:solidFill>
                  <a:srgbClr val="FFFFFF"/>
                </a:solidFill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endParaRPr lang="ja-JP" altLang="en-US"/>
              </a:p>
            </p:txBody>
          </p:sp>
        </p:grpSp>
        <p:sp>
          <p:nvSpPr>
            <p:cNvPr id="24" name="テキスト ボックス 23"/>
            <p:cNvSpPr txBox="1">
              <a:spLocks noChangeArrowheads="1"/>
            </p:cNvSpPr>
            <p:nvPr/>
          </p:nvSpPr>
          <p:spPr bwMode="auto">
            <a:xfrm>
              <a:off x="6754668" y="5940365"/>
              <a:ext cx="138112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dirty="0">
                  <a:solidFill>
                    <a:prstClr val="white"/>
                  </a:solidFill>
                </a:rPr>
                <a:t>2016 Kyoto Univ.</a:t>
              </a:r>
              <a:endParaRPr lang="ja-JP" altLang="en-US" sz="1200" dirty="0">
                <a:solidFill>
                  <a:prstClr val="white"/>
                </a:solidFill>
              </a:endParaRPr>
            </a:p>
          </p:txBody>
        </p:sp>
      </p:grpSp>
      <p:sp>
        <p:nvSpPr>
          <p:cNvPr id="44" name="テキスト ボックス 43"/>
          <p:cNvSpPr txBox="1">
            <a:spLocks noChangeArrowheads="1"/>
          </p:cNvSpPr>
          <p:nvPr/>
        </p:nvSpPr>
        <p:spPr bwMode="auto">
          <a:xfrm>
            <a:off x="6532046" y="6543539"/>
            <a:ext cx="3265638" cy="307777"/>
          </a:xfrm>
          <a:prstGeom prst="rect">
            <a:avLst/>
          </a:prstGeom>
          <a:solidFill>
            <a:srgbClr val="8C3D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hangingPunct="0"/>
            <a:r>
              <a:rPr lang="en-US" altLang="ja-JP" sz="1400" dirty="0">
                <a:solidFill>
                  <a:srgbClr val="FFFFFF"/>
                </a:solidFill>
                <a:latin typeface="ヒラギノ丸ゴ ProN W4" charset="-128"/>
                <a:ea typeface="ヒラギノ丸ゴ ProN W4" charset="-128"/>
                <a:cs typeface="ヒラギノ丸ゴ ProN W4" charset="-128"/>
              </a:rPr>
              <a:t>Kasai </a:t>
            </a:r>
            <a:r>
              <a:rPr lang="en-US" altLang="ja-JP" sz="1400" i="1" dirty="0">
                <a:solidFill>
                  <a:srgbClr val="FFFFFF"/>
                </a:solidFill>
                <a:latin typeface="ヒラギノ丸ゴ ProN W4" charset="-128"/>
                <a:ea typeface="ヒラギノ丸ゴ ProN W4" charset="-128"/>
                <a:cs typeface="ヒラギノ丸ゴ ProN W4" charset="-128"/>
              </a:rPr>
              <a:t>et al. Phys. Rev. Lett.</a:t>
            </a:r>
            <a:r>
              <a:rPr lang="en-US" altLang="ja-JP" sz="1400" dirty="0">
                <a:solidFill>
                  <a:srgbClr val="FFFFFF"/>
                </a:solidFill>
                <a:latin typeface="ヒラギノ丸ゴ ProN W4" charset="-128"/>
                <a:ea typeface="ヒラギノ丸ゴ ProN W4" charset="-128"/>
                <a:cs typeface="ヒラギノ丸ゴ ProN W4" charset="-128"/>
              </a:rPr>
              <a:t> (2018)</a:t>
            </a:r>
            <a:endParaRPr lang="ja-JP" altLang="en-US" sz="1400" dirty="0">
              <a:solidFill>
                <a:srgbClr val="FFFFFF"/>
              </a:solidFill>
              <a:latin typeface="ヒラギノ丸ゴ ProN W4" charset="-128"/>
              <a:ea typeface="ヒラギノ丸ゴ ProN W4" charset="-128"/>
              <a:cs typeface="ヒラギノ丸ゴ ProN W4" charset="-128"/>
            </a:endParaRPr>
          </a:p>
        </p:txBody>
      </p:sp>
      <p:pic>
        <p:nvPicPr>
          <p:cNvPr id="32" name="IMG_186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60595" y="1238360"/>
            <a:ext cx="1377920" cy="244963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F5771B2-F617-2B49-BB9E-D201306AEDAC}"/>
              </a:ext>
            </a:extLst>
          </p:cNvPr>
          <p:cNvSpPr txBox="1"/>
          <p:nvPr/>
        </p:nvSpPr>
        <p:spPr>
          <a:xfrm>
            <a:off x="8498860" y="3696771"/>
            <a:ext cx="216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MS Gothic" panose="020B0609070205080204" pitchFamily="49" charset="-128"/>
                <a:ea typeface="MS Gothic" panose="020B0609070205080204" pitchFamily="49" charset="-128"/>
              </a:rPr>
              <a:t>+</a:t>
            </a:r>
            <a:r>
              <a:rPr lang="ja-JP" altLang="en-US">
                <a:latin typeface="MS Gothic" panose="020B0609070205080204" pitchFamily="49" charset="-128"/>
                <a:ea typeface="MS Gothic" panose="020B0609070205080204" pitchFamily="49" charset="-128"/>
              </a:rPr>
              <a:t>世界中の仲間たち</a:t>
            </a:r>
            <a:endParaRPr kumimoji="1" lang="en-US" altLang="ja-JP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18437" name="Picture 147" descr="matsu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272878" y="1155297"/>
            <a:ext cx="1390650" cy="1595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3935897" y="27982"/>
            <a:ext cx="3831346" cy="1088316"/>
          </a:xfrm>
          <a:solidFill>
            <a:schemeClr val="accent3">
              <a:lumMod val="75000"/>
            </a:schemeClr>
          </a:solidFill>
          <a:ln w="76200">
            <a:solidFill>
              <a:schemeClr val="bg2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dirty="0">
                <a:solidFill>
                  <a:srgbClr val="FFFF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+mj-cs"/>
              </a:rPr>
              <a:t>Q7 </a:t>
            </a:r>
            <a:r>
              <a:rPr lang="ja-JP" altLang="en-US" sz="3100">
                <a:solidFill>
                  <a:srgbClr val="FFFF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+mj-cs"/>
              </a:rPr>
              <a:t>低温物</a:t>
            </a:r>
            <a:r>
              <a:rPr lang="ja-JP" altLang="en-US" sz="3100" dirty="0">
                <a:solidFill>
                  <a:srgbClr val="FFFF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+mj-cs"/>
              </a:rPr>
              <a:t>理学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3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BA09640-11C3-8445-8893-26DA260D7893}"/>
              </a:ext>
            </a:extLst>
          </p:cNvPr>
          <p:cNvSpPr txBox="1"/>
          <p:nvPr/>
        </p:nvSpPr>
        <p:spPr>
          <a:xfrm>
            <a:off x="2080055" y="457201"/>
            <a:ext cx="7722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/>
              <a:t>超流動って何？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6DED40D-44CD-8E42-AA52-7C90A94E570B}"/>
              </a:ext>
            </a:extLst>
          </p:cNvPr>
          <p:cNvSpPr txBox="1"/>
          <p:nvPr/>
        </p:nvSpPr>
        <p:spPr>
          <a:xfrm>
            <a:off x="2376618" y="1066801"/>
            <a:ext cx="7722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/>
              <a:t>量子性に誘導された多数粒子の普遍的凝縮状態のひとつ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C723EDB-8017-ED43-A2AB-0B34288DC0D8}"/>
              </a:ext>
            </a:extLst>
          </p:cNvPr>
          <p:cNvSpPr txBox="1"/>
          <p:nvPr/>
        </p:nvSpPr>
        <p:spPr>
          <a:xfrm>
            <a:off x="2376617" y="1676400"/>
            <a:ext cx="8418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/>
              <a:t>ボース粒子：</a:t>
            </a:r>
            <a:r>
              <a:rPr lang="en-US" altLang="ja-JP" sz="2000" dirty="0"/>
              <a:t>BEC</a:t>
            </a:r>
            <a:r>
              <a:rPr lang="ja-JP" altLang="en-US" sz="2000"/>
              <a:t>　　　</a:t>
            </a:r>
            <a:r>
              <a:rPr lang="en-US" altLang="ja-JP" sz="2000" dirty="0"/>
              <a:t>&gt;&gt;</a:t>
            </a:r>
            <a:r>
              <a:rPr lang="ja-JP" altLang="en-US" sz="2000"/>
              <a:t>　</a:t>
            </a:r>
            <a:r>
              <a:rPr lang="ja-JP" altLang="en-US" sz="2000">
                <a:solidFill>
                  <a:srgbClr val="FF0000"/>
                </a:solidFill>
                <a:highlight>
                  <a:srgbClr val="FFFF00"/>
                </a:highlight>
              </a:rPr>
              <a:t>超流動</a:t>
            </a:r>
            <a:r>
              <a:rPr lang="en-US" altLang="ja-JP" sz="2000" baseline="30000" dirty="0">
                <a:solidFill>
                  <a:srgbClr val="FF0000"/>
                </a:solidFill>
                <a:highlight>
                  <a:srgbClr val="FFFF00"/>
                </a:highlight>
              </a:rPr>
              <a:t>4</a:t>
            </a:r>
            <a:r>
              <a:rPr lang="en-US" altLang="ja-JP" sz="2000" dirty="0">
                <a:solidFill>
                  <a:srgbClr val="FF0000"/>
                </a:solidFill>
                <a:highlight>
                  <a:srgbClr val="FFFF00"/>
                </a:highlight>
              </a:rPr>
              <a:t>He(~1K)</a:t>
            </a:r>
            <a:r>
              <a:rPr lang="en-US" altLang="ja-JP" sz="2000" dirty="0"/>
              <a:t>, </a:t>
            </a:r>
            <a:r>
              <a:rPr lang="ja-JP" altLang="en-US" sz="2000"/>
              <a:t>冷却原子</a:t>
            </a:r>
            <a:r>
              <a:rPr lang="en-US" altLang="ja-JP" sz="2000" dirty="0"/>
              <a:t>, </a:t>
            </a:r>
            <a:r>
              <a:rPr lang="ja-JP" altLang="en-US" sz="2000"/>
              <a:t>エキシトン</a:t>
            </a:r>
            <a:r>
              <a:rPr lang="en-US" altLang="ja-JP" sz="2000" dirty="0"/>
              <a:t>, </a:t>
            </a:r>
            <a:r>
              <a:rPr lang="ja-JP" altLang="en-US" sz="2000"/>
              <a:t>マグノン</a:t>
            </a:r>
            <a:endParaRPr lang="en-US" altLang="ja-JP" sz="2000" dirty="0"/>
          </a:p>
          <a:p>
            <a:r>
              <a:rPr lang="ja-JP" altLang="en-US" sz="2000"/>
              <a:t>フェルミ粒子：対凝縮　</a:t>
            </a:r>
            <a:r>
              <a:rPr lang="en-US" altLang="ja-JP" sz="2000" dirty="0"/>
              <a:t>&gt;&gt;</a:t>
            </a:r>
            <a:r>
              <a:rPr lang="ja-JP" altLang="en-US" sz="2000"/>
              <a:t>　</a:t>
            </a:r>
            <a:r>
              <a:rPr lang="ja-JP" altLang="en-US" sz="2000">
                <a:solidFill>
                  <a:srgbClr val="FF0000"/>
                </a:solidFill>
                <a:highlight>
                  <a:srgbClr val="FFFF00"/>
                </a:highlight>
              </a:rPr>
              <a:t>超流動</a:t>
            </a:r>
            <a:r>
              <a:rPr lang="en-US" altLang="ja-JP" sz="2000" baseline="30000" dirty="0">
                <a:solidFill>
                  <a:srgbClr val="FF0000"/>
                </a:solidFill>
                <a:highlight>
                  <a:srgbClr val="FFFF00"/>
                </a:highlight>
              </a:rPr>
              <a:t>3</a:t>
            </a:r>
            <a:r>
              <a:rPr lang="en-US" altLang="ja-JP" sz="2000" dirty="0">
                <a:solidFill>
                  <a:srgbClr val="FF0000"/>
                </a:solidFill>
                <a:highlight>
                  <a:srgbClr val="FFFF00"/>
                </a:highlight>
              </a:rPr>
              <a:t>He(~1mK)</a:t>
            </a:r>
            <a:r>
              <a:rPr lang="en-US" altLang="ja-JP" sz="2000" dirty="0"/>
              <a:t>, </a:t>
            </a:r>
            <a:r>
              <a:rPr lang="ja-JP" altLang="en-US" sz="2000"/>
              <a:t>超伝導</a:t>
            </a:r>
            <a:r>
              <a:rPr lang="en-US" altLang="ja-JP" sz="2000" dirty="0"/>
              <a:t>, </a:t>
            </a:r>
            <a:r>
              <a:rPr lang="ja-JP" altLang="en-US" sz="2000"/>
              <a:t>中性子星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D585ED4-F206-144A-A900-7C9CAEADEF99}"/>
              </a:ext>
            </a:extLst>
          </p:cNvPr>
          <p:cNvSpPr txBox="1"/>
          <p:nvPr/>
        </p:nvSpPr>
        <p:spPr>
          <a:xfrm>
            <a:off x="2387351" y="2635877"/>
            <a:ext cx="7722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/>
              <a:t>外力を必要としない永久流（スーパーカレント）を形成。</a:t>
            </a:r>
            <a:endParaRPr lang="en-US" altLang="ja-JP" sz="2400" dirty="0"/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008BE644-71C3-B649-B575-6EE78A938B05}"/>
              </a:ext>
            </a:extLst>
          </p:cNvPr>
          <p:cNvCxnSpPr>
            <a:cxnSpLocks/>
          </p:cNvCxnSpPr>
          <p:nvPr/>
        </p:nvCxnSpPr>
        <p:spPr>
          <a:xfrm flipV="1">
            <a:off x="2348249" y="5267455"/>
            <a:ext cx="4636394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085FBB39-8C13-F348-930F-2BDB6FBC6D44}"/>
              </a:ext>
            </a:extLst>
          </p:cNvPr>
          <p:cNvCxnSpPr>
            <a:cxnSpLocks/>
          </p:cNvCxnSpPr>
          <p:nvPr/>
        </p:nvCxnSpPr>
        <p:spPr>
          <a:xfrm flipV="1">
            <a:off x="2397617" y="3488025"/>
            <a:ext cx="4636394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6681B3B6-E64D-AE47-B065-17A2EA8D8B6D}"/>
              </a:ext>
            </a:extLst>
          </p:cNvPr>
          <p:cNvCxnSpPr/>
          <p:nvPr/>
        </p:nvCxnSpPr>
        <p:spPr>
          <a:xfrm>
            <a:off x="3777803" y="3515933"/>
            <a:ext cx="0" cy="1751527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E2DB425D-E0BA-6A48-88A1-D6107B83392D}"/>
              </a:ext>
            </a:extLst>
          </p:cNvPr>
          <p:cNvCxnSpPr/>
          <p:nvPr/>
        </p:nvCxnSpPr>
        <p:spPr>
          <a:xfrm>
            <a:off x="5552940" y="3500906"/>
            <a:ext cx="0" cy="1751527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上矢印 24">
            <a:extLst>
              <a:ext uri="{FF2B5EF4-FFF2-40B4-BE49-F238E27FC236}">
                <a16:creationId xmlns:a16="http://schemas.microsoft.com/office/drawing/2014/main" id="{542E9AE6-B0F0-374E-8788-A5FF14A433A8}"/>
              </a:ext>
            </a:extLst>
          </p:cNvPr>
          <p:cNvSpPr/>
          <p:nvPr/>
        </p:nvSpPr>
        <p:spPr>
          <a:xfrm>
            <a:off x="3803560" y="3992452"/>
            <a:ext cx="231820" cy="721217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下矢印 25">
            <a:extLst>
              <a:ext uri="{FF2B5EF4-FFF2-40B4-BE49-F238E27FC236}">
                <a16:creationId xmlns:a16="http://schemas.microsoft.com/office/drawing/2014/main" id="{99A3C0A3-D4BA-C546-9EAA-D4188CEC20C5}"/>
              </a:ext>
            </a:extLst>
          </p:cNvPr>
          <p:cNvSpPr/>
          <p:nvPr/>
        </p:nvSpPr>
        <p:spPr>
          <a:xfrm>
            <a:off x="5297510" y="4018209"/>
            <a:ext cx="231819" cy="721217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右矢印 26">
            <a:extLst>
              <a:ext uri="{FF2B5EF4-FFF2-40B4-BE49-F238E27FC236}">
                <a16:creationId xmlns:a16="http://schemas.microsoft.com/office/drawing/2014/main" id="{1D026A0F-B79D-9F4D-9194-41947595B47B}"/>
              </a:ext>
            </a:extLst>
          </p:cNvPr>
          <p:cNvSpPr/>
          <p:nvPr/>
        </p:nvSpPr>
        <p:spPr>
          <a:xfrm>
            <a:off x="4318717" y="3515932"/>
            <a:ext cx="721217" cy="23182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左矢印 27">
            <a:extLst>
              <a:ext uri="{FF2B5EF4-FFF2-40B4-BE49-F238E27FC236}">
                <a16:creationId xmlns:a16="http://schemas.microsoft.com/office/drawing/2014/main" id="{E5CAD13D-C522-1F48-A710-88FE813193C8}"/>
              </a:ext>
            </a:extLst>
          </p:cNvPr>
          <p:cNvSpPr/>
          <p:nvPr/>
        </p:nvSpPr>
        <p:spPr>
          <a:xfrm>
            <a:off x="4331594" y="5009882"/>
            <a:ext cx="721217" cy="231820"/>
          </a:xfrm>
          <a:prstGeom prst="lef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B1C51C16-F2EE-104A-A527-048F9C5E4FF1}"/>
                  </a:ext>
                </a:extLst>
              </p:cNvPr>
              <p:cNvSpPr txBox="1"/>
              <p:nvPr/>
            </p:nvSpPr>
            <p:spPr>
              <a:xfrm>
                <a:off x="4544095" y="3709116"/>
                <a:ext cx="2796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B1C51C16-F2EE-104A-A527-048F9C5E4F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4095" y="3709116"/>
                <a:ext cx="279692" cy="276999"/>
              </a:xfrm>
              <a:prstGeom prst="rect">
                <a:avLst/>
              </a:prstGeom>
              <a:blipFill>
                <a:blip r:embed="rId3"/>
                <a:stretch>
                  <a:fillRect l="-17391" b="-2608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BC960D6B-BFF8-284B-B357-00AE4F9E238A}"/>
                  </a:ext>
                </a:extLst>
              </p:cNvPr>
              <p:cNvSpPr txBox="1"/>
              <p:nvPr/>
            </p:nvSpPr>
            <p:spPr>
              <a:xfrm>
                <a:off x="4505460" y="4726547"/>
                <a:ext cx="43492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e>
                      </m:d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BC960D6B-BFF8-284B-B357-00AE4F9E2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460" y="4726547"/>
                <a:ext cx="434927" cy="276999"/>
              </a:xfrm>
              <a:prstGeom prst="rect">
                <a:avLst/>
              </a:prstGeom>
              <a:blipFill>
                <a:blip r:embed="rId4"/>
                <a:stretch>
                  <a:fillRect l="-85714" t="-163636" r="-65714" b="-2454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8837C5E-DF97-9642-A49D-4C422F938155}"/>
              </a:ext>
            </a:extLst>
          </p:cNvPr>
          <p:cNvSpPr txBox="1"/>
          <p:nvPr/>
        </p:nvSpPr>
        <p:spPr>
          <a:xfrm>
            <a:off x="6237668" y="3013656"/>
            <a:ext cx="191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solidFill>
                  <a:srgbClr val="FF0000"/>
                </a:solidFill>
                <a:highlight>
                  <a:srgbClr val="FFFF00"/>
                </a:highlight>
              </a:rPr>
              <a:t>質量流、スピン流</a:t>
            </a:r>
          </a:p>
        </p:txBody>
      </p:sp>
      <p:sp>
        <p:nvSpPr>
          <p:cNvPr id="32" name="右矢印 31">
            <a:extLst>
              <a:ext uri="{FF2B5EF4-FFF2-40B4-BE49-F238E27FC236}">
                <a16:creationId xmlns:a16="http://schemas.microsoft.com/office/drawing/2014/main" id="{D1FFDCBC-0316-5F40-9C11-E60EF4A41BCE}"/>
              </a:ext>
            </a:extLst>
          </p:cNvPr>
          <p:cNvSpPr/>
          <p:nvPr/>
        </p:nvSpPr>
        <p:spPr>
          <a:xfrm flipH="1">
            <a:off x="6029459" y="3539542"/>
            <a:ext cx="721217" cy="23182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下矢印 32">
            <a:extLst>
              <a:ext uri="{FF2B5EF4-FFF2-40B4-BE49-F238E27FC236}">
                <a16:creationId xmlns:a16="http://schemas.microsoft.com/office/drawing/2014/main" id="{F42F5C71-99B2-6147-AC75-CDB707E66F21}"/>
              </a:ext>
            </a:extLst>
          </p:cNvPr>
          <p:cNvSpPr/>
          <p:nvPr/>
        </p:nvSpPr>
        <p:spPr>
          <a:xfrm>
            <a:off x="5591579" y="4016061"/>
            <a:ext cx="231819" cy="721217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右矢印 33">
            <a:extLst>
              <a:ext uri="{FF2B5EF4-FFF2-40B4-BE49-F238E27FC236}">
                <a16:creationId xmlns:a16="http://schemas.microsoft.com/office/drawing/2014/main" id="{F6B7970F-BC4A-2749-A79B-EF4FA24F91E9}"/>
              </a:ext>
            </a:extLst>
          </p:cNvPr>
          <p:cNvSpPr/>
          <p:nvPr/>
        </p:nvSpPr>
        <p:spPr>
          <a:xfrm>
            <a:off x="6042340" y="4981978"/>
            <a:ext cx="721217" cy="23182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上矢印 34">
            <a:extLst>
              <a:ext uri="{FF2B5EF4-FFF2-40B4-BE49-F238E27FC236}">
                <a16:creationId xmlns:a16="http://schemas.microsoft.com/office/drawing/2014/main" id="{35F9FC62-1079-A04B-BA86-4A13473C62B3}"/>
              </a:ext>
            </a:extLst>
          </p:cNvPr>
          <p:cNvSpPr/>
          <p:nvPr/>
        </p:nvSpPr>
        <p:spPr>
          <a:xfrm>
            <a:off x="3453682" y="3990304"/>
            <a:ext cx="231820" cy="721217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右矢印 35">
            <a:extLst>
              <a:ext uri="{FF2B5EF4-FFF2-40B4-BE49-F238E27FC236}">
                <a16:creationId xmlns:a16="http://schemas.microsoft.com/office/drawing/2014/main" id="{D3A3A4FD-2484-C049-B0C4-57A1A6787B3A}"/>
              </a:ext>
            </a:extLst>
          </p:cNvPr>
          <p:cNvSpPr/>
          <p:nvPr/>
        </p:nvSpPr>
        <p:spPr>
          <a:xfrm>
            <a:off x="2539286" y="5007735"/>
            <a:ext cx="721217" cy="23182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左矢印 36">
            <a:extLst>
              <a:ext uri="{FF2B5EF4-FFF2-40B4-BE49-F238E27FC236}">
                <a16:creationId xmlns:a16="http://schemas.microsoft.com/office/drawing/2014/main" id="{61A8CBAC-075C-A34D-8A9E-CA6176FB4CFF}"/>
              </a:ext>
            </a:extLst>
          </p:cNvPr>
          <p:cNvSpPr/>
          <p:nvPr/>
        </p:nvSpPr>
        <p:spPr>
          <a:xfrm>
            <a:off x="2487769" y="3513786"/>
            <a:ext cx="721217" cy="231820"/>
          </a:xfrm>
          <a:prstGeom prst="lef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7BC44DDD-B1BA-7643-BFA4-043A78C59818}"/>
                  </a:ext>
                </a:extLst>
              </p:cNvPr>
              <p:cNvSpPr txBox="1"/>
              <p:nvPr/>
            </p:nvSpPr>
            <p:spPr>
              <a:xfrm>
                <a:off x="8305720" y="3058363"/>
                <a:ext cx="13394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/>
                  <a:t>臨界速度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7BC44DDD-B1BA-7643-BFA4-043A78C59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5720" y="3058363"/>
                <a:ext cx="1339402" cy="369332"/>
              </a:xfrm>
              <a:prstGeom prst="rect">
                <a:avLst/>
              </a:prstGeom>
              <a:blipFill>
                <a:blip r:embed="rId5"/>
                <a:stretch>
                  <a:fillRect l="-3774" t="-10000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74BF66EC-BF40-334A-B6A5-E9E03EF37036}"/>
              </a:ext>
            </a:extLst>
          </p:cNvPr>
          <p:cNvGrpSpPr/>
          <p:nvPr/>
        </p:nvGrpSpPr>
        <p:grpSpPr>
          <a:xfrm>
            <a:off x="2708856" y="4146998"/>
            <a:ext cx="412124" cy="412124"/>
            <a:chOff x="3026535" y="5834130"/>
            <a:chExt cx="412124" cy="412124"/>
          </a:xfrm>
        </p:grpSpPr>
        <p:sp>
          <p:nvSpPr>
            <p:cNvPr id="39" name="円/楕円 38">
              <a:extLst>
                <a:ext uri="{FF2B5EF4-FFF2-40B4-BE49-F238E27FC236}">
                  <a16:creationId xmlns:a16="http://schemas.microsoft.com/office/drawing/2014/main" id="{48C8FAD1-C531-E647-A063-74C6BF16BD5F}"/>
                </a:ext>
              </a:extLst>
            </p:cNvPr>
            <p:cNvSpPr/>
            <p:nvPr/>
          </p:nvSpPr>
          <p:spPr>
            <a:xfrm>
              <a:off x="3026535" y="5834130"/>
              <a:ext cx="412124" cy="41212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>
              <a:extLst>
                <a:ext uri="{FF2B5EF4-FFF2-40B4-BE49-F238E27FC236}">
                  <a16:creationId xmlns:a16="http://schemas.microsoft.com/office/drawing/2014/main" id="{F3C3B367-2B5E-864E-8E00-8B43CEF4676C}"/>
                </a:ext>
              </a:extLst>
            </p:cNvPr>
            <p:cNvSpPr/>
            <p:nvPr/>
          </p:nvSpPr>
          <p:spPr>
            <a:xfrm>
              <a:off x="3168201" y="5975798"/>
              <a:ext cx="141667" cy="1416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AD35D02D-A90D-4C48-9C4C-390E5CD631F1}"/>
              </a:ext>
            </a:extLst>
          </p:cNvPr>
          <p:cNvGrpSpPr/>
          <p:nvPr/>
        </p:nvGrpSpPr>
        <p:grpSpPr>
          <a:xfrm>
            <a:off x="4483994" y="4131971"/>
            <a:ext cx="412124" cy="412124"/>
            <a:chOff x="3784242" y="5831982"/>
            <a:chExt cx="412124" cy="412124"/>
          </a:xfrm>
        </p:grpSpPr>
        <p:sp>
          <p:nvSpPr>
            <p:cNvPr id="41" name="円/楕円 40">
              <a:extLst>
                <a:ext uri="{FF2B5EF4-FFF2-40B4-BE49-F238E27FC236}">
                  <a16:creationId xmlns:a16="http://schemas.microsoft.com/office/drawing/2014/main" id="{89EE986E-3332-C440-A49E-F8568412CA01}"/>
                </a:ext>
              </a:extLst>
            </p:cNvPr>
            <p:cNvSpPr/>
            <p:nvPr/>
          </p:nvSpPr>
          <p:spPr>
            <a:xfrm>
              <a:off x="3784242" y="5831982"/>
              <a:ext cx="412124" cy="41212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93A161ED-D656-FF44-B092-83C132E45F6C}"/>
                </a:ext>
              </a:extLst>
            </p:cNvPr>
            <p:cNvCxnSpPr>
              <a:stCxn id="41" idx="1"/>
              <a:endCxn id="41" idx="5"/>
            </p:cNvCxnSpPr>
            <p:nvPr/>
          </p:nvCxnSpPr>
          <p:spPr>
            <a:xfrm>
              <a:off x="3844596" y="5892336"/>
              <a:ext cx="291416" cy="29141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5B875BFB-585D-F54A-8810-B76D3112108F}"/>
                </a:ext>
              </a:extLst>
            </p:cNvPr>
            <p:cNvCxnSpPr>
              <a:stCxn id="41" idx="3"/>
              <a:endCxn id="41" idx="7"/>
            </p:cNvCxnSpPr>
            <p:nvPr/>
          </p:nvCxnSpPr>
          <p:spPr>
            <a:xfrm flipV="1">
              <a:off x="3844596" y="5892336"/>
              <a:ext cx="291416" cy="29141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940AAC84-6651-A249-901C-A1904045D623}"/>
              </a:ext>
            </a:extLst>
          </p:cNvPr>
          <p:cNvGrpSpPr/>
          <p:nvPr/>
        </p:nvGrpSpPr>
        <p:grpSpPr>
          <a:xfrm>
            <a:off x="6222642" y="4157730"/>
            <a:ext cx="412124" cy="412124"/>
            <a:chOff x="3026535" y="5834130"/>
            <a:chExt cx="412124" cy="412124"/>
          </a:xfrm>
        </p:grpSpPr>
        <p:sp>
          <p:nvSpPr>
            <p:cNvPr id="49" name="円/楕円 48">
              <a:extLst>
                <a:ext uri="{FF2B5EF4-FFF2-40B4-BE49-F238E27FC236}">
                  <a16:creationId xmlns:a16="http://schemas.microsoft.com/office/drawing/2014/main" id="{BE4CA25F-DA86-3049-9F1D-66EB0F675F42}"/>
                </a:ext>
              </a:extLst>
            </p:cNvPr>
            <p:cNvSpPr/>
            <p:nvPr/>
          </p:nvSpPr>
          <p:spPr>
            <a:xfrm>
              <a:off x="3026535" y="5834130"/>
              <a:ext cx="412124" cy="41212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円/楕円 49">
              <a:extLst>
                <a:ext uri="{FF2B5EF4-FFF2-40B4-BE49-F238E27FC236}">
                  <a16:creationId xmlns:a16="http://schemas.microsoft.com/office/drawing/2014/main" id="{0867067E-905D-7A46-B86D-92BDE1573BF6}"/>
                </a:ext>
              </a:extLst>
            </p:cNvPr>
            <p:cNvSpPr/>
            <p:nvPr/>
          </p:nvSpPr>
          <p:spPr>
            <a:xfrm>
              <a:off x="3168201" y="5975798"/>
              <a:ext cx="141667" cy="1416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1" name="図形グループ 44">
            <a:extLst>
              <a:ext uri="{FF2B5EF4-FFF2-40B4-BE49-F238E27FC236}">
                <a16:creationId xmlns:a16="http://schemas.microsoft.com/office/drawing/2014/main" id="{775D3C2C-73EA-194E-B4F5-A4F2B735B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194481" y="3626632"/>
            <a:ext cx="2049065" cy="2905125"/>
            <a:chOff x="5181600" y="1177925"/>
            <a:chExt cx="3698875" cy="4841875"/>
          </a:xfrm>
        </p:grpSpPr>
        <p:pic>
          <p:nvPicPr>
            <p:cNvPr id="52" name="図 32">
              <a:extLst>
                <a:ext uri="{FF2B5EF4-FFF2-40B4-BE49-F238E27FC236}">
                  <a16:creationId xmlns:a16="http://schemas.microsoft.com/office/drawing/2014/main" id="{2073E314-A8FC-D24C-8052-EEE358321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610100" y="1749425"/>
              <a:ext cx="4841875" cy="369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3" name="図形グループ 28">
              <a:extLst>
                <a:ext uri="{FF2B5EF4-FFF2-40B4-BE49-F238E27FC236}">
                  <a16:creationId xmlns:a16="http://schemas.microsoft.com/office/drawing/2014/main" id="{1B7687D3-B9A6-5846-BB41-03F2B7B3A1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64510" y="2286000"/>
              <a:ext cx="1235045" cy="1201972"/>
              <a:chOff x="5043343" y="2590800"/>
              <a:chExt cx="1235045" cy="1201972"/>
            </a:xfrm>
          </p:grpSpPr>
          <p:sp>
            <p:nvSpPr>
              <p:cNvPr id="59" name="テキスト ボックス 16">
                <a:extLst>
                  <a:ext uri="{FF2B5EF4-FFF2-40B4-BE49-F238E27FC236}">
                    <a16:creationId xmlns:a16="http://schemas.microsoft.com/office/drawing/2014/main" id="{A39CA5F5-5C8B-304C-9570-28112092D8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28012" y="3331107"/>
                <a:ext cx="55037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ja-JP" sz="1200">
                    <a:solidFill>
                      <a:schemeClr val="bg1"/>
                    </a:solidFill>
                  </a:rPr>
                  <a:t> </a:t>
                </a:r>
                <a:r>
                  <a:rPr lang="en-US" altLang="ja-JP" sz="1200">
                    <a:solidFill>
                      <a:srgbClr val="FFFFFF"/>
                    </a:solidFill>
                  </a:rPr>
                  <a:t>x</a:t>
                </a:r>
                <a:endParaRPr lang="ja-JP" altLang="en-US" sz="12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60" name="直線矢印コネクタ 59">
                <a:extLst>
                  <a:ext uri="{FF2B5EF4-FFF2-40B4-BE49-F238E27FC236}">
                    <a16:creationId xmlns:a16="http://schemas.microsoft.com/office/drawing/2014/main" id="{F7CAB474-7D60-6B4A-BF13-1808CF2BDF63}"/>
                  </a:ext>
                </a:extLst>
              </p:cNvPr>
              <p:cNvCxnSpPr/>
              <p:nvPr/>
            </p:nvCxnSpPr>
            <p:spPr>
              <a:xfrm rot="10800000">
                <a:off x="5317210" y="3582194"/>
                <a:ext cx="533017" cy="1985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headEnd type="arrow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矢印コネクタ 60">
                <a:extLst>
                  <a:ext uri="{FF2B5EF4-FFF2-40B4-BE49-F238E27FC236}">
                    <a16:creationId xmlns:a16="http://schemas.microsoft.com/office/drawing/2014/main" id="{781C92F2-46D3-244B-A0F5-C5B9D0DC213A}"/>
                  </a:ext>
                </a:extLst>
              </p:cNvPr>
              <p:cNvCxnSpPr/>
              <p:nvPr/>
            </p:nvCxnSpPr>
            <p:spPr>
              <a:xfrm rot="5400000">
                <a:off x="5051386" y="3314221"/>
                <a:ext cx="533796" cy="2149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headEnd type="arrow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テキスト ボックス 20">
                <a:extLst>
                  <a:ext uri="{FF2B5EF4-FFF2-40B4-BE49-F238E27FC236}">
                    <a16:creationId xmlns:a16="http://schemas.microsoft.com/office/drawing/2014/main" id="{6660D97B-8410-694A-A6E8-D91D6C68BA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43343" y="2590800"/>
                <a:ext cx="55037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ja-JP" sz="1200">
                    <a:solidFill>
                      <a:schemeClr val="bg1"/>
                    </a:solidFill>
                  </a:rPr>
                  <a:t> </a:t>
                </a:r>
                <a:r>
                  <a:rPr lang="en-US" altLang="ja-JP" sz="1200">
                    <a:solidFill>
                      <a:srgbClr val="FFFFFF"/>
                    </a:solidFill>
                  </a:rPr>
                  <a:t>z</a:t>
                </a:r>
                <a:endParaRPr lang="ja-JP" altLang="en-US" sz="12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4" name="図形グループ 38">
              <a:extLst>
                <a:ext uri="{FF2B5EF4-FFF2-40B4-BE49-F238E27FC236}">
                  <a16:creationId xmlns:a16="http://schemas.microsoft.com/office/drawing/2014/main" id="{EBB46AB7-A5C7-9447-8B21-E5B55745EB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1883" y="4572000"/>
              <a:ext cx="1191277" cy="1200525"/>
              <a:chOff x="5060716" y="2590800"/>
              <a:chExt cx="1191277" cy="1200525"/>
            </a:xfrm>
          </p:grpSpPr>
          <p:sp>
            <p:nvSpPr>
              <p:cNvPr id="55" name="テキスト ボックス 39">
                <a:extLst>
                  <a:ext uri="{FF2B5EF4-FFF2-40B4-BE49-F238E27FC236}">
                    <a16:creationId xmlns:a16="http://schemas.microsoft.com/office/drawing/2014/main" id="{FBD4389E-374B-9645-9C6A-8B3B594A85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01616" y="3329660"/>
                <a:ext cx="55037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ja-JP" sz="1200">
                    <a:solidFill>
                      <a:schemeClr val="bg1"/>
                    </a:solidFill>
                  </a:rPr>
                  <a:t> </a:t>
                </a:r>
                <a:r>
                  <a:rPr lang="en-US" altLang="ja-JP" sz="1200">
                    <a:solidFill>
                      <a:srgbClr val="FFFFFF"/>
                    </a:solidFill>
                  </a:rPr>
                  <a:t>x</a:t>
                </a:r>
                <a:endParaRPr lang="ja-JP" altLang="en-US" sz="12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56" name="直線矢印コネクタ 55">
                <a:extLst>
                  <a:ext uri="{FF2B5EF4-FFF2-40B4-BE49-F238E27FC236}">
                    <a16:creationId xmlns:a16="http://schemas.microsoft.com/office/drawing/2014/main" id="{FC59EDED-CBD1-3548-9A00-0B5EE568D864}"/>
                  </a:ext>
                </a:extLst>
              </p:cNvPr>
              <p:cNvCxnSpPr/>
              <p:nvPr/>
            </p:nvCxnSpPr>
            <p:spPr>
              <a:xfrm rot="10800000">
                <a:off x="5317210" y="3582194"/>
                <a:ext cx="533017" cy="0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headEnd type="arrow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矢印コネクタ 56">
                <a:extLst>
                  <a:ext uri="{FF2B5EF4-FFF2-40B4-BE49-F238E27FC236}">
                    <a16:creationId xmlns:a16="http://schemas.microsoft.com/office/drawing/2014/main" id="{5BB9B12F-986D-804C-8BEF-8C647E3FDBB5}"/>
                  </a:ext>
                </a:extLst>
              </p:cNvPr>
              <p:cNvCxnSpPr/>
              <p:nvPr/>
            </p:nvCxnSpPr>
            <p:spPr>
              <a:xfrm rot="5400000">
                <a:off x="5051386" y="3314221"/>
                <a:ext cx="533796" cy="2149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headEnd type="arrow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テキスト ボックス 42">
                <a:extLst>
                  <a:ext uri="{FF2B5EF4-FFF2-40B4-BE49-F238E27FC236}">
                    <a16:creationId xmlns:a16="http://schemas.microsoft.com/office/drawing/2014/main" id="{16C9B943-2470-B240-8A87-6D1A721DD6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60716" y="2590800"/>
                <a:ext cx="55037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ja-JP" sz="1200">
                    <a:solidFill>
                      <a:schemeClr val="bg1"/>
                    </a:solidFill>
                  </a:rPr>
                  <a:t> </a:t>
                </a:r>
                <a:r>
                  <a:rPr lang="en-US" altLang="ja-JP" sz="1200">
                    <a:solidFill>
                      <a:srgbClr val="FFFFFF"/>
                    </a:solidFill>
                  </a:rPr>
                  <a:t>y</a:t>
                </a:r>
                <a:endParaRPr lang="ja-JP" altLang="en-US" sz="12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7BDBC46-0B99-DF40-95AD-EA09691E3984}"/>
              </a:ext>
            </a:extLst>
          </p:cNvPr>
          <p:cNvSpPr txBox="1"/>
          <p:nvPr/>
        </p:nvSpPr>
        <p:spPr>
          <a:xfrm>
            <a:off x="6937804" y="4061877"/>
            <a:ext cx="2164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超流動</a:t>
            </a:r>
            <a:r>
              <a:rPr kumimoji="1" lang="en-US" altLang="ja-JP" baseline="30000" dirty="0"/>
              <a:t>3</a:t>
            </a:r>
            <a:r>
              <a:rPr kumimoji="1" lang="en-US" altLang="ja-JP" dirty="0"/>
              <a:t>He</a:t>
            </a:r>
            <a:r>
              <a:rPr kumimoji="1" lang="ja-JP" altLang="en-US"/>
              <a:t>の</a:t>
            </a:r>
            <a:endParaRPr kumimoji="1" lang="en-US" altLang="ja-JP" dirty="0"/>
          </a:p>
          <a:p>
            <a:r>
              <a:rPr kumimoji="1" lang="ja-JP" altLang="en-US"/>
              <a:t>カイラルドメイン構造</a:t>
            </a:r>
          </a:p>
        </p:txBody>
      </p:sp>
    </p:spTree>
    <p:extLst>
      <p:ext uri="{BB962C8B-B14F-4D97-AF65-F5344CB8AC3E}">
        <p14:creationId xmlns:p14="http://schemas.microsoft.com/office/powerpoint/2010/main" val="528737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4238368" y="41211"/>
            <a:ext cx="3414584" cy="625429"/>
          </a:xfrm>
          <a:prstGeom prst="rect">
            <a:avLst/>
          </a:prstGeom>
          <a:solidFill>
            <a:schemeClr val="tx1"/>
          </a:solidFill>
          <a:ln w="36000">
            <a:noFill/>
            <a:miter lim="800000"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95000"/>
              </a:lnSpc>
              <a:spcBef>
                <a:spcPts val="2225"/>
              </a:spcBef>
              <a:buClr>
                <a:srgbClr val="003366"/>
              </a:buClr>
              <a:buSzPct val="225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ja-JP" altLang="en-US" sz="36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ＤＦＰ太丸ゴシック体"/>
                <a:ea typeface="ＤＦＰ太丸ゴシック体"/>
                <a:cs typeface="ＤＦＰ太丸ゴシック体"/>
              </a:rPr>
              <a:t>活動</a:t>
            </a:r>
            <a:r>
              <a:rPr kumimoji="0"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ＤＦＰ太丸ゴシック体"/>
                <a:ea typeface="ＤＦＰ太丸ゴシック体"/>
                <a:cs typeface="ＤＦＰ太丸ゴシック体"/>
              </a:rPr>
              <a:t>・教育方針</a:t>
            </a:r>
            <a:endParaRPr kumimoji="0" lang="en-US" altLang="ja-JP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689912" y="1907317"/>
            <a:ext cx="8763000" cy="2621744"/>
          </a:xfrm>
          <a:prstGeom prst="rect">
            <a:avLst/>
          </a:prstGeom>
          <a:noFill/>
          <a:ln w="36000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marL="495300" indent="-457200" defTabSz="914400">
              <a:lnSpc>
                <a:spcPct val="88000"/>
              </a:lnSpc>
              <a:spcBef>
                <a:spcPts val="850"/>
              </a:spcBef>
              <a:buClr>
                <a:srgbClr val="003366"/>
              </a:buClr>
              <a:buSzPct val="44000"/>
              <a:tabLst>
                <a:tab pos="495300" algn="l"/>
                <a:tab pos="939800" algn="l"/>
                <a:tab pos="1397000" algn="l"/>
                <a:tab pos="1841500" algn="l"/>
                <a:tab pos="2286000" algn="l"/>
                <a:tab pos="2743200" algn="l"/>
                <a:tab pos="3187700" algn="l"/>
                <a:tab pos="3644900" algn="l"/>
                <a:tab pos="4089400" algn="l"/>
                <a:tab pos="4533900" algn="l"/>
                <a:tab pos="4991100" algn="l"/>
                <a:tab pos="5435600" algn="l"/>
                <a:tab pos="5880100" algn="l"/>
                <a:tab pos="6337300" algn="l"/>
                <a:tab pos="6781800" algn="l"/>
                <a:tab pos="7239000" algn="l"/>
                <a:tab pos="7683500" algn="l"/>
                <a:tab pos="8128000" algn="l"/>
                <a:tab pos="8585200" algn="l"/>
                <a:tab pos="9029700" algn="l"/>
                <a:tab pos="9474200" algn="l"/>
                <a:tab pos="10096500" algn="l"/>
              </a:tabLst>
            </a:pPr>
            <a:r>
              <a:rPr kumimoji="0" lang="ja-JP" altLang="en-US" sz="2400" dirty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研究対象となる物理現象は</a:t>
            </a:r>
            <a:r>
              <a:rPr kumimoji="0" lang="ja-JP" altLang="en-US" sz="240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広範囲（興味の赴くまま彷徨う）</a:t>
            </a:r>
            <a:endParaRPr kumimoji="0" lang="en-US" altLang="ja-JP" sz="2400" dirty="0">
              <a:solidFill>
                <a:srgbClr val="000000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ヒラギノ角ゴ ProN W3" charset="0"/>
              <a:sym typeface="ＭＳ Ｐゴシック" charset="0"/>
            </a:endParaRPr>
          </a:p>
          <a:p>
            <a:pPr marL="495300" indent="-457200" defTabSz="914400">
              <a:lnSpc>
                <a:spcPct val="88000"/>
              </a:lnSpc>
              <a:spcBef>
                <a:spcPts val="850"/>
              </a:spcBef>
              <a:buClr>
                <a:srgbClr val="003366"/>
              </a:buClr>
              <a:buSzPct val="44000"/>
              <a:tabLst>
                <a:tab pos="495300" algn="l"/>
                <a:tab pos="939800" algn="l"/>
                <a:tab pos="1397000" algn="l"/>
                <a:tab pos="1841500" algn="l"/>
                <a:tab pos="2286000" algn="l"/>
                <a:tab pos="2743200" algn="l"/>
                <a:tab pos="3187700" algn="l"/>
                <a:tab pos="3644900" algn="l"/>
                <a:tab pos="4089400" algn="l"/>
                <a:tab pos="4533900" algn="l"/>
                <a:tab pos="4991100" algn="l"/>
                <a:tab pos="5435600" algn="l"/>
                <a:tab pos="5880100" algn="l"/>
                <a:tab pos="6337300" algn="l"/>
                <a:tab pos="6781800" algn="l"/>
                <a:tab pos="7239000" algn="l"/>
                <a:tab pos="7683500" algn="l"/>
                <a:tab pos="8128000" algn="l"/>
                <a:tab pos="8585200" algn="l"/>
                <a:tab pos="9029700" algn="l"/>
                <a:tab pos="9474200" algn="l"/>
                <a:tab pos="10096500" algn="l"/>
              </a:tabLst>
            </a:pPr>
            <a:r>
              <a:rPr kumimoji="0" lang="ja-JP" altLang="en-US" sz="2400" dirty="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　</a:t>
            </a:r>
            <a:r>
              <a:rPr kumimoji="0" lang="ja-JP" altLang="en-US" sz="24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超流動ヘリウム３</a:t>
            </a:r>
            <a:r>
              <a:rPr kumimoji="0" lang="ja-JP" altLang="en-US" sz="2400" dirty="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の</a:t>
            </a:r>
            <a:r>
              <a:rPr kumimoji="0" lang="ja-JP" altLang="en-US" sz="2400" dirty="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多自由度波動関数の実空間変動</a:t>
            </a:r>
            <a:r>
              <a:rPr kumimoji="0" lang="ja-JP" altLang="en-US" sz="2400" dirty="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，</a:t>
            </a:r>
            <a:endParaRPr kumimoji="0" lang="en-US" altLang="ja-JP" sz="2400" dirty="0">
              <a:solidFill>
                <a:srgbClr val="000000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sym typeface="ＭＳ Ｐゴシック" charset="0"/>
            </a:endParaRPr>
          </a:p>
          <a:p>
            <a:pPr marL="495300" indent="-457200" defTabSz="914400">
              <a:lnSpc>
                <a:spcPct val="88000"/>
              </a:lnSpc>
              <a:spcBef>
                <a:spcPts val="850"/>
              </a:spcBef>
              <a:buClr>
                <a:srgbClr val="003366"/>
              </a:buClr>
              <a:buSzPct val="44000"/>
              <a:tabLst>
                <a:tab pos="495300" algn="l"/>
                <a:tab pos="939800" algn="l"/>
                <a:tab pos="1397000" algn="l"/>
                <a:tab pos="1841500" algn="l"/>
                <a:tab pos="2286000" algn="l"/>
                <a:tab pos="2743200" algn="l"/>
                <a:tab pos="3187700" algn="l"/>
                <a:tab pos="3644900" algn="l"/>
                <a:tab pos="4089400" algn="l"/>
                <a:tab pos="4533900" algn="l"/>
                <a:tab pos="4991100" algn="l"/>
                <a:tab pos="5435600" algn="l"/>
                <a:tab pos="5880100" algn="l"/>
                <a:tab pos="6337300" algn="l"/>
                <a:tab pos="6781800" algn="l"/>
                <a:tab pos="7239000" algn="l"/>
                <a:tab pos="7683500" algn="l"/>
                <a:tab pos="8128000" algn="l"/>
                <a:tab pos="8585200" algn="l"/>
                <a:tab pos="9029700" algn="l"/>
                <a:tab pos="9474200" algn="l"/>
                <a:tab pos="10096500" algn="l"/>
              </a:tabLst>
            </a:pPr>
            <a:r>
              <a:rPr kumimoji="0" lang="ja-JP" altLang="en-US" sz="2400" dirty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　</a:t>
            </a:r>
            <a:r>
              <a:rPr kumimoji="0" lang="ja-JP" altLang="en-US" sz="2400" dirty="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量子渦など</a:t>
            </a:r>
            <a:r>
              <a:rPr kumimoji="0" lang="ja-JP" altLang="en-US" sz="2400" dirty="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トポロジカルな構造体</a:t>
            </a:r>
            <a:r>
              <a:rPr kumimoji="0" lang="ja-JP" altLang="en-US" sz="2400" dirty="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の探索，</a:t>
            </a:r>
            <a:endParaRPr kumimoji="0" lang="en-US" altLang="ja-JP" sz="2400" dirty="0">
              <a:solidFill>
                <a:srgbClr val="000000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sym typeface="ＭＳ Ｐゴシック" charset="0"/>
            </a:endParaRPr>
          </a:p>
          <a:p>
            <a:pPr marL="495300" indent="-457200" defTabSz="914400">
              <a:lnSpc>
                <a:spcPct val="88000"/>
              </a:lnSpc>
              <a:spcBef>
                <a:spcPts val="850"/>
              </a:spcBef>
              <a:buClr>
                <a:srgbClr val="003366"/>
              </a:buClr>
              <a:buSzPct val="44000"/>
              <a:tabLst>
                <a:tab pos="495300" algn="l"/>
                <a:tab pos="939800" algn="l"/>
                <a:tab pos="1397000" algn="l"/>
                <a:tab pos="1841500" algn="l"/>
                <a:tab pos="2286000" algn="l"/>
                <a:tab pos="2743200" algn="l"/>
                <a:tab pos="3187700" algn="l"/>
                <a:tab pos="3644900" algn="l"/>
                <a:tab pos="4089400" algn="l"/>
                <a:tab pos="4533900" algn="l"/>
                <a:tab pos="4991100" algn="l"/>
                <a:tab pos="5435600" algn="l"/>
                <a:tab pos="5880100" algn="l"/>
                <a:tab pos="6337300" algn="l"/>
                <a:tab pos="6781800" algn="l"/>
                <a:tab pos="7239000" algn="l"/>
                <a:tab pos="7683500" algn="l"/>
                <a:tab pos="8128000" algn="l"/>
                <a:tab pos="8585200" algn="l"/>
                <a:tab pos="9029700" algn="l"/>
                <a:tab pos="9474200" algn="l"/>
                <a:tab pos="10096500" algn="l"/>
              </a:tabLst>
            </a:pPr>
            <a:r>
              <a:rPr kumimoji="0" lang="ja-JP" altLang="ja-JP" sz="2400" dirty="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　</a:t>
            </a:r>
            <a:r>
              <a:rPr kumimoji="0" lang="ja-JP" altLang="en-US" sz="2400" dirty="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相転移による</a:t>
            </a:r>
            <a:r>
              <a:rPr kumimoji="0" lang="ja-JP" altLang="en-US" sz="2400" dirty="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位相欠陥</a:t>
            </a:r>
            <a:r>
              <a:rPr kumimoji="0" lang="ja-JP" altLang="en-US" sz="2400" dirty="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の生成と</a:t>
            </a:r>
            <a:r>
              <a:rPr kumimoji="0" lang="ja-JP" altLang="en-US" sz="2400" dirty="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宇宙論の実験的検証</a:t>
            </a:r>
            <a:r>
              <a:rPr kumimoji="0" lang="ja-JP" altLang="en-US" sz="2400" dirty="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，</a:t>
            </a:r>
            <a:endParaRPr kumimoji="0" lang="en-US" altLang="ja-JP" sz="2400" dirty="0">
              <a:solidFill>
                <a:srgbClr val="000000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sym typeface="ＭＳ Ｐゴシック" charset="0"/>
            </a:endParaRPr>
          </a:p>
          <a:p>
            <a:pPr marL="495300" indent="-457200" defTabSz="914400">
              <a:lnSpc>
                <a:spcPct val="88000"/>
              </a:lnSpc>
              <a:spcBef>
                <a:spcPts val="850"/>
              </a:spcBef>
              <a:buClr>
                <a:srgbClr val="003366"/>
              </a:buClr>
              <a:buSzPct val="44000"/>
              <a:tabLst>
                <a:tab pos="495300" algn="l"/>
                <a:tab pos="939800" algn="l"/>
                <a:tab pos="1397000" algn="l"/>
                <a:tab pos="1841500" algn="l"/>
                <a:tab pos="2286000" algn="l"/>
                <a:tab pos="2743200" algn="l"/>
                <a:tab pos="3187700" algn="l"/>
                <a:tab pos="3644900" algn="l"/>
                <a:tab pos="4089400" algn="l"/>
                <a:tab pos="4533900" algn="l"/>
                <a:tab pos="4991100" algn="l"/>
                <a:tab pos="5435600" algn="l"/>
                <a:tab pos="5880100" algn="l"/>
                <a:tab pos="6337300" algn="l"/>
                <a:tab pos="6781800" algn="l"/>
                <a:tab pos="7239000" algn="l"/>
                <a:tab pos="7683500" algn="l"/>
                <a:tab pos="8128000" algn="l"/>
                <a:tab pos="8585200" algn="l"/>
                <a:tab pos="9029700" algn="l"/>
                <a:tab pos="9474200" algn="l"/>
                <a:tab pos="10096500" algn="l"/>
              </a:tabLst>
            </a:pPr>
            <a:r>
              <a:rPr kumimoji="0" lang="ja-JP" altLang="ja-JP" sz="240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　</a:t>
            </a:r>
            <a:r>
              <a:rPr kumimoji="0" lang="ja-JP" altLang="en-US" sz="240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制限空間・境界条件制御による新奇対称性超流動相の実現</a:t>
            </a:r>
            <a:r>
              <a:rPr kumimoji="0" lang="ja-JP" altLang="en-US" sz="240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，</a:t>
            </a:r>
            <a:endParaRPr kumimoji="0" lang="en-US" altLang="ja-JP" sz="2400" dirty="0">
              <a:solidFill>
                <a:srgbClr val="000000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sym typeface="ＭＳ Ｐゴシック" charset="0"/>
            </a:endParaRPr>
          </a:p>
          <a:p>
            <a:pPr marL="495300" indent="-457200" defTabSz="914400">
              <a:lnSpc>
                <a:spcPct val="88000"/>
              </a:lnSpc>
              <a:spcBef>
                <a:spcPts val="850"/>
              </a:spcBef>
              <a:buClr>
                <a:srgbClr val="003366"/>
              </a:buClr>
              <a:buSzPct val="44000"/>
              <a:tabLst>
                <a:tab pos="495300" algn="l"/>
                <a:tab pos="939800" algn="l"/>
                <a:tab pos="1397000" algn="l"/>
                <a:tab pos="1841500" algn="l"/>
                <a:tab pos="2286000" algn="l"/>
                <a:tab pos="2743200" algn="l"/>
                <a:tab pos="3187700" algn="l"/>
                <a:tab pos="3644900" algn="l"/>
                <a:tab pos="4089400" algn="l"/>
                <a:tab pos="4533900" algn="l"/>
                <a:tab pos="4991100" algn="l"/>
                <a:tab pos="5435600" algn="l"/>
                <a:tab pos="5880100" algn="l"/>
                <a:tab pos="6337300" algn="l"/>
                <a:tab pos="6781800" algn="l"/>
                <a:tab pos="7239000" algn="l"/>
                <a:tab pos="7683500" algn="l"/>
                <a:tab pos="8128000" algn="l"/>
                <a:tab pos="8585200" algn="l"/>
                <a:tab pos="9029700" algn="l"/>
                <a:tab pos="9474200" algn="l"/>
                <a:tab pos="10096500" algn="l"/>
              </a:tabLst>
            </a:pPr>
            <a:r>
              <a:rPr kumimoji="0" lang="ja-JP" altLang="ja-JP" sz="240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　</a:t>
            </a:r>
            <a:r>
              <a:rPr kumimoji="0" lang="ja-JP" altLang="en-US" sz="240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スーパーカレント</a:t>
            </a:r>
            <a:r>
              <a:rPr kumimoji="0" lang="ja-JP" altLang="en-US" sz="2400">
                <a:solidFill>
                  <a:prstClr val="black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のダイナミクス，</a:t>
            </a:r>
            <a:r>
              <a:rPr kumimoji="0" lang="ja-JP" altLang="en-US" sz="240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量子</a:t>
            </a:r>
            <a:r>
              <a:rPr kumimoji="0" lang="ja-JP" altLang="en-US" sz="2400" dirty="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乱流</a:t>
            </a:r>
            <a:r>
              <a:rPr kumimoji="0" lang="ja-JP" altLang="en-US" sz="2400" dirty="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，，，，</a:t>
            </a:r>
            <a:endParaRPr kumimoji="0" lang="en-US" altLang="ja-JP" sz="2400" dirty="0">
              <a:solidFill>
                <a:srgbClr val="000000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sym typeface="ＭＳ Ｐゴシック" charset="0"/>
            </a:endParaRPr>
          </a:p>
        </p:txBody>
      </p:sp>
      <p:sp>
        <p:nvSpPr>
          <p:cNvPr id="19460" name="Text Box 12"/>
          <p:cNvSpPr txBox="1">
            <a:spLocks noChangeArrowheads="1"/>
          </p:cNvSpPr>
          <p:nvPr/>
        </p:nvSpPr>
        <p:spPr bwMode="auto">
          <a:xfrm>
            <a:off x="1788264" y="4848592"/>
            <a:ext cx="8535179" cy="913200"/>
          </a:xfrm>
          <a:prstGeom prst="rect">
            <a:avLst/>
          </a:prstGeom>
          <a:solidFill>
            <a:srgbClr val="FFFF00"/>
          </a:solidFill>
          <a:ln w="28575">
            <a:solidFill>
              <a:srgbClr val="660066"/>
            </a:solidFill>
            <a:miter lim="800000"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95000"/>
              </a:lnSpc>
              <a:spcBef>
                <a:spcPts val="975"/>
              </a:spcBef>
              <a:buClr>
                <a:srgbClr val="FF0000"/>
              </a:buClr>
              <a:buSzPct val="44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kumimoji="0" lang="ja-JP" altLang="en-US" sz="28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ＭＳ Ｐゴシック" charset="-128"/>
              </a:rPr>
              <a:t>方針：新しい</a:t>
            </a:r>
            <a:r>
              <a:rPr kumimoji="0" lang="ja-JP" altLang="en-GB" sz="28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ＭＳ Ｐゴシック" charset="-128"/>
              </a:rPr>
              <a:t>実験装置を開発</a:t>
            </a:r>
            <a:r>
              <a:rPr kumimoji="0" lang="ja-JP" altLang="en-US" sz="28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ＭＳ Ｐゴシック" charset="-128"/>
              </a:rPr>
              <a:t>して新しい発見に</a:t>
            </a:r>
            <a:br>
              <a:rPr kumimoji="0" lang="en-US" altLang="ja-JP" sz="28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ＭＳ Ｐゴシック" charset="-128"/>
              </a:rPr>
            </a:br>
            <a:r>
              <a:rPr kumimoji="0" lang="ja-JP" altLang="en-US" sz="28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ＭＳ Ｐゴシック" charset="-128"/>
              </a:rPr>
              <a:t>近づく力をつけるために、研究開発力を鍛えます。</a:t>
            </a:r>
            <a:endParaRPr kumimoji="0" lang="ja-JP" altLang="en-GB" sz="2800" dirty="0"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ＭＳ Ｐゴシック" charset="-128"/>
            </a:endParaRPr>
          </a:p>
        </p:txBody>
      </p:sp>
      <p:sp>
        <p:nvSpPr>
          <p:cNvPr id="19461" name="テキスト ボックス 4"/>
          <p:cNvSpPr txBox="1">
            <a:spLocks noChangeArrowheads="1"/>
          </p:cNvSpPr>
          <p:nvPr/>
        </p:nvSpPr>
        <p:spPr bwMode="auto">
          <a:xfrm>
            <a:off x="2573833" y="6081324"/>
            <a:ext cx="7571303" cy="461665"/>
          </a:xfrm>
          <a:prstGeom prst="rect">
            <a:avLst/>
          </a:prstGeom>
          <a:solidFill>
            <a:schemeClr val="tx1"/>
          </a:solidFill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hangingPunct="0">
              <a:defRPr/>
            </a:pPr>
            <a:r>
              <a:rPr lang="ja-JP" altLang="en-US" sz="2400" dirty="0">
                <a:solidFill>
                  <a:srgbClr val="FFFF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ＭＳ Ｐゴシック" charset="-128"/>
              </a:rPr>
              <a:t>研究内容について詳しく知りたい方の</a:t>
            </a:r>
            <a:r>
              <a:rPr lang="ja-JP" altLang="en-US" sz="2400">
                <a:solidFill>
                  <a:srgbClr val="FFFF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ＭＳ Ｐゴシック" charset="-128"/>
              </a:rPr>
              <a:t>研究室訪問歓迎</a:t>
            </a:r>
            <a:endParaRPr lang="ja-JP" altLang="en-US" sz="2400" dirty="0">
              <a:solidFill>
                <a:srgbClr val="FFFF00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ＭＳ Ｐゴシック" charset="-128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07192" y="777830"/>
            <a:ext cx="8745720" cy="907109"/>
          </a:xfrm>
          <a:prstGeom prst="rect">
            <a:avLst/>
          </a:prstGeom>
          <a:noFill/>
          <a:ln w="36000">
            <a:noFill/>
            <a:miter lim="800000"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marL="495300" indent="-457200" defTabSz="914400">
              <a:lnSpc>
                <a:spcPct val="88000"/>
              </a:lnSpc>
              <a:spcBef>
                <a:spcPts val="850"/>
              </a:spcBef>
              <a:buClr>
                <a:srgbClr val="003366"/>
              </a:buClr>
              <a:buSzPct val="44000"/>
              <a:tabLst>
                <a:tab pos="495300" algn="l"/>
                <a:tab pos="939800" algn="l"/>
                <a:tab pos="1397000" algn="l"/>
                <a:tab pos="1841500" algn="l"/>
                <a:tab pos="2286000" algn="l"/>
                <a:tab pos="2743200" algn="l"/>
                <a:tab pos="3187700" algn="l"/>
                <a:tab pos="3644900" algn="l"/>
                <a:tab pos="4089400" algn="l"/>
                <a:tab pos="4533900" algn="l"/>
                <a:tab pos="4991100" algn="l"/>
                <a:tab pos="5435600" algn="l"/>
                <a:tab pos="5880100" algn="l"/>
                <a:tab pos="6337300" algn="l"/>
                <a:tab pos="6781800" algn="l"/>
                <a:tab pos="7239000" algn="l"/>
                <a:tab pos="7683500" algn="l"/>
                <a:tab pos="8128000" algn="l"/>
                <a:tab pos="8585200" algn="l"/>
                <a:tab pos="9029700" algn="l"/>
                <a:tab pos="9474200" algn="l"/>
                <a:tab pos="10096500" algn="l"/>
              </a:tabLst>
            </a:pPr>
            <a:r>
              <a:rPr kumimoji="0" lang="ja-JP" altLang="en-US" sz="2400" dirty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理想的物質系ヘリウムを舞台とする基礎物理</a:t>
            </a:r>
            <a:br>
              <a:rPr kumimoji="0" lang="en-US" altLang="ja-JP" sz="2400" dirty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</a:br>
            <a:r>
              <a:rPr kumimoji="0" lang="en-US" altLang="ja-JP" dirty="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⇒</a:t>
            </a:r>
            <a:r>
              <a:rPr kumimoji="0" lang="ja-JP" altLang="en-US" dirty="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シンプルな構成要素</a:t>
            </a:r>
            <a:r>
              <a:rPr kumimoji="0" lang="ja-JP" altLang="en-US" dirty="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（フェルミオンの</a:t>
            </a:r>
            <a:r>
              <a:rPr kumimoji="0" lang="ja-JP" altLang="en-US" dirty="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ヘリウム３</a:t>
            </a:r>
            <a:r>
              <a:rPr kumimoji="0" lang="ja-JP" altLang="en-US" dirty="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とボソンの</a:t>
            </a:r>
            <a:r>
              <a:rPr kumimoji="0" lang="ja-JP" altLang="en-US" dirty="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ヘリウム４</a:t>
            </a:r>
            <a:r>
              <a:rPr kumimoji="0" lang="ja-JP" altLang="en-US" dirty="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）</a:t>
            </a:r>
            <a:br>
              <a:rPr kumimoji="0" lang="en-US" altLang="ja-JP" dirty="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</a:br>
            <a:r>
              <a:rPr kumimoji="0" lang="ja-JP" altLang="en-US" dirty="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＋</a:t>
            </a:r>
            <a:r>
              <a:rPr kumimoji="0" lang="ja-JP" altLang="en-US" dirty="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制御された環境</a:t>
            </a:r>
            <a:r>
              <a:rPr kumimoji="0" lang="en-US" altLang="ja-JP" dirty="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 </a:t>
            </a:r>
            <a:r>
              <a:rPr kumimoji="0" lang="en-US" altLang="ja-JP" dirty="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Times New Roman" charset="0"/>
                <a:sym typeface="Times New Roman" charset="0"/>
              </a:rPr>
              <a:t>&gt;&gt; </a:t>
            </a:r>
            <a:r>
              <a:rPr kumimoji="0" lang="ja-JP" altLang="en-US" dirty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ＭＳ Ｐゴシック" charset="0"/>
              </a:rPr>
              <a:t>普遍的な物理現象を精密に理解しよう！</a:t>
            </a:r>
            <a:endParaRPr kumimoji="0" lang="ja-JP" altLang="en-US" dirty="0">
              <a:solidFill>
                <a:srgbClr val="000000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sym typeface="ＭＳ Ｐゴシック" charset="0"/>
            </a:endParaRPr>
          </a:p>
        </p:txBody>
      </p:sp>
      <p:sp>
        <p:nvSpPr>
          <p:cNvPr id="2" name="太陽 1">
            <a:extLst>
              <a:ext uri="{FF2B5EF4-FFF2-40B4-BE49-F238E27FC236}">
                <a16:creationId xmlns:a16="http://schemas.microsoft.com/office/drawing/2014/main" id="{7CE9BF5D-4294-9A46-B241-6226E8C630DF}"/>
              </a:ext>
            </a:extLst>
          </p:cNvPr>
          <p:cNvSpPr/>
          <p:nvPr/>
        </p:nvSpPr>
        <p:spPr>
          <a:xfrm>
            <a:off x="1689912" y="5913913"/>
            <a:ext cx="855366" cy="81939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3"/>
          <p:cNvSpPr txBox="1">
            <a:spLocks noChangeArrowheads="1"/>
          </p:cNvSpPr>
          <p:nvPr/>
        </p:nvSpPr>
        <p:spPr bwMode="auto">
          <a:xfrm>
            <a:off x="3352800" y="762001"/>
            <a:ext cx="6629400" cy="28475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6FF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83000"/>
              </a:lnSpc>
              <a:spcBef>
                <a:spcPts val="850"/>
              </a:spcBef>
              <a:buClr>
                <a:srgbClr val="003366"/>
              </a:buClr>
              <a:buSzPct val="33000"/>
            </a:pPr>
            <a:r>
              <a:rPr kumimoji="0" lang="ja-JP" altLang="en-GB" sz="200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課題研究でやること</a:t>
            </a:r>
            <a:br>
              <a:rPr kumimoji="0" lang="en-GB" altLang="ja-JP" sz="2000" dirty="0">
                <a:solidFill>
                  <a:srgbClr val="000000"/>
                </a:solidFill>
              </a:rPr>
            </a:br>
            <a:endParaRPr kumimoji="0" lang="en-GB" altLang="ja-JP" sz="2000" dirty="0">
              <a:solidFill>
                <a:srgbClr val="000000"/>
              </a:solidFill>
            </a:endParaRPr>
          </a:p>
          <a:p>
            <a:pPr>
              <a:lnSpc>
                <a:spcPct val="88000"/>
              </a:lnSpc>
              <a:spcBef>
                <a:spcPts val="850"/>
              </a:spcBef>
              <a:buClr>
                <a:srgbClr val="003366"/>
              </a:buClr>
              <a:buSzPct val="45000"/>
              <a:buFont typeface="StarSymbol" charset="0"/>
              <a:buChar char="●"/>
            </a:pPr>
            <a:r>
              <a:rPr kumimoji="0" lang="ja-JP" altLang="en-GB" sz="200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ゼミ：超伝導</a:t>
            </a:r>
            <a:r>
              <a:rPr kumimoji="0" lang="ja-JP" altLang="en-US" sz="200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・</a:t>
            </a:r>
            <a:r>
              <a:rPr kumimoji="0" lang="ja-JP" altLang="en-GB" sz="200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超流動</a:t>
            </a:r>
            <a:r>
              <a:rPr kumimoji="0" lang="ja-JP" altLang="en-US" sz="200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・</a:t>
            </a:r>
            <a:r>
              <a:rPr kumimoji="0" lang="en-GB" altLang="ja-JP" sz="2000" dirty="0">
                <a:solidFill>
                  <a:srgbClr val="000000"/>
                </a:solidFill>
              </a:rPr>
              <a:t>BEC</a:t>
            </a:r>
            <a:r>
              <a:rPr kumimoji="0" lang="ja-JP" altLang="en-GB" sz="200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の</a:t>
            </a:r>
            <a:r>
              <a:rPr kumimoji="0" lang="ja-JP" altLang="en-US" sz="200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英文</a:t>
            </a:r>
            <a:r>
              <a:rPr kumimoji="0" lang="ja-JP" altLang="en-GB" sz="200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教科書</a:t>
            </a:r>
            <a:r>
              <a:rPr kumimoji="0" lang="ja-JP" altLang="en-US" sz="200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を</a:t>
            </a:r>
            <a:r>
              <a:rPr kumimoji="0" lang="ja-JP" altLang="en-GB" sz="200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輪</a:t>
            </a:r>
            <a:r>
              <a:rPr kumimoji="0" lang="ja-JP" altLang="en-US" sz="200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読</a:t>
            </a:r>
            <a:r>
              <a:rPr kumimoji="0" lang="ja-JP" altLang="en-GB" sz="200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。</a:t>
            </a:r>
            <a:br>
              <a:rPr kumimoji="0" lang="en-GB" altLang="ja-JP" sz="2000" dirty="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</a:br>
            <a:r>
              <a:rPr kumimoji="0" lang="en-GB" altLang="ja-JP" sz="2000" dirty="0">
                <a:solidFill>
                  <a:srgbClr val="000000"/>
                </a:solidFill>
              </a:rPr>
              <a:t>“Superconductivity, </a:t>
            </a:r>
            <a:r>
              <a:rPr kumimoji="0" lang="en-GB" altLang="ja-JP" sz="2000" dirty="0" err="1">
                <a:solidFill>
                  <a:srgbClr val="000000"/>
                </a:solidFill>
              </a:rPr>
              <a:t>Superfluids</a:t>
            </a:r>
            <a:r>
              <a:rPr kumimoji="0" lang="en-GB" altLang="ja-JP" sz="2000" dirty="0">
                <a:solidFill>
                  <a:srgbClr val="000000"/>
                </a:solidFill>
              </a:rPr>
              <a:t> and Condensates”</a:t>
            </a:r>
          </a:p>
          <a:p>
            <a:pPr>
              <a:lnSpc>
                <a:spcPct val="88000"/>
              </a:lnSpc>
              <a:spcBef>
                <a:spcPts val="850"/>
              </a:spcBef>
              <a:buClr>
                <a:srgbClr val="003366"/>
              </a:buClr>
              <a:buSzPct val="45000"/>
              <a:buFont typeface="StarSymbol" charset="0"/>
              <a:buChar char="●"/>
            </a:pPr>
            <a:r>
              <a:rPr kumimoji="0" lang="ja-JP" altLang="en-GB" sz="200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実験研究：超流動ヘリウムの</a:t>
            </a:r>
            <a:r>
              <a:rPr kumimoji="0" lang="ja-JP" altLang="en-US" sz="200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不思議な現象を探求する</a:t>
            </a:r>
            <a:r>
              <a:rPr kumimoji="0" lang="ja-JP" altLang="en-GB" sz="200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実験の</a:t>
            </a:r>
            <a:r>
              <a:rPr kumimoji="0" lang="ja-JP" altLang="en-GB" sz="200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企画</a:t>
            </a:r>
            <a:r>
              <a:rPr kumimoji="0" lang="ja-JP" altLang="en-US" sz="200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・</a:t>
            </a:r>
            <a:r>
              <a:rPr kumimoji="0" lang="ja-JP" altLang="en-GB" sz="200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製作</a:t>
            </a:r>
            <a:r>
              <a:rPr kumimoji="0" lang="ja-JP" altLang="en-US" sz="200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・</a:t>
            </a:r>
            <a:r>
              <a:rPr kumimoji="0" lang="ja-JP" altLang="en-GB" sz="200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実行</a:t>
            </a:r>
            <a:r>
              <a:rPr kumimoji="0" lang="ja-JP" altLang="en-GB" sz="200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を通して</a:t>
            </a:r>
            <a:r>
              <a:rPr kumimoji="0" lang="ja-JP" altLang="en-US" sz="200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、</a:t>
            </a:r>
            <a:r>
              <a:rPr kumimoji="0" lang="ja-JP" altLang="en-GB" sz="200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実験研究のデザイン法を学習。</a:t>
            </a:r>
            <a:endParaRPr kumimoji="0" lang="en-US" altLang="ja-JP" sz="2000" dirty="0">
              <a:solidFill>
                <a:srgbClr val="000000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>
              <a:lnSpc>
                <a:spcPct val="88000"/>
              </a:lnSpc>
              <a:spcBef>
                <a:spcPts val="850"/>
              </a:spcBef>
              <a:buClr>
                <a:srgbClr val="003366"/>
              </a:buClr>
              <a:buSzPct val="45000"/>
              <a:buFont typeface="StarSymbol" charset="0"/>
              <a:buChar char="●"/>
            </a:pPr>
            <a:r>
              <a:rPr kumimoji="0" lang="ja-JP" altLang="en-US" sz="200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研究室メンバーと楽しい交流：</a:t>
            </a:r>
            <a:br>
              <a:rPr kumimoji="0" lang="en-US" altLang="ja-JP" sz="2000" dirty="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</a:br>
            <a:r>
              <a:rPr kumimoji="0" lang="ja-JP" altLang="en-US" sz="2000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花見・宴会・遠足、</a:t>
            </a:r>
            <a:r>
              <a:rPr kumimoji="0" lang="en-US" altLang="ja-JP" sz="2000" dirty="0" err="1">
                <a:solidFill>
                  <a:srgbClr val="0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etc</a:t>
            </a:r>
            <a:endParaRPr kumimoji="0" lang="en-GB" altLang="ja-JP" sz="2000" dirty="0">
              <a:solidFill>
                <a:srgbClr val="000000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pic>
        <p:nvPicPr>
          <p:cNvPr id="23554" name="Picture 5" descr="82311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6" y="990600"/>
            <a:ext cx="1266825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テキスト ボックス 14"/>
          <p:cNvSpPr txBox="1">
            <a:spLocks noChangeArrowheads="1"/>
          </p:cNvSpPr>
          <p:nvPr/>
        </p:nvSpPr>
        <p:spPr bwMode="auto">
          <a:xfrm>
            <a:off x="2058390" y="3735388"/>
            <a:ext cx="8015844" cy="2862322"/>
          </a:xfrm>
          <a:prstGeom prst="rect">
            <a:avLst/>
          </a:prstGeom>
          <a:solidFill>
            <a:schemeClr val="tx1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ja-JP" dirty="0">
                <a:solidFill>
                  <a:srgbClr val="FFFF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◎</a:t>
            </a:r>
            <a:r>
              <a:rPr lang="ja-JP" altLang="en-US" dirty="0">
                <a:solidFill>
                  <a:srgbClr val="FFFF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な人：</a:t>
            </a:r>
            <a:br>
              <a:rPr lang="en-US" altLang="ja-JP" dirty="0">
                <a:solidFill>
                  <a:srgbClr val="FFFF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</a:br>
            <a:r>
              <a:rPr lang="en-US" altLang="ja-JP" dirty="0">
                <a:solidFill>
                  <a:srgbClr val="FFFF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</a:t>
            </a:r>
            <a:r>
              <a:rPr lang="ja-JP" altLang="en-US" dirty="0">
                <a:solidFill>
                  <a:srgbClr val="FFFF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人と同じことをするより、自ら道を切り開きたい人</a:t>
            </a:r>
            <a:endParaRPr lang="en-US" altLang="ja-JP" dirty="0">
              <a:solidFill>
                <a:srgbClr val="FFFF00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r>
              <a:rPr lang="ja-JP" altLang="en-US" dirty="0">
                <a:solidFill>
                  <a:srgbClr val="FFFF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一人で静かにしてるより、議論し合うことが好きな人</a:t>
            </a:r>
            <a:endParaRPr lang="en-US" altLang="ja-JP" dirty="0">
              <a:solidFill>
                <a:srgbClr val="FFFF00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r>
              <a:rPr lang="ja-JP" altLang="en-US" dirty="0">
                <a:solidFill>
                  <a:srgbClr val="FFFF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</a:t>
            </a:r>
            <a:r>
              <a:rPr lang="en-US" altLang="ja-JP" dirty="0">
                <a:solidFill>
                  <a:srgbClr val="FFFF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“</a:t>
            </a:r>
            <a:r>
              <a:rPr lang="ja-JP" altLang="en-US" dirty="0">
                <a:solidFill>
                  <a:srgbClr val="FFFF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ものづくり</a:t>
            </a:r>
            <a:r>
              <a:rPr lang="en-US" altLang="ja-JP" dirty="0">
                <a:solidFill>
                  <a:srgbClr val="FFFF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”</a:t>
            </a:r>
            <a:r>
              <a:rPr lang="ja-JP" altLang="en-US" dirty="0">
                <a:solidFill>
                  <a:srgbClr val="FFFF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の腕を磨きたい人</a:t>
            </a:r>
            <a:endParaRPr lang="en-US" altLang="ja-JP" dirty="0">
              <a:solidFill>
                <a:srgbClr val="FFFF00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endParaRPr lang="en-US" altLang="ja-JP" sz="1200" dirty="0">
              <a:solidFill>
                <a:srgbClr val="FFFF00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r>
              <a:rPr lang="en-US" altLang="ja-JP" dirty="0">
                <a:solidFill>
                  <a:srgbClr val="FFFF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△</a:t>
            </a:r>
            <a:r>
              <a:rPr lang="ja-JP" altLang="en-US" dirty="0">
                <a:solidFill>
                  <a:srgbClr val="FFFF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な人：</a:t>
            </a:r>
            <a:endParaRPr lang="en-US" altLang="ja-JP" dirty="0">
              <a:solidFill>
                <a:srgbClr val="FFFF00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r>
              <a:rPr lang="ja-JP" altLang="en-US" dirty="0">
                <a:solidFill>
                  <a:srgbClr val="FFFF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議論して考えを深めるより、答えだけを知りたい人</a:t>
            </a:r>
            <a:endParaRPr lang="en-US" altLang="ja-JP" dirty="0">
              <a:solidFill>
                <a:srgbClr val="FFFF00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r>
              <a:rPr lang="ja-JP" altLang="en-US" dirty="0">
                <a:solidFill>
                  <a:srgbClr val="FFFF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</a:t>
            </a:r>
            <a:r>
              <a:rPr lang="en-US" altLang="ja-JP" dirty="0">
                <a:solidFill>
                  <a:srgbClr val="FFFF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“</a:t>
            </a:r>
            <a:r>
              <a:rPr lang="ja-JP" altLang="en-US" dirty="0">
                <a:solidFill>
                  <a:srgbClr val="FFFF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寄らば大樹の陰</a:t>
            </a:r>
            <a:r>
              <a:rPr lang="en-US" altLang="ja-JP" dirty="0">
                <a:solidFill>
                  <a:srgbClr val="FFFF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”</a:t>
            </a:r>
            <a:r>
              <a:rPr lang="ja-JP" altLang="en-US" dirty="0">
                <a:solidFill>
                  <a:srgbClr val="FFFF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な人</a:t>
            </a: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>
            <a:off x="8596742" y="2641600"/>
            <a:ext cx="2559050" cy="1262063"/>
          </a:xfrm>
          <a:prstGeom prst="wedgeEllipseCallout">
            <a:avLst>
              <a:gd name="adj1" fmla="val -117005"/>
              <a:gd name="adj2" fmla="val -50847"/>
            </a:avLst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/>
            <a:r>
              <a:rPr kumimoji="0" lang="ja-JP" altLang="en-US" sz="200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先輩の真似をせずに新しいテーマを追求</a:t>
            </a:r>
          </a:p>
        </p:txBody>
      </p:sp>
    </p:spTree>
    <p:extLst>
      <p:ext uri="{BB962C8B-B14F-4D97-AF65-F5344CB8AC3E}">
        <p14:creationId xmlns:p14="http://schemas.microsoft.com/office/powerpoint/2010/main" val="167043214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4" descr="face2016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1" y="4508432"/>
            <a:ext cx="2297113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DRS2009">
            <a:extLst>
              <a:ext uri="{FF2B5EF4-FFF2-40B4-BE49-F238E27FC236}">
                <a16:creationId xmlns:a16="http://schemas.microsoft.com/office/drawing/2014/main" id="{D35C97B4-16A0-ED4A-9CA3-AA4FB1297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-1634048" y="2277540"/>
            <a:ext cx="6858000" cy="230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148G3684SS">
            <a:hlinkClick r:id="" action="ppaction://media"/>
            <a:extLst>
              <a:ext uri="{FF2B5EF4-FFF2-40B4-BE49-F238E27FC236}">
                <a16:creationId xmlns:a16="http://schemas.microsoft.com/office/drawing/2014/main" id="{89530E29-83EB-0742-BE63-DDCFDF69E6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65979" y="19222"/>
            <a:ext cx="4104932" cy="2360336"/>
          </a:xfrm>
          <a:prstGeom prst="rect">
            <a:avLst/>
          </a:prstGeom>
        </p:spPr>
      </p:pic>
      <p:grpSp>
        <p:nvGrpSpPr>
          <p:cNvPr id="29" name="図形グループ 16">
            <a:extLst>
              <a:ext uri="{FF2B5EF4-FFF2-40B4-BE49-F238E27FC236}">
                <a16:creationId xmlns:a16="http://schemas.microsoft.com/office/drawing/2014/main" id="{66D6DF2B-DFF9-A74C-A4F1-0D5B1C219D05}"/>
              </a:ext>
            </a:extLst>
          </p:cNvPr>
          <p:cNvGrpSpPr>
            <a:grpSpLocks noChangeAspect="1"/>
          </p:cNvGrpSpPr>
          <p:nvPr/>
        </p:nvGrpSpPr>
        <p:grpSpPr>
          <a:xfrm>
            <a:off x="5891620" y="2510431"/>
            <a:ext cx="3072106" cy="2525553"/>
            <a:chOff x="1276543" y="2270124"/>
            <a:chExt cx="3306570" cy="2718304"/>
          </a:xfrm>
        </p:grpSpPr>
        <p:pic>
          <p:nvPicPr>
            <p:cNvPr id="30" name="図 9" descr="123_3D3_BM_A_trim.png">
              <a:extLst>
                <a:ext uri="{FF2B5EF4-FFF2-40B4-BE49-F238E27FC236}">
                  <a16:creationId xmlns:a16="http://schemas.microsoft.com/office/drawing/2014/main" id="{FB2F207D-60D5-B24E-970E-D12C245B5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276543" y="2270124"/>
              <a:ext cx="3306570" cy="2697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 Box 8">
              <a:extLst>
                <a:ext uri="{FF2B5EF4-FFF2-40B4-BE49-F238E27FC236}">
                  <a16:creationId xmlns:a16="http://schemas.microsoft.com/office/drawing/2014/main" id="{0895CDF8-9081-4C48-A323-BC8EDD267A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8402" y="4286153"/>
              <a:ext cx="909858" cy="364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dirty="0">
                  <a:solidFill>
                    <a:srgbClr val="FF0000"/>
                  </a:solidFill>
                  <a:latin typeface="Lucida Sans Unicode" charset="0"/>
                </a:rPr>
                <a:t>5mm</a:t>
              </a:r>
              <a:r>
                <a:rPr lang="en-US" altLang="ja-JP" sz="1600" baseline="30000" dirty="0">
                  <a:solidFill>
                    <a:srgbClr val="FF0000"/>
                  </a:solidFill>
                  <a:latin typeface="Lucida Sans Unicode" charset="0"/>
                </a:rPr>
                <a:t>3</a:t>
              </a:r>
              <a:endParaRPr lang="en-US" altLang="ja-JP" sz="1600" dirty="0">
                <a:solidFill>
                  <a:srgbClr val="FF0000"/>
                </a:solidFill>
                <a:latin typeface="Lucida Sans Unicode" charset="0"/>
              </a:endParaRPr>
            </a:p>
          </p:txBody>
        </p:sp>
        <p:sp>
          <p:nvSpPr>
            <p:cNvPr id="32" name="テキスト ボックス 17">
              <a:extLst>
                <a:ext uri="{FF2B5EF4-FFF2-40B4-BE49-F238E27FC236}">
                  <a16:creationId xmlns:a16="http://schemas.microsoft.com/office/drawing/2014/main" id="{D8AB324D-E722-3647-8CEE-F5DE562DB3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7999" y="4690288"/>
              <a:ext cx="1458913" cy="298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dirty="0">
                  <a:solidFill>
                    <a:prstClr val="black"/>
                  </a:solidFill>
                </a:rPr>
                <a:t>2006 Kyoto Univ.</a:t>
              </a:r>
              <a:endParaRPr lang="ja-JP" altLang="en-US" sz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19" name="雲形吹き出し 18"/>
          <p:cNvSpPr/>
          <p:nvPr/>
        </p:nvSpPr>
        <p:spPr>
          <a:xfrm>
            <a:off x="2515991" y="2227908"/>
            <a:ext cx="4049988" cy="1491610"/>
          </a:xfrm>
          <a:prstGeom prst="cloudCallout">
            <a:avLst>
              <a:gd name="adj1" fmla="val 5634"/>
              <a:gd name="adj2" fmla="val 12166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2pPr>
            <a:lvl3pPr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3pPr>
            <a:lvl4pPr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4pPr>
            <a:lvl5pPr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66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ja-JP" altLang="en-US" dirty="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MS PMincho" charset="-128"/>
              </a:rPr>
              <a:t>低温</a:t>
            </a:r>
            <a:r>
              <a:rPr lang="ja-JP" altLang="en-US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MS PMincho" charset="-128"/>
              </a:rPr>
              <a:t>研で濃い</a:t>
            </a:r>
            <a:r>
              <a:rPr lang="ja-JP" altLang="en-US" dirty="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MS PMincho" charset="-128"/>
              </a:rPr>
              <a:t>時間を過ごしましょう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BD888F0-CEFC-9446-B629-E8F7541A061A}"/>
              </a:ext>
            </a:extLst>
          </p:cNvPr>
          <p:cNvSpPr txBox="1"/>
          <p:nvPr/>
        </p:nvSpPr>
        <p:spPr>
          <a:xfrm>
            <a:off x="3903370" y="198447"/>
            <a:ext cx="2582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Copperplate Gothic Bold" panose="020E0705020206020404" pitchFamily="34" charset="0"/>
              </a:rPr>
              <a:t>Enjoy</a:t>
            </a:r>
          </a:p>
          <a:p>
            <a:r>
              <a:rPr lang="en-US" altLang="ja-JP" sz="2400" dirty="0">
                <a:latin typeface="Copperplate Gothic Bold" panose="020E0705020206020404" pitchFamily="34" charset="0"/>
              </a:rPr>
              <a:t>Ultra Low</a:t>
            </a:r>
            <a:br>
              <a:rPr lang="en-US" altLang="ja-JP" sz="2400" dirty="0">
                <a:latin typeface="Copperplate Gothic Bold" panose="020E0705020206020404" pitchFamily="34" charset="0"/>
              </a:rPr>
            </a:br>
            <a:r>
              <a:rPr lang="en-US" altLang="ja-JP" sz="2400" dirty="0">
                <a:latin typeface="Copperplate Gothic Bold" panose="020E0705020206020404" pitchFamily="34" charset="0"/>
              </a:rPr>
              <a:t>Temperature</a:t>
            </a:r>
            <a:br>
              <a:rPr lang="en-US" altLang="ja-JP" sz="2400" dirty="0">
                <a:latin typeface="Copperplate Gothic Bold" panose="020E0705020206020404" pitchFamily="34" charset="0"/>
              </a:rPr>
            </a:br>
            <a:r>
              <a:rPr lang="en-US" altLang="ja-JP" sz="2400" dirty="0">
                <a:latin typeface="Copperplate Gothic Bold" panose="020E0705020206020404" pitchFamily="34" charset="0"/>
              </a:rPr>
              <a:t>Physics</a:t>
            </a:r>
            <a:endParaRPr lang="ja-JP" altLang="en-US" sz="2400">
              <a:latin typeface="Copperplate Gothic Bold" panose="020E0705020206020404" pitchFamily="34" charset="0"/>
            </a:endParaRPr>
          </a:p>
        </p:txBody>
      </p:sp>
      <p:grpSp>
        <p:nvGrpSpPr>
          <p:cNvPr id="16" name="図形グループ 44">
            <a:extLst>
              <a:ext uri="{FF2B5EF4-FFF2-40B4-BE49-F238E27FC236}">
                <a16:creationId xmlns:a16="http://schemas.microsoft.com/office/drawing/2014/main" id="{5351C9A5-DB34-7F42-B7A8-DB5735C0487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779086" y="3838978"/>
            <a:ext cx="2049065" cy="2905125"/>
            <a:chOff x="5181600" y="1177925"/>
            <a:chExt cx="3698875" cy="4841875"/>
          </a:xfrm>
        </p:grpSpPr>
        <p:pic>
          <p:nvPicPr>
            <p:cNvPr id="17" name="図 32">
              <a:extLst>
                <a:ext uri="{FF2B5EF4-FFF2-40B4-BE49-F238E27FC236}">
                  <a16:creationId xmlns:a16="http://schemas.microsoft.com/office/drawing/2014/main" id="{731A881B-698F-C844-9BAA-75B5BBFE2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610100" y="1749425"/>
              <a:ext cx="4841875" cy="369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図形グループ 28">
              <a:extLst>
                <a:ext uri="{FF2B5EF4-FFF2-40B4-BE49-F238E27FC236}">
                  <a16:creationId xmlns:a16="http://schemas.microsoft.com/office/drawing/2014/main" id="{DCE33CB8-5BEE-1B48-8F1D-833FDD194B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64510" y="2286000"/>
              <a:ext cx="1235045" cy="1201972"/>
              <a:chOff x="5043343" y="2590800"/>
              <a:chExt cx="1235045" cy="1201972"/>
            </a:xfrm>
          </p:grpSpPr>
          <p:sp>
            <p:nvSpPr>
              <p:cNvPr id="25" name="テキスト ボックス 16">
                <a:extLst>
                  <a:ext uri="{FF2B5EF4-FFF2-40B4-BE49-F238E27FC236}">
                    <a16:creationId xmlns:a16="http://schemas.microsoft.com/office/drawing/2014/main" id="{43760AA3-14AD-914B-9B9F-46F72066A6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28012" y="3331107"/>
                <a:ext cx="55037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ja-JP" sz="1200">
                    <a:solidFill>
                      <a:schemeClr val="bg1"/>
                    </a:solidFill>
                  </a:rPr>
                  <a:t> </a:t>
                </a:r>
                <a:r>
                  <a:rPr lang="en-US" altLang="ja-JP" sz="1200">
                    <a:solidFill>
                      <a:srgbClr val="FFFFFF"/>
                    </a:solidFill>
                  </a:rPr>
                  <a:t>x</a:t>
                </a:r>
                <a:endParaRPr lang="ja-JP" altLang="en-US" sz="12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6" name="直線矢印コネクタ 25">
                <a:extLst>
                  <a:ext uri="{FF2B5EF4-FFF2-40B4-BE49-F238E27FC236}">
                    <a16:creationId xmlns:a16="http://schemas.microsoft.com/office/drawing/2014/main" id="{9996776A-E9AF-F949-BC81-758220D91447}"/>
                  </a:ext>
                </a:extLst>
              </p:cNvPr>
              <p:cNvCxnSpPr/>
              <p:nvPr/>
            </p:nvCxnSpPr>
            <p:spPr>
              <a:xfrm rot="10800000">
                <a:off x="5317210" y="3582194"/>
                <a:ext cx="533017" cy="1985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headEnd type="arrow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矢印コネクタ 26">
                <a:extLst>
                  <a:ext uri="{FF2B5EF4-FFF2-40B4-BE49-F238E27FC236}">
                    <a16:creationId xmlns:a16="http://schemas.microsoft.com/office/drawing/2014/main" id="{61F8680B-6D4E-094D-B79C-FBEBCE624343}"/>
                  </a:ext>
                </a:extLst>
              </p:cNvPr>
              <p:cNvCxnSpPr/>
              <p:nvPr/>
            </p:nvCxnSpPr>
            <p:spPr>
              <a:xfrm rot="5400000">
                <a:off x="5051386" y="3314221"/>
                <a:ext cx="533796" cy="2149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headEnd type="arrow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テキスト ボックス 20">
                <a:extLst>
                  <a:ext uri="{FF2B5EF4-FFF2-40B4-BE49-F238E27FC236}">
                    <a16:creationId xmlns:a16="http://schemas.microsoft.com/office/drawing/2014/main" id="{FEF9FB2C-C472-5744-A226-1F1D8FABEB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43343" y="2590800"/>
                <a:ext cx="55037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ja-JP" sz="1200">
                    <a:solidFill>
                      <a:schemeClr val="bg1"/>
                    </a:solidFill>
                  </a:rPr>
                  <a:t> </a:t>
                </a:r>
                <a:r>
                  <a:rPr lang="en-US" altLang="ja-JP" sz="1200">
                    <a:solidFill>
                      <a:srgbClr val="FFFFFF"/>
                    </a:solidFill>
                  </a:rPr>
                  <a:t>z</a:t>
                </a:r>
                <a:endParaRPr lang="ja-JP" altLang="en-US" sz="12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0" name="図形グループ 38">
              <a:extLst>
                <a:ext uri="{FF2B5EF4-FFF2-40B4-BE49-F238E27FC236}">
                  <a16:creationId xmlns:a16="http://schemas.microsoft.com/office/drawing/2014/main" id="{F0CB1DE3-5013-FC49-B467-1C108A0B9F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1883" y="4572000"/>
              <a:ext cx="1191277" cy="1200525"/>
              <a:chOff x="5060716" y="2590800"/>
              <a:chExt cx="1191277" cy="1200525"/>
            </a:xfrm>
          </p:grpSpPr>
          <p:sp>
            <p:nvSpPr>
              <p:cNvPr id="21" name="テキスト ボックス 39">
                <a:extLst>
                  <a:ext uri="{FF2B5EF4-FFF2-40B4-BE49-F238E27FC236}">
                    <a16:creationId xmlns:a16="http://schemas.microsoft.com/office/drawing/2014/main" id="{8593C404-B513-8649-8A7A-1D368CB76B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01616" y="3329660"/>
                <a:ext cx="55037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ja-JP" sz="1200">
                    <a:solidFill>
                      <a:schemeClr val="bg1"/>
                    </a:solidFill>
                  </a:rPr>
                  <a:t> </a:t>
                </a:r>
                <a:r>
                  <a:rPr lang="en-US" altLang="ja-JP" sz="1200">
                    <a:solidFill>
                      <a:srgbClr val="FFFFFF"/>
                    </a:solidFill>
                  </a:rPr>
                  <a:t>x</a:t>
                </a:r>
                <a:endParaRPr lang="ja-JP" altLang="en-US" sz="12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2" name="直線矢印コネクタ 21">
                <a:extLst>
                  <a:ext uri="{FF2B5EF4-FFF2-40B4-BE49-F238E27FC236}">
                    <a16:creationId xmlns:a16="http://schemas.microsoft.com/office/drawing/2014/main" id="{6810CB2B-7565-694C-9CC5-02D95AED7FE9}"/>
                  </a:ext>
                </a:extLst>
              </p:cNvPr>
              <p:cNvCxnSpPr/>
              <p:nvPr/>
            </p:nvCxnSpPr>
            <p:spPr>
              <a:xfrm rot="10800000">
                <a:off x="5317210" y="3582194"/>
                <a:ext cx="533017" cy="0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headEnd type="arrow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矢印コネクタ 22">
                <a:extLst>
                  <a:ext uri="{FF2B5EF4-FFF2-40B4-BE49-F238E27FC236}">
                    <a16:creationId xmlns:a16="http://schemas.microsoft.com/office/drawing/2014/main" id="{DCB2837C-3B98-8D46-9CFA-49B4414DDFEA}"/>
                  </a:ext>
                </a:extLst>
              </p:cNvPr>
              <p:cNvCxnSpPr/>
              <p:nvPr/>
            </p:nvCxnSpPr>
            <p:spPr>
              <a:xfrm rot="5400000">
                <a:off x="5051386" y="3314221"/>
                <a:ext cx="533796" cy="2149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headEnd type="arrow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テキスト ボックス 42">
                <a:extLst>
                  <a:ext uri="{FF2B5EF4-FFF2-40B4-BE49-F238E27FC236}">
                    <a16:creationId xmlns:a16="http://schemas.microsoft.com/office/drawing/2014/main" id="{0CDC5102-4484-024E-BD95-D1E93B8F72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60716" y="2590800"/>
                <a:ext cx="55037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ja-JP" sz="1200">
                    <a:solidFill>
                      <a:schemeClr val="bg1"/>
                    </a:solidFill>
                  </a:rPr>
                  <a:t> </a:t>
                </a:r>
                <a:r>
                  <a:rPr lang="en-US" altLang="ja-JP" sz="1200">
                    <a:solidFill>
                      <a:srgbClr val="FFFFFF"/>
                    </a:solidFill>
                  </a:rPr>
                  <a:t>y</a:t>
                </a:r>
                <a:endParaRPr lang="ja-JP" altLang="en-US" sz="1200">
                  <a:solidFill>
                    <a:srgbClr val="FFFFFF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ストーリー">
  <a:themeElements>
    <a:clrScheme name="スペクトル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ストーリー">
      <a:majorFont>
        <a:latin typeface="Calisto MT"/>
        <a:ea typeface=""/>
        <a:cs typeface=""/>
        <a:font script="Jpan" typeface="ＭＳ Ｐ明朝"/>
      </a:majorFont>
      <a:minorFont>
        <a:latin typeface="Calisto MT"/>
        <a:ea typeface=""/>
        <a:cs typeface=""/>
        <a:font script="Jpan" typeface="ＭＳ Ｐ明朝"/>
      </a:minorFont>
    </a:fontScheme>
    <a:fmtScheme name="ストーリー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25582</TotalTime>
  <Words>493</Words>
  <Application>Microsoft Macintosh PowerPoint</Application>
  <PresentationFormat>ワイド画面</PresentationFormat>
  <Paragraphs>64</Paragraphs>
  <Slides>5</Slides>
  <Notes>5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20" baseType="lpstr">
      <vt:lpstr>ＤＦＰ太丸ゴシック体</vt:lpstr>
      <vt:lpstr>Hiragino Maru Gothic Pro W4</vt:lpstr>
      <vt:lpstr>ＭＳ Ｐゴシック</vt:lpstr>
      <vt:lpstr>MS Gothic</vt:lpstr>
      <vt:lpstr>MS Gothic</vt:lpstr>
      <vt:lpstr>StarSymbol</vt:lpstr>
      <vt:lpstr>ヒラギノ丸ゴ ProN W4</vt:lpstr>
      <vt:lpstr>Arial</vt:lpstr>
      <vt:lpstr>Calibri</vt:lpstr>
      <vt:lpstr>Calisto MT</vt:lpstr>
      <vt:lpstr>Cambria Math</vt:lpstr>
      <vt:lpstr>Copperplate Gothic Bold</vt:lpstr>
      <vt:lpstr>Lucida Sans Unicode</vt:lpstr>
      <vt:lpstr>Times New Roman</vt:lpstr>
      <vt:lpstr>ストーリー</vt:lpstr>
      <vt:lpstr>Q7 低温物理学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京都大学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E1 凝縮系物理学実験</dc:title>
  <dc:creator>佐々木 豊</dc:creator>
  <cp:lastModifiedBy>sasaki.yutaka.3n@ms.c.kyoto-u.ac.jp</cp:lastModifiedBy>
  <cp:revision>319</cp:revision>
  <cp:lastPrinted>2021-12-02T08:36:06Z</cp:lastPrinted>
  <dcterms:created xsi:type="dcterms:W3CDTF">2017-05-08T00:52:52Z</dcterms:created>
  <dcterms:modified xsi:type="dcterms:W3CDTF">2023-11-18T07:54:17Z</dcterms:modified>
</cp:coreProperties>
</file>