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65" r:id="rId3"/>
    <p:sldId id="285" r:id="rId4"/>
    <p:sldId id="303" r:id="rId5"/>
    <p:sldId id="301" r:id="rId6"/>
    <p:sldId id="307" r:id="rId7"/>
    <p:sldId id="308" r:id="rId8"/>
    <p:sldId id="257" r:id="rId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00FF00"/>
    <a:srgbClr val="FF0066"/>
    <a:srgbClr val="FFFF66"/>
    <a:srgbClr val="FFCCFF"/>
    <a:srgbClr val="CC9900"/>
    <a:srgbClr val="FF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74" autoAdjust="0"/>
    <p:restoredTop sz="86995" autoAdjust="0"/>
  </p:normalViewPr>
  <p:slideViewPr>
    <p:cSldViewPr>
      <p:cViewPr varScale="1">
        <p:scale>
          <a:sx n="98" d="100"/>
          <a:sy n="98" d="100"/>
        </p:scale>
        <p:origin x="1566" y="84"/>
      </p:cViewPr>
      <p:guideLst>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defTabSz="942975">
              <a:defRPr sz="1200"/>
            </a:lvl1pPr>
          </a:lstStyle>
          <a:p>
            <a:endParaRPr lang="en-US" altLang="ja-JP"/>
          </a:p>
        </p:txBody>
      </p:sp>
      <p:sp>
        <p:nvSpPr>
          <p:cNvPr id="5123" name="Rectangle 1027"/>
          <p:cNvSpPr>
            <a:spLocks noGrp="1" noChangeArrowheads="1"/>
          </p:cNvSpPr>
          <p:nvPr>
            <p:ph type="dt" sz="quarter" idx="1"/>
          </p:nvPr>
        </p:nvSpPr>
        <p:spPr bwMode="auto">
          <a:xfrm>
            <a:off x="3817939"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ltLang="ja-JP"/>
          </a:p>
        </p:txBody>
      </p:sp>
      <p:sp>
        <p:nvSpPr>
          <p:cNvPr id="5124" name="Rectangle 1028"/>
          <p:cNvSpPr>
            <a:spLocks noGrp="1" noChangeArrowheads="1"/>
          </p:cNvSpPr>
          <p:nvPr>
            <p:ph type="ftr" sz="quarter" idx="2"/>
          </p:nvPr>
        </p:nvSpPr>
        <p:spPr bwMode="auto">
          <a:xfrm>
            <a:off x="1"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defTabSz="942975">
              <a:defRPr sz="1200"/>
            </a:lvl1pPr>
          </a:lstStyle>
          <a:p>
            <a:endParaRPr lang="en-US" altLang="ja-JP"/>
          </a:p>
        </p:txBody>
      </p:sp>
      <p:sp>
        <p:nvSpPr>
          <p:cNvPr id="5125" name="Rectangle 1029"/>
          <p:cNvSpPr>
            <a:spLocks noGrp="1" noChangeArrowheads="1"/>
          </p:cNvSpPr>
          <p:nvPr>
            <p:ph type="sldNum" sz="quarter" idx="3"/>
          </p:nvPr>
        </p:nvSpPr>
        <p:spPr bwMode="auto">
          <a:xfrm>
            <a:off x="3817939"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vl1pPr>
          </a:lstStyle>
          <a:p>
            <a:fld id="{255CA82A-5446-4799-8C42-82B03A2BA4F9}" type="slidenum">
              <a:rPr lang="en-US" altLang="ja-JP"/>
              <a:pPr/>
              <a:t>‹#›</a:t>
            </a:fld>
            <a:endParaRPr lang="en-US" altLang="ja-JP"/>
          </a:p>
        </p:txBody>
      </p:sp>
    </p:spTree>
    <p:extLst>
      <p:ext uri="{BB962C8B-B14F-4D97-AF65-F5344CB8AC3E}">
        <p14:creationId xmlns:p14="http://schemas.microsoft.com/office/powerpoint/2010/main" val="235148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0483" name="Rectangle 3"/>
          <p:cNvSpPr>
            <a:spLocks noGrp="1" noChangeArrowheads="1"/>
          </p:cNvSpPr>
          <p:nvPr>
            <p:ph type="dt" idx="1"/>
          </p:nvPr>
        </p:nvSpPr>
        <p:spPr bwMode="auto">
          <a:xfrm>
            <a:off x="381000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0484" name="Rectangle 4"/>
          <p:cNvSpPr>
            <a:spLocks noGrp="1" noRot="1" noChangeAspect="1" noChangeArrowheads="1" noTextEdit="1"/>
          </p:cNvSpPr>
          <p:nvPr>
            <p:ph type="sldImg" idx="2"/>
          </p:nvPr>
        </p:nvSpPr>
        <p:spPr bwMode="auto">
          <a:xfrm>
            <a:off x="954088" y="762000"/>
            <a:ext cx="4873625" cy="36560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722880"/>
            <a:ext cx="4953000" cy="441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486" name="Rectangle 6"/>
          <p:cNvSpPr>
            <a:spLocks noGrp="1" noChangeArrowheads="1"/>
          </p:cNvSpPr>
          <p:nvPr>
            <p:ph type="ftr" sz="quarter" idx="4"/>
          </p:nvPr>
        </p:nvSpPr>
        <p:spPr bwMode="auto">
          <a:xfrm>
            <a:off x="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0487" name="Rectangle 7"/>
          <p:cNvSpPr>
            <a:spLocks noGrp="1" noChangeArrowheads="1"/>
          </p:cNvSpPr>
          <p:nvPr>
            <p:ph type="sldNum" sz="quarter" idx="5"/>
          </p:nvPr>
        </p:nvSpPr>
        <p:spPr bwMode="auto">
          <a:xfrm>
            <a:off x="381000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5B1F46-512B-417A-8241-3233B08FB992}" type="slidenum">
              <a:rPr lang="en-US" altLang="ja-JP"/>
              <a:pPr/>
              <a:t>‹#›</a:t>
            </a:fld>
            <a:endParaRPr lang="en-US" altLang="ja-JP"/>
          </a:p>
        </p:txBody>
      </p:sp>
    </p:spTree>
    <p:extLst>
      <p:ext uri="{BB962C8B-B14F-4D97-AF65-F5344CB8AC3E}">
        <p14:creationId xmlns:p14="http://schemas.microsoft.com/office/powerpoint/2010/main" val="4099440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それでは、課題研究</a:t>
            </a:r>
            <a:r>
              <a:rPr kumimoji="1" lang="en-US" altLang="ja-JP" dirty="0"/>
              <a:t>Q6</a:t>
            </a:r>
            <a:r>
              <a:rPr kumimoji="1" lang="ja-JP" altLang="en-US" dirty="0"/>
              <a:t>の説明をします。</a:t>
            </a:r>
            <a:endParaRPr kumimoji="1" lang="en-US" altLang="ja-JP" dirty="0"/>
          </a:p>
          <a:p>
            <a:r>
              <a:rPr kumimoji="1" lang="en-US" altLang="ja-JP" dirty="0"/>
              <a:t>Q6</a:t>
            </a:r>
            <a:r>
              <a:rPr kumimoji="1" lang="ja-JP" altLang="en-US" dirty="0"/>
              <a:t>は、量子光学研究室が提供しています。</a:t>
            </a:r>
            <a:endParaRPr kumimoji="1" lang="en-US" altLang="ja-JP" dirty="0"/>
          </a:p>
          <a:p>
            <a:r>
              <a:rPr kumimoji="1" lang="ja-JP" altLang="en-US" dirty="0"/>
              <a:t>スタッフはこのような人たちです。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0" dirty="0"/>
              <a:t>量子光学研究室</a:t>
            </a:r>
            <a:r>
              <a:rPr kumimoji="1" lang="ja-JP" altLang="en-US" dirty="0"/>
              <a:t>のメンバーは、このような人たちで、みんなで和気あいあいと研究に励んでいます。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1</a:t>
            </a:fld>
            <a:endParaRPr lang="en-US" altLang="ja-JP"/>
          </a:p>
        </p:txBody>
      </p:sp>
    </p:spTree>
    <p:extLst>
      <p:ext uri="{BB962C8B-B14F-4D97-AF65-F5344CB8AC3E}">
        <p14:creationId xmlns:p14="http://schemas.microsoft.com/office/powerpoint/2010/main" val="182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量子光学研究室のメインとする研究テーマはいくつかありますが、その一つは、「量子多体系物理の研究」です。</a:t>
            </a:r>
            <a:endParaRPr kumimoji="1" lang="en-US" altLang="ja-JP" dirty="0"/>
          </a:p>
          <a:p>
            <a:r>
              <a:rPr kumimoji="1" lang="ja-JP" altLang="en-US" dirty="0"/>
              <a:t>これに関しては、先ほどからも、幾つか紹介があったかと思いますが、量子光学研究室では、</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「レーザー冷却原子を用いた」新しいユニークなアプローチで研究を進めています。したがって、実験装置もですね、</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このような最先端のレーザー装置を用いて、レーザー冷却の手法を駆使して、研究を行っています。</a:t>
            </a:r>
            <a:r>
              <a:rPr kumimoji="1" lang="en-US" altLang="ja-JP" b="1" dirty="0"/>
              <a:t>(</a:t>
            </a:r>
            <a:r>
              <a:rPr kumimoji="1" lang="ja-JP" altLang="en-US" b="1" dirty="0"/>
              <a:t>クリック）</a:t>
            </a:r>
            <a:endParaRPr kumimoji="1" lang="en-US" altLang="ja-JP" dirty="0"/>
          </a:p>
          <a:p>
            <a:r>
              <a:rPr kumimoji="1" lang="ja-JP" altLang="en-US" dirty="0"/>
              <a:t>この「レーザー冷却」の手法では、約１ミリ秒の時間で、</a:t>
            </a:r>
            <a:r>
              <a:rPr kumimoji="1" lang="en-US" altLang="ja-JP" dirty="0"/>
              <a:t>1000K</a:t>
            </a:r>
            <a:r>
              <a:rPr kumimoji="1" lang="ja-JP" altLang="en-US" dirty="0"/>
              <a:t>の原子を</a:t>
            </a:r>
            <a:r>
              <a:rPr kumimoji="1" lang="en-US" altLang="ja-JP" dirty="0"/>
              <a:t>1</a:t>
            </a:r>
            <a:r>
              <a:rPr kumimoji="1" lang="ja-JP" altLang="en-US" dirty="0"/>
              <a:t>マイクロＫまで冷却してしまう、という大変強力なものになっています。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2</a:t>
            </a:fld>
            <a:endParaRPr lang="en-US" altLang="ja-JP"/>
          </a:p>
        </p:txBody>
      </p:sp>
    </p:spTree>
    <p:extLst>
      <p:ext uri="{BB962C8B-B14F-4D97-AF65-F5344CB8AC3E}">
        <p14:creationId xmlns:p14="http://schemas.microsoft.com/office/powerpoint/2010/main" val="182122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レーザー冷却の</a:t>
            </a:r>
            <a:r>
              <a:rPr kumimoji="1" lang="ja-JP" altLang="en-US" sz="1200" kern="1200" dirty="0">
                <a:solidFill>
                  <a:schemeClr val="tx1"/>
                </a:solidFill>
                <a:effectLst/>
                <a:latin typeface="+mn-lt"/>
                <a:ea typeface="+mn-ea"/>
                <a:cs typeface="+mn-cs"/>
              </a:rPr>
              <a:t>手法をさらに進めて、蒸発冷却という手法をさらに付け加えること</a:t>
            </a:r>
            <a:r>
              <a:rPr kumimoji="1" lang="ja-JP" altLang="ja-JP" sz="1200" kern="1200" dirty="0">
                <a:solidFill>
                  <a:schemeClr val="tx1"/>
                </a:solidFill>
                <a:effectLst/>
                <a:latin typeface="+mn-lt"/>
                <a:ea typeface="+mn-ea"/>
                <a:cs typeface="+mn-cs"/>
              </a:rPr>
              <a:t>により、</a:t>
            </a:r>
            <a:r>
              <a:rPr kumimoji="1" lang="en-US" altLang="ja-JP" sz="1200" kern="1200" dirty="0">
                <a:solidFill>
                  <a:schemeClr val="tx1"/>
                </a:solidFill>
                <a:effectLst/>
                <a:latin typeface="+mn-lt"/>
                <a:ea typeface="+mn-ea"/>
                <a:cs typeface="+mn-cs"/>
              </a:rPr>
              <a:t>100nK</a:t>
            </a:r>
            <a:r>
              <a:rPr kumimoji="1" lang="ja-JP" altLang="ja-JP" sz="1200" kern="1200" dirty="0">
                <a:solidFill>
                  <a:schemeClr val="tx1"/>
                </a:solidFill>
                <a:effectLst/>
                <a:latin typeface="+mn-lt"/>
                <a:ea typeface="+mn-ea"/>
                <a:cs typeface="+mn-cs"/>
              </a:rPr>
              <a:t>台</a:t>
            </a:r>
            <a:r>
              <a:rPr kumimoji="1" lang="ja-JP" altLang="en-US" sz="1200" kern="1200" dirty="0">
                <a:solidFill>
                  <a:schemeClr val="tx1"/>
                </a:solidFill>
                <a:effectLst/>
                <a:latin typeface="+mn-lt"/>
                <a:ea typeface="+mn-ea"/>
                <a:cs typeface="+mn-cs"/>
              </a:rPr>
              <a:t>まで冷却して、このような</a:t>
            </a:r>
            <a:r>
              <a:rPr kumimoji="1" lang="ja-JP" altLang="ja-JP" sz="1200" b="0" kern="1200" dirty="0">
                <a:solidFill>
                  <a:schemeClr val="tx1"/>
                </a:solidFill>
                <a:effectLst/>
                <a:latin typeface="+mn-lt"/>
                <a:ea typeface="+mn-ea"/>
                <a:cs typeface="+mn-cs"/>
              </a:rPr>
              <a:t>ボースアインシュタイン凝縮体</a:t>
            </a:r>
            <a:r>
              <a:rPr kumimoji="1" lang="ja-JP" altLang="ja-JP" sz="1200" kern="1200" dirty="0">
                <a:solidFill>
                  <a:schemeClr val="tx1"/>
                </a:solidFill>
                <a:effectLst/>
                <a:latin typeface="+mn-lt"/>
                <a:ea typeface="+mn-ea"/>
                <a:cs typeface="+mn-cs"/>
              </a:rPr>
              <a:t>を生成</a:t>
            </a:r>
            <a:r>
              <a:rPr kumimoji="1" lang="ja-JP" altLang="en-US" sz="1200" kern="1200" dirty="0">
                <a:solidFill>
                  <a:schemeClr val="tx1"/>
                </a:solidFill>
                <a:effectLst/>
                <a:latin typeface="+mn-lt"/>
                <a:ea typeface="+mn-ea"/>
                <a:cs typeface="+mn-cs"/>
              </a:rPr>
              <a:t>することが可能になっています。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3</a:t>
            </a:fld>
            <a:endParaRPr lang="en-US" altLang="ja-JP"/>
          </a:p>
        </p:txBody>
      </p:sp>
    </p:spTree>
    <p:extLst>
      <p:ext uri="{BB962C8B-B14F-4D97-AF65-F5344CB8AC3E}">
        <p14:creationId xmlns:p14="http://schemas.microsoft.com/office/powerpoint/2010/main" val="278561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lt"/>
                <a:ea typeface="+mn-ea"/>
                <a:cs typeface="+mn-cs"/>
              </a:rPr>
              <a:t>我々の研究室では</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さらに、</a:t>
            </a:r>
            <a:r>
              <a:rPr kumimoji="1" lang="ja-JP" altLang="ja-JP" sz="1200" kern="1200" dirty="0">
                <a:solidFill>
                  <a:schemeClr val="tx1"/>
                </a:solidFill>
                <a:effectLst/>
                <a:latin typeface="+mn-lt"/>
                <a:ea typeface="+mn-ea"/>
                <a:cs typeface="+mn-cs"/>
              </a:rPr>
              <a:t>そ</a:t>
            </a:r>
            <a:r>
              <a:rPr kumimoji="1" lang="ja-JP" altLang="en-US" sz="1200" kern="1200" dirty="0">
                <a:solidFill>
                  <a:schemeClr val="tx1"/>
                </a:solidFill>
                <a:effectLst/>
                <a:latin typeface="+mn-lt"/>
                <a:ea typeface="+mn-ea"/>
                <a:cs typeface="+mn-cs"/>
              </a:rPr>
              <a:t>のボースアインシュタイン凝縮</a:t>
            </a:r>
            <a:r>
              <a:rPr kumimoji="1" lang="ja-JP" altLang="ja-JP" sz="1200" kern="1200" dirty="0">
                <a:solidFill>
                  <a:schemeClr val="tx1"/>
                </a:solidFill>
                <a:effectLst/>
                <a:latin typeface="+mn-lt"/>
                <a:ea typeface="+mn-ea"/>
                <a:cs typeface="+mn-cs"/>
              </a:rPr>
              <a:t>を</a:t>
            </a:r>
            <a:r>
              <a:rPr kumimoji="1" lang="ja-JP" altLang="en-US" sz="1200" kern="1200" dirty="0">
                <a:solidFill>
                  <a:schemeClr val="tx1"/>
                </a:solidFill>
                <a:effectLst/>
                <a:latin typeface="+mn-lt"/>
                <a:ea typeface="+mn-ea"/>
                <a:cs typeface="+mn-cs"/>
              </a:rPr>
              <a:t>、このような</a:t>
            </a:r>
            <a:r>
              <a:rPr kumimoji="1" lang="ja-JP" altLang="ja-JP" sz="1200" b="1" kern="1200" dirty="0">
                <a:solidFill>
                  <a:schemeClr val="tx1"/>
                </a:solidFill>
                <a:effectLst/>
                <a:latin typeface="+mn-lt"/>
                <a:ea typeface="+mn-ea"/>
                <a:cs typeface="+mn-cs"/>
              </a:rPr>
              <a:t>光格子</a:t>
            </a:r>
            <a:r>
              <a:rPr kumimoji="1" lang="ja-JP" altLang="ja-JP" sz="1200" kern="1200" dirty="0">
                <a:solidFill>
                  <a:schemeClr val="tx1"/>
                </a:solidFill>
                <a:effectLst/>
                <a:latin typeface="+mn-lt"/>
                <a:ea typeface="+mn-ea"/>
                <a:cs typeface="+mn-cs"/>
              </a:rPr>
              <a:t>と呼ばれる周期的なポテンシャルに導入して、</a:t>
            </a:r>
            <a:r>
              <a:rPr kumimoji="1" lang="en-US" altLang="ja-JP" b="1" dirty="0"/>
              <a:t>(</a:t>
            </a:r>
            <a:r>
              <a:rPr kumimoji="1" lang="ja-JP" altLang="en-US" b="1" dirty="0"/>
              <a:t>クリック）</a:t>
            </a:r>
            <a:r>
              <a:rPr kumimoji="1" lang="en-US" altLang="ja-JP" b="1" dirty="0"/>
              <a:t>(</a:t>
            </a:r>
            <a:r>
              <a:rPr kumimoji="1" lang="ja-JP" altLang="en-US" b="1" dirty="0"/>
              <a:t>クリック）</a:t>
            </a:r>
            <a:r>
              <a:rPr kumimoji="1" lang="ja-JP" altLang="en-US" sz="1200" kern="1200" dirty="0">
                <a:solidFill>
                  <a:schemeClr val="tx1"/>
                </a:solidFill>
                <a:effectLst/>
                <a:latin typeface="+mn-lt"/>
                <a:ea typeface="+mn-ea"/>
                <a:cs typeface="+mn-cs"/>
              </a:rPr>
              <a:t>高温超伝導体と同様な格子を再現して</a:t>
            </a:r>
            <a:r>
              <a:rPr kumimoji="1" lang="ja-JP" altLang="ja-JP" sz="1200" kern="1200" dirty="0">
                <a:solidFill>
                  <a:schemeClr val="tx1"/>
                </a:solidFill>
                <a:effectLst/>
                <a:latin typeface="+mn-lt"/>
                <a:ea typeface="+mn-ea"/>
                <a:cs typeface="+mn-cs"/>
              </a:rPr>
              <a:t>実験を行っ</a:t>
            </a:r>
            <a:r>
              <a:rPr kumimoji="1" lang="ja-JP" altLang="en-US" sz="1200" kern="1200" dirty="0">
                <a:solidFill>
                  <a:schemeClr val="tx1"/>
                </a:solidFill>
                <a:effectLst/>
                <a:latin typeface="+mn-lt"/>
                <a:ea typeface="+mn-ea"/>
                <a:cs typeface="+mn-cs"/>
              </a:rPr>
              <a:t>たり、固体系では実現できないような、ユニークな量子状態を生成して観測する、ということを行って</a:t>
            </a:r>
            <a:r>
              <a:rPr kumimoji="1" lang="ja-JP" altLang="ja-JP" sz="1200" kern="1200" dirty="0">
                <a:solidFill>
                  <a:schemeClr val="tx1"/>
                </a:solidFill>
                <a:effectLst/>
                <a:latin typeface="+mn-lt"/>
                <a:ea typeface="+mn-ea"/>
                <a:cs typeface="+mn-cs"/>
              </a:rPr>
              <a:t>います。</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4</a:t>
            </a:fld>
            <a:endParaRPr lang="en-US" altLang="ja-JP"/>
          </a:p>
        </p:txBody>
      </p:sp>
    </p:spTree>
    <p:extLst>
      <p:ext uri="{BB962C8B-B14F-4D97-AF65-F5344CB8AC3E}">
        <p14:creationId xmlns:p14="http://schemas.microsoft.com/office/powerpoint/2010/main" val="133088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762000"/>
            <a:ext cx="4949825" cy="3711575"/>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a:t>さらに、これを発展させて、量子シミュレーター・量子計算機の開発を行っています。</a:t>
            </a:r>
            <a:r>
              <a:rPr kumimoji="1" lang="en-US" altLang="ja-JP" b="1" dirty="0"/>
              <a:t>(</a:t>
            </a:r>
            <a:r>
              <a:rPr kumimoji="1" lang="ja-JP" altLang="en-US" b="1" dirty="0"/>
              <a:t>クリック）</a:t>
            </a:r>
            <a:r>
              <a:rPr kumimoji="1" lang="ja-JP" altLang="en-US" b="0" dirty="0"/>
              <a:t>まず、</a:t>
            </a:r>
            <a:endParaRPr kumimoji="1" lang="en-US" altLang="ja-JP" b="0" baseline="0" dirty="0"/>
          </a:p>
          <a:p>
            <a:r>
              <a:rPr kumimoji="1" lang="ja-JP" altLang="en-US" baseline="0" dirty="0"/>
              <a:t>新しい技術である、量子気体顕微鏡を開発して、このように、格子点を分解して、単一原子を観測することができていますし、</a:t>
            </a:r>
            <a:endParaRPr kumimoji="1" lang="en-US" altLang="ja-JP"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b="1" dirty="0"/>
              <a:t>(</a:t>
            </a:r>
            <a:r>
              <a:rPr kumimoji="1" lang="ja-JP" altLang="en-US" b="1" dirty="0"/>
              <a:t>クリック）</a:t>
            </a:r>
            <a:r>
              <a:rPr kumimoji="1" lang="ja-JP" altLang="en-US" baseline="0" dirty="0"/>
              <a:t>また、光トラップアレーの技術を開発して、リドベルグ状態を利用した量子計算機の開発を目指して研究を行っています。この一点一点が単一原子に対応しています。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EF5480DD-4FB7-4471-A8BB-225E8D3887C6}" type="slidenum">
              <a:rPr lang="en-US" altLang="ja-JP" smtClean="0">
                <a:solidFill>
                  <a:prstClr val="black"/>
                </a:solidFill>
              </a:rPr>
              <a:pPr/>
              <a:t>5</a:t>
            </a:fld>
            <a:endParaRPr lang="en-US" altLang="ja-JP">
              <a:solidFill>
                <a:prstClr val="black"/>
              </a:solidFill>
            </a:endParaRPr>
          </a:p>
        </p:txBody>
      </p:sp>
    </p:spTree>
    <p:extLst>
      <p:ext uri="{BB962C8B-B14F-4D97-AF65-F5344CB8AC3E}">
        <p14:creationId xmlns:p14="http://schemas.microsoft.com/office/powerpoint/2010/main" val="123822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さらに、最近、特に力を入れているのが、「レーザー冷却原子を用いた基礎物理の研究」で、</a:t>
            </a:r>
            <a:r>
              <a:rPr kumimoji="1" lang="en-US" altLang="ja-JP" b="1" dirty="0"/>
              <a:t>(</a:t>
            </a:r>
            <a:r>
              <a:rPr kumimoji="1" lang="ja-JP" altLang="en-US" b="1" dirty="0"/>
              <a:t>クリック）</a:t>
            </a:r>
            <a:r>
              <a:rPr kumimoji="1" lang="ja-JP" altLang="en-US" dirty="0"/>
              <a:t>光格子の技術を用いて、同位体シフトを精密に測定することにより、標準模型を超えた新粒子を探索、を進めています。</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我々が実験で用いている</a:t>
            </a:r>
            <a:r>
              <a:rPr kumimoji="1" lang="en-US" altLang="ja-JP" dirty="0"/>
              <a:t>Yb</a:t>
            </a:r>
            <a:r>
              <a:rPr kumimoji="1" lang="ja-JP" altLang="en-US" dirty="0"/>
              <a:t>原子では、 </a:t>
            </a:r>
            <a:r>
              <a:rPr kumimoji="1" lang="en-US" altLang="ja-JP" b="1" dirty="0"/>
              <a:t>(</a:t>
            </a:r>
            <a:r>
              <a:rPr kumimoji="1" lang="ja-JP" altLang="en-US" b="1" dirty="0"/>
              <a:t>クリック）</a:t>
            </a:r>
            <a:r>
              <a:rPr kumimoji="1" lang="ja-JP" altLang="en-US" b="0" dirty="0"/>
              <a:t>このような有利な特徴があり、 </a:t>
            </a:r>
            <a:endParaRPr kumimoji="1" lang="en-US" altLang="ja-JP" b="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b="1" dirty="0"/>
              <a:t>(</a:t>
            </a:r>
            <a:r>
              <a:rPr kumimoji="1" lang="ja-JP" altLang="en-US" b="1" dirty="0"/>
              <a:t>クリック）</a:t>
            </a:r>
            <a:r>
              <a:rPr kumimoji="1" lang="ja-JP" altLang="en-US" b="0" dirty="0"/>
              <a:t>その結果、</a:t>
            </a:r>
            <a:r>
              <a:rPr kumimoji="1" lang="ja-JP" altLang="en-US" dirty="0"/>
              <a:t>現在までに、新粒子の結合定数を決定することに成功しています。今後もこれを推進していく予定です。</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6</a:t>
            </a:fld>
            <a:endParaRPr lang="en-US" altLang="ja-JP"/>
          </a:p>
        </p:txBody>
      </p:sp>
    </p:spTree>
    <p:extLst>
      <p:ext uri="{BB962C8B-B14F-4D97-AF65-F5344CB8AC3E}">
        <p14:creationId xmlns:p14="http://schemas.microsoft.com/office/powerpoint/2010/main" val="14796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Q6</a:t>
            </a:r>
            <a:r>
              <a:rPr kumimoji="1" lang="ja-JP" altLang="en-US" dirty="0"/>
              <a:t>の予定としては、</a:t>
            </a:r>
            <a:endParaRPr kumimoji="1" lang="en-US" altLang="ja-JP" dirty="0"/>
          </a:p>
          <a:p>
            <a:r>
              <a:rPr kumimoji="1" lang="ja-JP" altLang="en-US" dirty="0"/>
              <a:t>前期に、標準的な教科書の輪講を中心に行って、後期で、最先端の実験研究に参加してもらう、ということにしています。</a:t>
            </a:r>
            <a:endParaRPr kumimoji="1" lang="en-US" altLang="ja-JP" dirty="0"/>
          </a:p>
          <a:p>
            <a:r>
              <a:rPr kumimoji="1" lang="ja-JP" altLang="en-US" dirty="0"/>
              <a:t>興味のあるかたは是非、</a:t>
            </a:r>
            <a:r>
              <a:rPr kumimoji="1" lang="en-US" altLang="ja-JP" dirty="0"/>
              <a:t>Q6</a:t>
            </a:r>
            <a:r>
              <a:rPr kumimoji="1" lang="ja-JP" altLang="en-US" dirty="0"/>
              <a:t>を志望してみてください。</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7</a:t>
            </a:fld>
            <a:endParaRPr lang="en-US" altLang="ja-JP"/>
          </a:p>
        </p:txBody>
      </p:sp>
    </p:spTree>
    <p:extLst>
      <p:ext uri="{BB962C8B-B14F-4D97-AF65-F5344CB8AC3E}">
        <p14:creationId xmlns:p14="http://schemas.microsoft.com/office/powerpoint/2010/main" val="32932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1878C9B-0DB6-4B93-A905-794D73ACDA07}" type="slidenum">
              <a:rPr lang="en-US" altLang="ja-JP"/>
              <a:pPr/>
              <a:t>‹#›</a:t>
            </a:fld>
            <a:endParaRPr lang="en-US" altLang="ja-JP"/>
          </a:p>
        </p:txBody>
      </p:sp>
    </p:spTree>
    <p:extLst>
      <p:ext uri="{BB962C8B-B14F-4D97-AF65-F5344CB8AC3E}">
        <p14:creationId xmlns:p14="http://schemas.microsoft.com/office/powerpoint/2010/main" val="315187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8BA0BEA-7F93-4988-B19E-3B4158209B05}" type="slidenum">
              <a:rPr lang="en-US" altLang="ja-JP"/>
              <a:pPr/>
              <a:t>‹#›</a:t>
            </a:fld>
            <a:endParaRPr lang="en-US" altLang="ja-JP"/>
          </a:p>
        </p:txBody>
      </p:sp>
    </p:spTree>
    <p:extLst>
      <p:ext uri="{BB962C8B-B14F-4D97-AF65-F5344CB8AC3E}">
        <p14:creationId xmlns:p14="http://schemas.microsoft.com/office/powerpoint/2010/main" val="45237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43B199A-9EDD-4E80-87B3-837BD48CDF8C}" type="slidenum">
              <a:rPr lang="en-US" altLang="ja-JP"/>
              <a:pPr/>
              <a:t>‹#›</a:t>
            </a:fld>
            <a:endParaRPr lang="en-US" altLang="ja-JP"/>
          </a:p>
        </p:txBody>
      </p:sp>
    </p:spTree>
    <p:extLst>
      <p:ext uri="{BB962C8B-B14F-4D97-AF65-F5344CB8AC3E}">
        <p14:creationId xmlns:p14="http://schemas.microsoft.com/office/powerpoint/2010/main" val="1331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94"/>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E5FD0C0-A511-4F7F-BCB9-2C70BA4055E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36905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006FFF6E-2D7B-4197-953D-3E1D50CA773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07049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69"/>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AEC43FD-E733-4154-85C6-CD1D8956A6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16392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994F4AF-C459-4673-8D95-E18B2BC2D18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187032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0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0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AA22E4D-3A6A-469D-B096-92DF46CEF4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39164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8614A450-4C00-4405-92F6-ADB3D20A4D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50544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D637A28F-4EB5-4C93-8AD5-95CCC283993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924721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11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975A52DE-55EF-4932-ADEA-E6A7B3EA969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6893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7F20EDC-4266-4A51-8AF2-1DBE83C72B67}" type="slidenum">
              <a:rPr lang="en-US" altLang="ja-JP"/>
              <a:pPr/>
              <a:t>‹#›</a:t>
            </a:fld>
            <a:endParaRPr lang="en-US" altLang="ja-JP"/>
          </a:p>
        </p:txBody>
      </p:sp>
    </p:spTree>
    <p:extLst>
      <p:ext uri="{BB962C8B-B14F-4D97-AF65-F5344CB8AC3E}">
        <p14:creationId xmlns:p14="http://schemas.microsoft.com/office/powerpoint/2010/main" val="2020108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8BB0C41-A746-4756-913C-8F8018B9F8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595082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5391F30-E3DD-4C00-9B8E-FC76212267C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197229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35" y="609600"/>
            <a:ext cx="5688623"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68AD140C-F83C-4B4C-A899-4964253E25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884199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F7366ED-A3F5-458A-AB35-F53B4DBB2E2E}" type="slidenum">
              <a:rPr lang="en-US" altLang="ja-JP"/>
              <a:pPr/>
              <a:t>‹#›</a:t>
            </a:fld>
            <a:endParaRPr lang="en-US" altLang="ja-JP"/>
          </a:p>
        </p:txBody>
      </p:sp>
    </p:spTree>
    <p:extLst>
      <p:ext uri="{BB962C8B-B14F-4D97-AF65-F5344CB8AC3E}">
        <p14:creationId xmlns:p14="http://schemas.microsoft.com/office/powerpoint/2010/main" val="34830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7E6C10A-59BB-409B-BF26-4CBB5E3822E7}" type="slidenum">
              <a:rPr lang="en-US" altLang="ja-JP"/>
              <a:pPr/>
              <a:t>‹#›</a:t>
            </a:fld>
            <a:endParaRPr lang="en-US" altLang="ja-JP"/>
          </a:p>
        </p:txBody>
      </p:sp>
    </p:spTree>
    <p:extLst>
      <p:ext uri="{BB962C8B-B14F-4D97-AF65-F5344CB8AC3E}">
        <p14:creationId xmlns:p14="http://schemas.microsoft.com/office/powerpoint/2010/main" val="42702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784AA322-05AC-482E-9CB9-A3817700C007}" type="slidenum">
              <a:rPr lang="en-US" altLang="ja-JP"/>
              <a:pPr/>
              <a:t>‹#›</a:t>
            </a:fld>
            <a:endParaRPr lang="en-US" altLang="ja-JP"/>
          </a:p>
        </p:txBody>
      </p:sp>
    </p:spTree>
    <p:extLst>
      <p:ext uri="{BB962C8B-B14F-4D97-AF65-F5344CB8AC3E}">
        <p14:creationId xmlns:p14="http://schemas.microsoft.com/office/powerpoint/2010/main" val="215542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AECD1E3-E860-4774-8256-B08A230B231A}" type="slidenum">
              <a:rPr lang="en-US" altLang="ja-JP"/>
              <a:pPr/>
              <a:t>‹#›</a:t>
            </a:fld>
            <a:endParaRPr lang="en-US" altLang="ja-JP"/>
          </a:p>
        </p:txBody>
      </p:sp>
    </p:spTree>
    <p:extLst>
      <p:ext uri="{BB962C8B-B14F-4D97-AF65-F5344CB8AC3E}">
        <p14:creationId xmlns:p14="http://schemas.microsoft.com/office/powerpoint/2010/main" val="30212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09DF7A9D-93A3-4064-9532-93CCAF2B96D3}" type="slidenum">
              <a:rPr lang="en-US" altLang="ja-JP"/>
              <a:pPr/>
              <a:t>‹#›</a:t>
            </a:fld>
            <a:endParaRPr lang="en-US" altLang="ja-JP"/>
          </a:p>
        </p:txBody>
      </p:sp>
    </p:spTree>
    <p:extLst>
      <p:ext uri="{BB962C8B-B14F-4D97-AF65-F5344CB8AC3E}">
        <p14:creationId xmlns:p14="http://schemas.microsoft.com/office/powerpoint/2010/main" val="1499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7F1DFCE-2CF0-4911-9E8D-59F57A1B594D}" type="slidenum">
              <a:rPr lang="en-US" altLang="ja-JP"/>
              <a:pPr/>
              <a:t>‹#›</a:t>
            </a:fld>
            <a:endParaRPr lang="en-US" altLang="ja-JP"/>
          </a:p>
        </p:txBody>
      </p:sp>
    </p:spTree>
    <p:extLst>
      <p:ext uri="{BB962C8B-B14F-4D97-AF65-F5344CB8AC3E}">
        <p14:creationId xmlns:p14="http://schemas.microsoft.com/office/powerpoint/2010/main" val="30086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153C207-2B73-4791-908A-570055DE0F33}" type="slidenum">
              <a:rPr lang="en-US" altLang="ja-JP"/>
              <a:pPr/>
              <a:t>‹#›</a:t>
            </a:fld>
            <a:endParaRPr lang="en-US" altLang="ja-JP"/>
          </a:p>
        </p:txBody>
      </p:sp>
    </p:spTree>
    <p:extLst>
      <p:ext uri="{BB962C8B-B14F-4D97-AF65-F5344CB8AC3E}">
        <p14:creationId xmlns:p14="http://schemas.microsoft.com/office/powerpoint/2010/main" val="259197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A9E0E6-9382-4C78-B041-A3248193DD4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DA838B-D47D-4299-90DC-F8CFE7B5B87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90294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人, 建物, 道路, 屋外 が含まれている画像&#10;&#10;自動的に生成された説明">
            <a:extLst>
              <a:ext uri="{FF2B5EF4-FFF2-40B4-BE49-F238E27FC236}">
                <a16:creationId xmlns:a16="http://schemas.microsoft.com/office/drawing/2014/main" id="{B9F0BAD8-E44A-E10D-09F2-E986DE444C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59" t="3444" r="10175" b="13913"/>
          <a:stretch/>
        </p:blipFill>
        <p:spPr>
          <a:xfrm>
            <a:off x="0" y="1061969"/>
            <a:ext cx="9144000" cy="5808982"/>
          </a:xfrm>
          <a:prstGeom prst="rect">
            <a:avLst/>
          </a:prstGeom>
        </p:spPr>
      </p:pic>
      <p:sp>
        <p:nvSpPr>
          <p:cNvPr id="15365" name="Text Box 5"/>
          <p:cNvSpPr txBox="1">
            <a:spLocks noChangeArrowheads="1"/>
          </p:cNvSpPr>
          <p:nvPr/>
        </p:nvSpPr>
        <p:spPr bwMode="auto">
          <a:xfrm>
            <a:off x="2302568" y="562474"/>
            <a:ext cx="4573688" cy="461665"/>
          </a:xfrm>
          <a:prstGeom prst="rect">
            <a:avLst/>
          </a:prstGeom>
          <a:solidFill>
            <a:schemeClr val="bg1"/>
          </a:solidFill>
          <a:ln>
            <a:noFill/>
          </a:ln>
          <a:effectLst/>
        </p:spPr>
        <p:txBody>
          <a:bodyPr wrap="none">
            <a:spAutoFit/>
          </a:bodyPr>
          <a:lstStyle/>
          <a:p>
            <a:r>
              <a:rPr lang="en-US" altLang="ja-JP" dirty="0"/>
              <a:t>(http://yagura.scphys.kyoto-u.ac.jp)</a:t>
            </a:r>
          </a:p>
        </p:txBody>
      </p:sp>
      <p:sp>
        <p:nvSpPr>
          <p:cNvPr id="15362" name="Rectangle 2"/>
          <p:cNvSpPr>
            <a:spLocks noGrp="1" noChangeArrowheads="1"/>
          </p:cNvSpPr>
          <p:nvPr>
            <p:ph type="title" idx="4294967295"/>
          </p:nvPr>
        </p:nvSpPr>
        <p:spPr>
          <a:xfrm>
            <a:off x="1403650" y="24879"/>
            <a:ext cx="7028148" cy="609600"/>
          </a:xfrm>
          <a:solidFill>
            <a:schemeClr val="bg1"/>
          </a:solidFill>
        </p:spPr>
        <p:txBody>
          <a:bodyPr/>
          <a:lstStyle/>
          <a:p>
            <a:r>
              <a:rPr lang="ja-JP" altLang="en-US" sz="4000" dirty="0"/>
              <a:t>課題研究</a:t>
            </a:r>
            <a:r>
              <a:rPr lang="en-US" altLang="ja-JP" sz="4000" dirty="0"/>
              <a:t>Q6</a:t>
            </a:r>
            <a:r>
              <a:rPr lang="ja-JP" altLang="en-US" sz="4000" dirty="0"/>
              <a:t>：量子光学研究室</a:t>
            </a:r>
            <a:endParaRPr lang="en-US" altLang="ja-JP" sz="4000" dirty="0"/>
          </a:p>
        </p:txBody>
      </p:sp>
      <p:sp>
        <p:nvSpPr>
          <p:cNvPr id="15366" name="Text Box 6"/>
          <p:cNvSpPr txBox="1">
            <a:spLocks noChangeArrowheads="1"/>
          </p:cNvSpPr>
          <p:nvPr/>
        </p:nvSpPr>
        <p:spPr bwMode="auto">
          <a:xfrm>
            <a:off x="1907704" y="1005696"/>
            <a:ext cx="5328592" cy="1323439"/>
          </a:xfrm>
          <a:prstGeom prst="rect">
            <a:avLst/>
          </a:prstGeom>
          <a:solidFill>
            <a:schemeClr val="bg1"/>
          </a:solidFill>
          <a:ln>
            <a:noFill/>
          </a:ln>
          <a:effectLst/>
        </p:spPr>
        <p:txBody>
          <a:bodyPr wrap="square">
            <a:spAutoFit/>
          </a:bodyPr>
          <a:lstStyle/>
          <a:p>
            <a:r>
              <a:rPr lang="ja-JP" altLang="en-US" sz="2000" b="1" dirty="0">
                <a:ea typeface="AR P丸ゴシック体M" pitchFamily="50" charset="-128"/>
              </a:rPr>
              <a:t>教授　： 高橋義朗  </a:t>
            </a:r>
            <a:r>
              <a:rPr lang="en-US" altLang="ja-JP" sz="2000" b="1" dirty="0">
                <a:ea typeface="AR P丸ゴシック体M" pitchFamily="50" charset="-128"/>
              </a:rPr>
              <a:t>(5-203</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准教授： 高須洋介  </a:t>
            </a:r>
            <a:r>
              <a:rPr lang="en-US" altLang="ja-JP" sz="2000" b="1" dirty="0">
                <a:ea typeface="AR P丸ゴシック体M" pitchFamily="50" charset="-128"/>
              </a:rPr>
              <a:t>(5-202</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助教　： 田家慎太郎  </a:t>
            </a:r>
            <a:r>
              <a:rPr lang="en-US" altLang="ja-JP" sz="2000" b="1" dirty="0">
                <a:ea typeface="AR P丸ゴシック体M" pitchFamily="50" charset="-128"/>
              </a:rPr>
              <a:t>(5-201</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特定准教授：高野哲至　特定助教：小野滉貴</a:t>
            </a:r>
            <a:endParaRPr lang="en-US" altLang="ja-JP" sz="2000" b="1" dirty="0">
              <a:ea typeface="AR P丸ゴシック体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量子多体系物理の研究</a:t>
            </a:r>
            <a:endParaRPr lang="ja-JP" altLang="en-US" b="1" dirty="0">
              <a:solidFill>
                <a:schemeClr val="tx1"/>
              </a:solidFill>
              <a:effectLst>
                <a:outerShdw blurRad="38100" dist="38100" dir="2700000" algn="tl">
                  <a:srgbClr val="C0C0C0"/>
                </a:outerShdw>
              </a:effectLst>
            </a:endParaRPr>
          </a:p>
        </p:txBody>
      </p:sp>
      <p:sp>
        <p:nvSpPr>
          <p:cNvPr id="47142" name="Text Box 38"/>
          <p:cNvSpPr txBox="1">
            <a:spLocks noChangeArrowheads="1"/>
          </p:cNvSpPr>
          <p:nvPr/>
        </p:nvSpPr>
        <p:spPr bwMode="auto">
          <a:xfrm>
            <a:off x="4766048" y="1313766"/>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“ホッピング”</a:t>
            </a:r>
          </a:p>
        </p:txBody>
      </p:sp>
      <p:sp>
        <p:nvSpPr>
          <p:cNvPr id="47143" name="Text Box 39"/>
          <p:cNvSpPr txBox="1">
            <a:spLocks noChangeArrowheads="1"/>
          </p:cNvSpPr>
          <p:nvPr/>
        </p:nvSpPr>
        <p:spPr bwMode="auto">
          <a:xfrm>
            <a:off x="6957409" y="1232647"/>
            <a:ext cx="1733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“相互作用”</a:t>
            </a:r>
          </a:p>
        </p:txBody>
      </p:sp>
      <p:sp>
        <p:nvSpPr>
          <p:cNvPr id="49" name="テキスト ボックス 10"/>
          <p:cNvSpPr txBox="1">
            <a:spLocks noChangeArrowheads="1"/>
          </p:cNvSpPr>
          <p:nvPr/>
        </p:nvSpPr>
        <p:spPr bwMode="auto">
          <a:xfrm>
            <a:off x="4715474" y="3734030"/>
            <a:ext cx="397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光格子＝レーザー光で作成された</a:t>
            </a:r>
          </a:p>
        </p:txBody>
      </p:sp>
      <p:sp>
        <p:nvSpPr>
          <p:cNvPr id="50" name="正方形/長方形 11"/>
          <p:cNvSpPr>
            <a:spLocks noChangeArrowheads="1"/>
          </p:cNvSpPr>
          <p:nvPr/>
        </p:nvSpPr>
        <p:spPr bwMode="auto">
          <a:xfrm>
            <a:off x="5762625" y="401955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a:t>人工の結晶</a:t>
            </a:r>
          </a:p>
        </p:txBody>
      </p:sp>
      <p:sp>
        <p:nvSpPr>
          <p:cNvPr id="9" name="正方形/長方形 8"/>
          <p:cNvSpPr/>
          <p:nvPr/>
        </p:nvSpPr>
        <p:spPr>
          <a:xfrm>
            <a:off x="4572000" y="1246939"/>
            <a:ext cx="4097710" cy="314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76956" y="1242858"/>
            <a:ext cx="8427492" cy="4486349"/>
            <a:chOff x="176956" y="1242854"/>
            <a:chExt cx="8427492" cy="4486349"/>
          </a:xfrm>
        </p:grpSpPr>
        <p:sp>
          <p:nvSpPr>
            <p:cNvPr id="45" name="Rectangle 4"/>
            <p:cNvSpPr>
              <a:spLocks noChangeArrowheads="1"/>
            </p:cNvSpPr>
            <p:nvPr/>
          </p:nvSpPr>
          <p:spPr bwMode="auto">
            <a:xfrm>
              <a:off x="795564" y="4567919"/>
              <a:ext cx="1587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7" name="Text Box 15"/>
            <p:cNvSpPr txBox="1">
              <a:spLocks noChangeArrowheads="1"/>
            </p:cNvSpPr>
            <p:nvPr/>
          </p:nvSpPr>
          <p:spPr bwMode="auto">
            <a:xfrm>
              <a:off x="431800" y="1999050"/>
              <a:ext cx="140934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レーザー光</a:t>
              </a:r>
            </a:p>
          </p:txBody>
        </p:sp>
        <p:sp>
          <p:nvSpPr>
            <p:cNvPr id="48" name="Text Box 16"/>
            <p:cNvSpPr txBox="1">
              <a:spLocks noChangeArrowheads="1"/>
            </p:cNvSpPr>
            <p:nvPr/>
          </p:nvSpPr>
          <p:spPr bwMode="auto">
            <a:xfrm>
              <a:off x="2860448" y="4134080"/>
              <a:ext cx="172353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冷却原子気体</a:t>
              </a:r>
            </a:p>
          </p:txBody>
        </p:sp>
        <p:grpSp>
          <p:nvGrpSpPr>
            <p:cNvPr id="14" name="グループ化 13"/>
            <p:cNvGrpSpPr/>
            <p:nvPr/>
          </p:nvGrpSpPr>
          <p:grpSpPr>
            <a:xfrm>
              <a:off x="176956" y="1242854"/>
              <a:ext cx="8427492" cy="4486349"/>
              <a:chOff x="176956" y="1232644"/>
              <a:chExt cx="8427492" cy="4486349"/>
            </a:xfrm>
          </p:grpSpPr>
          <p:grpSp>
            <p:nvGrpSpPr>
              <p:cNvPr id="10" name="グループ化 9"/>
              <p:cNvGrpSpPr/>
              <p:nvPr/>
            </p:nvGrpSpPr>
            <p:grpSpPr>
              <a:xfrm>
                <a:off x="565348" y="1232644"/>
                <a:ext cx="8039100" cy="3492500"/>
                <a:chOff x="611560" y="1556792"/>
                <a:chExt cx="8039100" cy="3492500"/>
              </a:xfrm>
            </p:grpSpPr>
            <p:pic>
              <p:nvPicPr>
                <p:cNvPr id="46" name="図 7" descr="optical_lattice_revise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39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3131840" y="3212976"/>
                  <a:ext cx="1519837" cy="27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176956" y="4998277"/>
                <a:ext cx="4755084" cy="720716"/>
                <a:chOff x="176956" y="4998277"/>
                <a:chExt cx="4755084" cy="720716"/>
              </a:xfrm>
            </p:grpSpPr>
            <p:sp>
              <p:nvSpPr>
                <p:cNvPr id="11" name="テキスト ボックス 10"/>
                <p:cNvSpPr txBox="1"/>
                <p:nvPr/>
              </p:nvSpPr>
              <p:spPr>
                <a:xfrm>
                  <a:off x="763910" y="5071885"/>
                  <a:ext cx="4168130" cy="461665"/>
                </a:xfrm>
                <a:prstGeom prst="rect">
                  <a:avLst/>
                </a:prstGeom>
                <a:noFill/>
              </p:spPr>
              <p:txBody>
                <a:bodyPr wrap="square" rtlCol="0">
                  <a:spAutoFit/>
                </a:bodyPr>
                <a:lstStyle/>
                <a:p>
                  <a:r>
                    <a:rPr lang="en-US" altLang="ja-JP" dirty="0"/>
                    <a:t>s</a:t>
                  </a:r>
                  <a:r>
                    <a:rPr lang="ja-JP" altLang="en-US" dirty="0"/>
                    <a:t>で</a:t>
                  </a:r>
                  <a:r>
                    <a:rPr lang="en-US" altLang="ja-JP" dirty="0"/>
                    <a:t>1000K</a:t>
                  </a:r>
                  <a:r>
                    <a:rPr lang="ja-JP" altLang="en-US" dirty="0"/>
                    <a:t>から</a:t>
                  </a:r>
                  <a:r>
                    <a:rPr lang="en-US" altLang="ja-JP" dirty="0"/>
                    <a:t>1</a:t>
                  </a:r>
                  <a:r>
                    <a:rPr lang="ja-JP" altLang="en-US" dirty="0"/>
                    <a:t>マイクロ</a:t>
                  </a:r>
                  <a:r>
                    <a:rPr lang="en-US" altLang="ja-JP" dirty="0"/>
                    <a:t>K</a:t>
                  </a:r>
                  <a:r>
                    <a:rPr lang="ja-JP" altLang="en-US" dirty="0"/>
                    <a:t>へ</a:t>
                  </a:r>
                  <a:r>
                    <a:rPr lang="en-US" altLang="ja-JP" dirty="0"/>
                    <a:t>!</a:t>
                  </a:r>
                </a:p>
              </p:txBody>
            </p:sp>
            <p:graphicFrame>
              <p:nvGraphicFramePr>
                <p:cNvPr id="39" name="オブジェクト 3"/>
                <p:cNvGraphicFramePr>
                  <a:graphicFrameLocks noChangeAspect="1"/>
                </p:cNvGraphicFramePr>
                <p:nvPr>
                  <p:extLst>
                    <p:ext uri="{D42A27DB-BD31-4B8C-83A1-F6EECF244321}">
                      <p14:modId xmlns:p14="http://schemas.microsoft.com/office/powerpoint/2010/main" val="1878306175"/>
                    </p:ext>
                  </p:extLst>
                </p:nvPr>
              </p:nvGraphicFramePr>
              <p:xfrm>
                <a:off x="176956" y="4998277"/>
                <a:ext cx="650628" cy="720716"/>
              </p:xfrm>
              <a:graphic>
                <a:graphicData uri="http://schemas.openxmlformats.org/presentationml/2006/ole">
                  <mc:AlternateContent xmlns:mc="http://schemas.openxmlformats.org/markup-compatibility/2006">
                    <mc:Choice xmlns:v="urn:schemas-microsoft-com:vml" Requires="v">
                      <p:oleObj name="数式" r:id="rId4" imgW="355320" imgH="393480" progId="Equation.3">
                        <p:embed/>
                      </p:oleObj>
                    </mc:Choice>
                    <mc:Fallback>
                      <p:oleObj name="数式" r:id="rId4" imgW="355320" imgH="393480" progId="Equation.3">
                        <p:embed/>
                        <p:pic>
                          <p:nvPicPr>
                            <p:cNvPr id="0" name=""/>
                            <p:cNvPicPr>
                              <a:picLocks noChangeAspect="1" noChangeArrowheads="1"/>
                            </p:cNvPicPr>
                            <p:nvPr/>
                          </p:nvPicPr>
                          <p:blipFill>
                            <a:blip r:embed="rId5"/>
                            <a:srcRect/>
                            <a:stretch>
                              <a:fillRect/>
                            </a:stretch>
                          </p:blipFill>
                          <p:spPr bwMode="auto">
                            <a:xfrm>
                              <a:off x="176956" y="4998277"/>
                              <a:ext cx="650628" cy="720716"/>
                            </a:xfrm>
                            <a:prstGeom prst="rect">
                              <a:avLst/>
                            </a:prstGeom>
                            <a:noFill/>
                          </p:spPr>
                        </p:pic>
                      </p:oleObj>
                    </mc:Fallback>
                  </mc:AlternateContent>
                </a:graphicData>
              </a:graphic>
            </p:graphicFrame>
          </p:grpSp>
        </p:grpSp>
      </p:grpSp>
      <p:grpSp>
        <p:nvGrpSpPr>
          <p:cNvPr id="2" name="グループ化 1"/>
          <p:cNvGrpSpPr/>
          <p:nvPr/>
        </p:nvGrpSpPr>
        <p:grpSpPr>
          <a:xfrm>
            <a:off x="4572000" y="1203779"/>
            <a:ext cx="4533868" cy="5609331"/>
            <a:chOff x="4572000" y="1203775"/>
            <a:chExt cx="4533868" cy="5609331"/>
          </a:xfrm>
        </p:grpSpPr>
        <p:pic>
          <p:nvPicPr>
            <p:cNvPr id="66" name="Picture 3" descr="C:\Documents and Settings\Administrator\My Documents\conference\JGFoS2007\experime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203775"/>
              <a:ext cx="4533868" cy="368460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78365" y="5241162"/>
              <a:ext cx="2236510" cy="584775"/>
            </a:xfrm>
            <a:prstGeom prst="rect">
              <a:avLst/>
            </a:prstGeom>
            <a:noFill/>
          </p:spPr>
          <p:txBody>
            <a:bodyPr wrap="none" rtlCol="0">
              <a:spAutoFit/>
            </a:bodyPr>
            <a:lstStyle/>
            <a:p>
              <a:r>
                <a:rPr kumimoji="1" lang="ja-JP" altLang="en-US" sz="3200" dirty="0"/>
                <a:t>“実験装置”</a:t>
              </a: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3734030"/>
              <a:ext cx="1731981" cy="3079076"/>
            </a:xfrm>
            <a:prstGeom prst="rect">
              <a:avLst/>
            </a:prstGeom>
          </p:spPr>
        </p:pic>
      </p:grpSp>
      <p:sp>
        <p:nvSpPr>
          <p:cNvPr id="4" name="正方形/長方形 3"/>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65348" y="1232644"/>
            <a:ext cx="8039100" cy="3492500"/>
            <a:chOff x="611560" y="1556792"/>
            <a:chExt cx="8039100" cy="3492500"/>
          </a:xfrm>
        </p:grpSpPr>
        <p:pic>
          <p:nvPicPr>
            <p:cNvPr id="46" name="図 7" descr="optical_lattice_revise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39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3131840" y="3212976"/>
              <a:ext cx="1519837" cy="27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142" name="Text Box 38"/>
          <p:cNvSpPr txBox="1">
            <a:spLocks noChangeArrowheads="1"/>
          </p:cNvSpPr>
          <p:nvPr/>
        </p:nvSpPr>
        <p:spPr bwMode="auto">
          <a:xfrm>
            <a:off x="4766048" y="1313766"/>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“ホッピング”</a:t>
            </a:r>
          </a:p>
        </p:txBody>
      </p:sp>
      <p:sp>
        <p:nvSpPr>
          <p:cNvPr id="47143" name="Text Box 39"/>
          <p:cNvSpPr txBox="1">
            <a:spLocks noChangeArrowheads="1"/>
          </p:cNvSpPr>
          <p:nvPr/>
        </p:nvSpPr>
        <p:spPr bwMode="auto">
          <a:xfrm>
            <a:off x="6957409" y="1232647"/>
            <a:ext cx="1733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“相互作用”</a:t>
            </a:r>
          </a:p>
        </p:txBody>
      </p:sp>
      <p:sp>
        <p:nvSpPr>
          <p:cNvPr id="45" name="Rectangle 4"/>
          <p:cNvSpPr>
            <a:spLocks noChangeArrowheads="1"/>
          </p:cNvSpPr>
          <p:nvPr/>
        </p:nvSpPr>
        <p:spPr bwMode="auto">
          <a:xfrm>
            <a:off x="795564" y="4567923"/>
            <a:ext cx="1587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7" name="Text Box 15"/>
          <p:cNvSpPr txBox="1">
            <a:spLocks noChangeArrowheads="1"/>
          </p:cNvSpPr>
          <p:nvPr/>
        </p:nvSpPr>
        <p:spPr bwMode="auto">
          <a:xfrm>
            <a:off x="431801" y="1988843"/>
            <a:ext cx="140934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レーザー光</a:t>
            </a:r>
          </a:p>
        </p:txBody>
      </p:sp>
      <p:sp>
        <p:nvSpPr>
          <p:cNvPr id="48" name="Text Box 16"/>
          <p:cNvSpPr txBox="1">
            <a:spLocks noChangeArrowheads="1"/>
          </p:cNvSpPr>
          <p:nvPr/>
        </p:nvSpPr>
        <p:spPr bwMode="auto">
          <a:xfrm>
            <a:off x="2860449" y="4134083"/>
            <a:ext cx="172353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冷却原子気体</a:t>
            </a:r>
          </a:p>
        </p:txBody>
      </p:sp>
      <p:sp>
        <p:nvSpPr>
          <p:cNvPr id="49" name="テキスト ボックス 10"/>
          <p:cNvSpPr txBox="1">
            <a:spLocks noChangeArrowheads="1"/>
          </p:cNvSpPr>
          <p:nvPr/>
        </p:nvSpPr>
        <p:spPr bwMode="auto">
          <a:xfrm>
            <a:off x="4715474" y="3734030"/>
            <a:ext cx="397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光格子＝レーザー光で作成された</a:t>
            </a:r>
          </a:p>
        </p:txBody>
      </p:sp>
      <p:sp>
        <p:nvSpPr>
          <p:cNvPr id="50" name="正方形/長方形 11"/>
          <p:cNvSpPr>
            <a:spLocks noChangeArrowheads="1"/>
          </p:cNvSpPr>
          <p:nvPr/>
        </p:nvSpPr>
        <p:spPr bwMode="auto">
          <a:xfrm>
            <a:off x="5762625" y="401955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a:t>人工の結晶</a:t>
            </a:r>
          </a:p>
        </p:txBody>
      </p:sp>
      <p:sp>
        <p:nvSpPr>
          <p:cNvPr id="9" name="正方形/長方形 8"/>
          <p:cNvSpPr/>
          <p:nvPr/>
        </p:nvSpPr>
        <p:spPr>
          <a:xfrm>
            <a:off x="4572000" y="1246939"/>
            <a:ext cx="4097710" cy="314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176956" y="4998277"/>
            <a:ext cx="4755084" cy="720716"/>
            <a:chOff x="176956" y="4998277"/>
            <a:chExt cx="4755084" cy="720716"/>
          </a:xfrm>
        </p:grpSpPr>
        <p:sp>
          <p:nvSpPr>
            <p:cNvPr id="11" name="テキスト ボックス 10"/>
            <p:cNvSpPr txBox="1"/>
            <p:nvPr/>
          </p:nvSpPr>
          <p:spPr>
            <a:xfrm>
              <a:off x="763910" y="5071885"/>
              <a:ext cx="4168130" cy="461665"/>
            </a:xfrm>
            <a:prstGeom prst="rect">
              <a:avLst/>
            </a:prstGeom>
            <a:noFill/>
          </p:spPr>
          <p:txBody>
            <a:bodyPr wrap="square" rtlCol="0">
              <a:spAutoFit/>
            </a:bodyPr>
            <a:lstStyle/>
            <a:p>
              <a:r>
                <a:rPr lang="en-US" altLang="ja-JP" dirty="0"/>
                <a:t>s</a:t>
              </a:r>
              <a:r>
                <a:rPr lang="ja-JP" altLang="en-US" dirty="0"/>
                <a:t>で</a:t>
              </a:r>
              <a:r>
                <a:rPr lang="en-US" altLang="ja-JP" dirty="0"/>
                <a:t>1000K</a:t>
              </a:r>
              <a:r>
                <a:rPr lang="ja-JP" altLang="en-US" dirty="0"/>
                <a:t>から</a:t>
              </a:r>
              <a:r>
                <a:rPr lang="en-US" altLang="ja-JP" dirty="0"/>
                <a:t>1</a:t>
              </a:r>
              <a:r>
                <a:rPr lang="ja-JP" altLang="en-US" dirty="0"/>
                <a:t>マイクロ</a:t>
              </a:r>
              <a:r>
                <a:rPr lang="en-US" altLang="ja-JP" dirty="0"/>
                <a:t>K</a:t>
              </a:r>
              <a:r>
                <a:rPr lang="ja-JP" altLang="en-US" dirty="0"/>
                <a:t>へ</a:t>
              </a:r>
              <a:r>
                <a:rPr lang="en-US" altLang="ja-JP" dirty="0"/>
                <a:t>!</a:t>
              </a:r>
            </a:p>
          </p:txBody>
        </p:sp>
        <p:graphicFrame>
          <p:nvGraphicFramePr>
            <p:cNvPr id="39" name="オブジェクト 3"/>
            <p:cNvGraphicFramePr>
              <a:graphicFrameLocks noChangeAspect="1"/>
            </p:cNvGraphicFramePr>
            <p:nvPr>
              <p:extLst>
                <p:ext uri="{D42A27DB-BD31-4B8C-83A1-F6EECF244321}">
                  <p14:modId xmlns:p14="http://schemas.microsoft.com/office/powerpoint/2010/main" val="2167544359"/>
                </p:ext>
              </p:extLst>
            </p:nvPr>
          </p:nvGraphicFramePr>
          <p:xfrm>
            <a:off x="176956" y="4998277"/>
            <a:ext cx="650628" cy="720716"/>
          </p:xfrm>
          <a:graphic>
            <a:graphicData uri="http://schemas.openxmlformats.org/presentationml/2006/ole">
              <mc:AlternateContent xmlns:mc="http://schemas.openxmlformats.org/markup-compatibility/2006">
                <mc:Choice xmlns:v="urn:schemas-microsoft-com:vml" Requires="v">
                  <p:oleObj name="数式" r:id="rId4" imgW="355320" imgH="393480" progId="Equation.3">
                    <p:embed/>
                  </p:oleObj>
                </mc:Choice>
                <mc:Fallback>
                  <p:oleObj name="数式" r:id="rId4" imgW="355320" imgH="393480" progId="Equation.3">
                    <p:embed/>
                    <p:pic>
                      <p:nvPicPr>
                        <p:cNvPr id="0" name=""/>
                        <p:cNvPicPr>
                          <a:picLocks noChangeAspect="1" noChangeArrowheads="1"/>
                        </p:cNvPicPr>
                        <p:nvPr/>
                      </p:nvPicPr>
                      <p:blipFill>
                        <a:blip r:embed="rId5"/>
                        <a:srcRect/>
                        <a:stretch>
                          <a:fillRect/>
                        </a:stretch>
                      </p:blipFill>
                      <p:spPr bwMode="auto">
                        <a:xfrm>
                          <a:off x="176956" y="4998277"/>
                          <a:ext cx="650628" cy="720716"/>
                        </a:xfrm>
                        <a:prstGeom prst="rect">
                          <a:avLst/>
                        </a:prstGeom>
                        <a:noFill/>
                      </p:spPr>
                    </p:pic>
                  </p:oleObj>
                </mc:Fallback>
              </mc:AlternateContent>
            </a:graphicData>
          </a:graphic>
        </p:graphicFrame>
      </p:grpSp>
      <p:grpSp>
        <p:nvGrpSpPr>
          <p:cNvPr id="41" name="グループ化 40"/>
          <p:cNvGrpSpPr/>
          <p:nvPr/>
        </p:nvGrpSpPr>
        <p:grpSpPr>
          <a:xfrm>
            <a:off x="4674098" y="1196752"/>
            <a:ext cx="4316041" cy="3543110"/>
            <a:chOff x="308387" y="1067672"/>
            <a:chExt cx="4316041" cy="3543110"/>
          </a:xfrm>
        </p:grpSpPr>
        <p:pic>
          <p:nvPicPr>
            <p:cNvPr id="42"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52" y="1867582"/>
              <a:ext cx="3883698" cy="274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p:cNvSpPr txBox="1"/>
            <p:nvPr/>
          </p:nvSpPr>
          <p:spPr>
            <a:xfrm>
              <a:off x="967630" y="1643736"/>
              <a:ext cx="1830950" cy="461665"/>
            </a:xfrm>
            <a:prstGeom prst="rect">
              <a:avLst/>
            </a:prstGeom>
            <a:noFill/>
          </p:spPr>
          <p:txBody>
            <a:bodyPr wrap="none" rtlCol="0">
              <a:spAutoFit/>
            </a:bodyPr>
            <a:lstStyle/>
            <a:p>
              <a:r>
                <a:rPr kumimoji="1" lang="ja-JP" altLang="en-US" b="1" dirty="0"/>
                <a:t>低温：</a:t>
              </a:r>
              <a:r>
                <a:rPr kumimoji="1" lang="en-US" altLang="ja-JP" b="1" dirty="0"/>
                <a:t>100nK</a:t>
              </a:r>
              <a:endParaRPr kumimoji="1" lang="ja-JP" altLang="en-US" b="1" dirty="0"/>
            </a:p>
          </p:txBody>
        </p:sp>
        <p:sp>
          <p:nvSpPr>
            <p:cNvPr id="51" name="テキスト ボックス 50"/>
            <p:cNvSpPr txBox="1"/>
            <p:nvPr/>
          </p:nvSpPr>
          <p:spPr>
            <a:xfrm>
              <a:off x="308387" y="2723856"/>
              <a:ext cx="906017" cy="830997"/>
            </a:xfrm>
            <a:prstGeom prst="rect">
              <a:avLst/>
            </a:prstGeom>
            <a:noFill/>
          </p:spPr>
          <p:txBody>
            <a:bodyPr wrap="none" rtlCol="0">
              <a:spAutoFit/>
            </a:bodyPr>
            <a:lstStyle/>
            <a:p>
              <a:r>
                <a:rPr lang="ja-JP" altLang="en-US" b="1" dirty="0"/>
                <a:t>高</a:t>
              </a:r>
              <a:r>
                <a:rPr kumimoji="1" lang="ja-JP" altLang="en-US" b="1" dirty="0"/>
                <a:t>温</a:t>
              </a:r>
              <a:r>
                <a:rPr kumimoji="1" lang="en-US" altLang="ja-JP" b="1" dirty="0"/>
                <a:t>:</a:t>
              </a:r>
            </a:p>
            <a:p>
              <a:r>
                <a:rPr lang="en-US" altLang="ja-JP" b="1" dirty="0"/>
                <a:t>1µK</a:t>
              </a:r>
              <a:endParaRPr kumimoji="1" lang="ja-JP" altLang="en-US" b="1" dirty="0"/>
            </a:p>
          </p:txBody>
        </p:sp>
        <p:cxnSp>
          <p:nvCxnSpPr>
            <p:cNvPr id="52" name="直線矢印コネクタ 51"/>
            <p:cNvCxnSpPr/>
            <p:nvPr/>
          </p:nvCxnSpPr>
          <p:spPr>
            <a:xfrm flipV="1">
              <a:off x="2126456" y="2103239"/>
              <a:ext cx="309563" cy="309563"/>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641721" y="3437314"/>
              <a:ext cx="360214" cy="3430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95385" y="1067672"/>
              <a:ext cx="4229043" cy="461665"/>
            </a:xfrm>
            <a:prstGeom prst="rect">
              <a:avLst/>
            </a:prstGeom>
            <a:solidFill>
              <a:schemeClr val="bg1"/>
            </a:solidFill>
          </p:spPr>
          <p:txBody>
            <a:bodyPr wrap="none" rtlCol="0">
              <a:spAutoFit/>
            </a:bodyPr>
            <a:lstStyle/>
            <a:p>
              <a:r>
                <a:rPr kumimoji="1" lang="ja-JP" altLang="en-US" b="1" dirty="0">
                  <a:solidFill>
                    <a:schemeClr val="accent2"/>
                  </a:solidFill>
                </a:rPr>
                <a:t>“</a:t>
              </a:r>
              <a:r>
                <a:rPr lang="ja-JP" altLang="en-US" b="1" dirty="0">
                  <a:solidFill>
                    <a:schemeClr val="accent2"/>
                  </a:solidFill>
                </a:rPr>
                <a:t>ボース・アインシュタイン凝縮</a:t>
              </a:r>
              <a:r>
                <a:rPr kumimoji="1" lang="ja-JP" altLang="en-US" b="1" dirty="0">
                  <a:solidFill>
                    <a:schemeClr val="accent2"/>
                  </a:solidFill>
                </a:rPr>
                <a:t>”</a:t>
              </a:r>
            </a:p>
          </p:txBody>
        </p:sp>
      </p:grpSp>
      <p:sp>
        <p:nvSpPr>
          <p:cNvPr id="65" name="テキスト ボックス 64"/>
          <p:cNvSpPr txBox="1"/>
          <p:nvPr/>
        </p:nvSpPr>
        <p:spPr>
          <a:xfrm>
            <a:off x="7910960" y="3894151"/>
            <a:ext cx="1125537" cy="830997"/>
          </a:xfrm>
          <a:prstGeom prst="rect">
            <a:avLst/>
          </a:prstGeom>
          <a:solidFill>
            <a:schemeClr val="bg1"/>
          </a:solidFill>
        </p:spPr>
        <p:txBody>
          <a:bodyPr wrap="square" rtlCol="0">
            <a:spAutoFit/>
          </a:bodyPr>
          <a:lstStyle/>
          <a:p>
            <a:r>
              <a:rPr kumimoji="1" lang="ja-JP" altLang="en-US" b="1" dirty="0"/>
              <a:t>運動量</a:t>
            </a:r>
            <a:endParaRPr kumimoji="1" lang="en-US" altLang="ja-JP" b="1" dirty="0"/>
          </a:p>
          <a:p>
            <a:r>
              <a:rPr kumimoji="1" lang="ja-JP" altLang="en-US" b="1" dirty="0"/>
              <a:t>  分布</a:t>
            </a:r>
          </a:p>
        </p:txBody>
      </p:sp>
      <p:sp>
        <p:nvSpPr>
          <p:cNvPr id="27"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量子多体系物理の研究</a:t>
            </a:r>
            <a:endParaRPr lang="ja-JP" altLang="en-US" b="1" dirty="0">
              <a:solidFill>
                <a:schemeClr val="tx1"/>
              </a:solidFill>
              <a:effectLst>
                <a:outerShdw blurRad="38100" dist="38100" dir="2700000" algn="tl">
                  <a:srgbClr val="C0C0C0"/>
                </a:outerShdw>
              </a:effectLst>
            </a:endParaRPr>
          </a:p>
        </p:txBody>
      </p:sp>
      <p:sp>
        <p:nvSpPr>
          <p:cNvPr id="28" name="正方形/長方形 27"/>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Tree>
    <p:extLst>
      <p:ext uri="{BB962C8B-B14F-4D97-AF65-F5344CB8AC3E}">
        <p14:creationId xmlns:p14="http://schemas.microsoft.com/office/powerpoint/2010/main" val="63928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9378" y="1250014"/>
            <a:ext cx="5393543" cy="4699266"/>
            <a:chOff x="-120899" y="874220"/>
            <a:chExt cx="5393543" cy="4699266"/>
          </a:xfrm>
        </p:grpSpPr>
        <p:sp>
          <p:nvSpPr>
            <p:cNvPr id="26" name="テキスト ボックス 10"/>
            <p:cNvSpPr txBox="1">
              <a:spLocks noChangeArrowheads="1"/>
            </p:cNvSpPr>
            <p:nvPr/>
          </p:nvSpPr>
          <p:spPr bwMode="auto">
            <a:xfrm>
              <a:off x="147902" y="874220"/>
              <a:ext cx="5124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dirty="0"/>
                <a:t>光格子＝レーザー光で作成された人工の結晶</a:t>
              </a:r>
            </a:p>
          </p:txBody>
        </p:sp>
        <p:grpSp>
          <p:nvGrpSpPr>
            <p:cNvPr id="29" name="グループ化 28"/>
            <p:cNvGrpSpPr/>
            <p:nvPr/>
          </p:nvGrpSpPr>
          <p:grpSpPr>
            <a:xfrm>
              <a:off x="-120899" y="1281087"/>
              <a:ext cx="4598227" cy="4292399"/>
              <a:chOff x="-120899" y="1281087"/>
              <a:chExt cx="4598227" cy="4292399"/>
            </a:xfrm>
          </p:grpSpPr>
          <p:pic>
            <p:nvPicPr>
              <p:cNvPr id="32" name="Picture 6" descr="3D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9" y="1281087"/>
                <a:ext cx="4598227" cy="221933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2424337" y="4644572"/>
                <a:ext cx="571872" cy="92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凝縮系物理の研究（量子シミュレーター）</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41" name="Text Box 38"/>
          <p:cNvSpPr txBox="1">
            <a:spLocks noChangeArrowheads="1"/>
          </p:cNvSpPr>
          <p:nvPr/>
        </p:nvSpPr>
        <p:spPr bwMode="auto">
          <a:xfrm>
            <a:off x="2398516" y="406579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b="1" dirty="0"/>
          </a:p>
        </p:txBody>
      </p:sp>
      <p:grpSp>
        <p:nvGrpSpPr>
          <p:cNvPr id="6" name="グループ化 5">
            <a:extLst>
              <a:ext uri="{FF2B5EF4-FFF2-40B4-BE49-F238E27FC236}">
                <a16:creationId xmlns:a16="http://schemas.microsoft.com/office/drawing/2014/main" id="{4A67A6D0-3262-4B4E-BC80-B9C47F6A4D15}"/>
              </a:ext>
            </a:extLst>
          </p:cNvPr>
          <p:cNvGrpSpPr/>
          <p:nvPr/>
        </p:nvGrpSpPr>
        <p:grpSpPr>
          <a:xfrm>
            <a:off x="-151370" y="4243083"/>
            <a:ext cx="5284501" cy="2522064"/>
            <a:chOff x="3953151" y="4065790"/>
            <a:chExt cx="5284501" cy="2522064"/>
          </a:xfrm>
        </p:grpSpPr>
        <p:sp>
          <p:nvSpPr>
            <p:cNvPr id="38" name="Text Box 39"/>
            <p:cNvSpPr txBox="1">
              <a:spLocks noChangeArrowheads="1"/>
            </p:cNvSpPr>
            <p:nvPr/>
          </p:nvSpPr>
          <p:spPr bwMode="auto">
            <a:xfrm>
              <a:off x="4321646" y="4065790"/>
              <a:ext cx="4806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a:t>
              </a:r>
              <a:r>
                <a:rPr lang="en-US" altLang="ja-JP" b="1" dirty="0"/>
                <a:t>SU(N)</a:t>
              </a:r>
              <a:r>
                <a:rPr lang="ja-JP" altLang="en-US" b="1" dirty="0"/>
                <a:t>量子磁性</a:t>
              </a:r>
              <a:r>
                <a:rPr lang="en-US" altLang="ja-JP" b="1" dirty="0"/>
                <a:t>/</a:t>
              </a:r>
              <a:r>
                <a:rPr lang="ja-JP" altLang="en-US" b="1" dirty="0"/>
                <a:t>負温度量子磁性”</a:t>
              </a:r>
            </a:p>
          </p:txBody>
        </p:sp>
        <p:pic>
          <p:nvPicPr>
            <p:cNvPr id="30" name="図 29">
              <a:extLst>
                <a:ext uri="{FF2B5EF4-FFF2-40B4-BE49-F238E27FC236}">
                  <a16:creationId xmlns:a16="http://schemas.microsoft.com/office/drawing/2014/main" id="{2FEFEFE7-AA76-4CCD-BFDD-DF50CE9AA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3299"/>
            <a:stretch/>
          </p:blipFill>
          <p:spPr>
            <a:xfrm>
              <a:off x="3953151" y="4698975"/>
              <a:ext cx="5284501" cy="1888879"/>
            </a:xfrm>
            <a:prstGeom prst="rect">
              <a:avLst/>
            </a:prstGeom>
          </p:spPr>
        </p:pic>
      </p:grpSp>
      <p:grpSp>
        <p:nvGrpSpPr>
          <p:cNvPr id="2" name="グループ化 1">
            <a:extLst>
              <a:ext uri="{FF2B5EF4-FFF2-40B4-BE49-F238E27FC236}">
                <a16:creationId xmlns:a16="http://schemas.microsoft.com/office/drawing/2014/main" id="{6053D597-9AAF-EA9C-C282-8C0EBCC3BC7A}"/>
              </a:ext>
            </a:extLst>
          </p:cNvPr>
          <p:cNvGrpSpPr/>
          <p:nvPr/>
        </p:nvGrpSpPr>
        <p:grpSpPr>
          <a:xfrm>
            <a:off x="5230072" y="1326985"/>
            <a:ext cx="3904550" cy="5423580"/>
            <a:chOff x="349651" y="1333323"/>
            <a:chExt cx="3904550" cy="5423580"/>
          </a:xfrm>
        </p:grpSpPr>
        <p:grpSp>
          <p:nvGrpSpPr>
            <p:cNvPr id="3" name="グループ化 2">
              <a:extLst>
                <a:ext uri="{FF2B5EF4-FFF2-40B4-BE49-F238E27FC236}">
                  <a16:creationId xmlns:a16="http://schemas.microsoft.com/office/drawing/2014/main" id="{9C687E69-BC73-1107-FCB7-7820F295D8C2}"/>
                </a:ext>
              </a:extLst>
            </p:cNvPr>
            <p:cNvGrpSpPr/>
            <p:nvPr/>
          </p:nvGrpSpPr>
          <p:grpSpPr>
            <a:xfrm>
              <a:off x="395536" y="1333323"/>
              <a:ext cx="3229941" cy="4757401"/>
              <a:chOff x="395536" y="1333323"/>
              <a:chExt cx="3229941" cy="4757401"/>
            </a:xfrm>
          </p:grpSpPr>
          <p:sp>
            <p:nvSpPr>
              <p:cNvPr id="5" name="テキスト ボックス 4">
                <a:extLst>
                  <a:ext uri="{FF2B5EF4-FFF2-40B4-BE49-F238E27FC236}">
                    <a16:creationId xmlns:a16="http://schemas.microsoft.com/office/drawing/2014/main" id="{3B2B4B62-B2C9-83F7-0866-2CFD21584B07}"/>
                  </a:ext>
                </a:extLst>
              </p:cNvPr>
              <p:cNvSpPr txBox="1"/>
              <p:nvPr/>
            </p:nvSpPr>
            <p:spPr>
              <a:xfrm rot="16200000">
                <a:off x="3097929" y="5563175"/>
                <a:ext cx="747320" cy="307777"/>
              </a:xfrm>
              <a:prstGeom prst="rect">
                <a:avLst/>
              </a:prstGeom>
              <a:noFill/>
            </p:spPr>
            <p:txBody>
              <a:bodyPr wrap="none" rtlCol="0">
                <a:spAutoFit/>
              </a:bodyPr>
              <a:lstStyle/>
              <a:p>
                <a:r>
                  <a:rPr lang="en-US" altLang="ja-JP" sz="1400" b="1" dirty="0">
                    <a:solidFill>
                      <a:srgbClr val="FFFFFF"/>
                    </a:solidFill>
                  </a:rPr>
                  <a:t>556 nm</a:t>
                </a:r>
                <a:endParaRPr lang="ja-JP" altLang="en-US" sz="1400" b="1" dirty="0">
                  <a:solidFill>
                    <a:srgbClr val="FFFFFF"/>
                  </a:solidFill>
                </a:endParaRPr>
              </a:p>
            </p:txBody>
          </p:sp>
          <p:sp>
            <p:nvSpPr>
              <p:cNvPr id="8" name="テキスト ボックス 10">
                <a:extLst>
                  <a:ext uri="{FF2B5EF4-FFF2-40B4-BE49-F238E27FC236}">
                    <a16:creationId xmlns:a16="http://schemas.microsoft.com/office/drawing/2014/main" id="{05ABA50E-8BA9-719C-B413-C852F98AB70C}"/>
                  </a:ext>
                </a:extLst>
              </p:cNvPr>
              <p:cNvSpPr txBox="1">
                <a:spLocks noChangeArrowheads="1"/>
              </p:cNvSpPr>
              <p:nvPr/>
            </p:nvSpPr>
            <p:spPr bwMode="auto">
              <a:xfrm>
                <a:off x="2582114" y="2227206"/>
                <a:ext cx="977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a:t>
                </a:r>
                <a:endParaRPr lang="en-US" altLang="ja-JP" sz="2000" dirty="0"/>
              </a:p>
            </p:txBody>
          </p:sp>
          <p:sp>
            <p:nvSpPr>
              <p:cNvPr id="9" name="テキスト ボックス 8">
                <a:extLst>
                  <a:ext uri="{FF2B5EF4-FFF2-40B4-BE49-F238E27FC236}">
                    <a16:creationId xmlns:a16="http://schemas.microsoft.com/office/drawing/2014/main" id="{22E0E22D-C704-F127-C6AC-DE0DD1907AC3}"/>
                  </a:ext>
                </a:extLst>
              </p:cNvPr>
              <p:cNvSpPr txBox="1"/>
              <p:nvPr/>
            </p:nvSpPr>
            <p:spPr>
              <a:xfrm>
                <a:off x="395536" y="1333323"/>
                <a:ext cx="3071675" cy="523220"/>
              </a:xfrm>
              <a:prstGeom prst="rect">
                <a:avLst/>
              </a:prstGeom>
              <a:noFill/>
            </p:spPr>
            <p:txBody>
              <a:bodyPr wrap="none" rtlCol="0">
                <a:spAutoFit/>
              </a:bodyPr>
              <a:lstStyle/>
              <a:p>
                <a:r>
                  <a:rPr kumimoji="1" lang="ja-JP" altLang="en-US" sz="2800" b="1" dirty="0"/>
                  <a:t>“量子気体顕微鏡”</a:t>
                </a:r>
              </a:p>
            </p:txBody>
          </p:sp>
          <p:grpSp>
            <p:nvGrpSpPr>
              <p:cNvPr id="10" name="グループ化 9">
                <a:extLst>
                  <a:ext uri="{FF2B5EF4-FFF2-40B4-BE49-F238E27FC236}">
                    <a16:creationId xmlns:a16="http://schemas.microsoft.com/office/drawing/2014/main" id="{97161A92-D825-67E5-845F-4ACA83771C6A}"/>
                  </a:ext>
                </a:extLst>
              </p:cNvPr>
              <p:cNvGrpSpPr/>
              <p:nvPr/>
            </p:nvGrpSpPr>
            <p:grpSpPr>
              <a:xfrm>
                <a:off x="467544" y="2202166"/>
                <a:ext cx="2237196" cy="1155833"/>
                <a:chOff x="3876064" y="5781151"/>
                <a:chExt cx="4286923" cy="2214811"/>
              </a:xfrm>
            </p:grpSpPr>
            <p:grpSp>
              <p:nvGrpSpPr>
                <p:cNvPr id="11" name="グループ化 10">
                  <a:extLst>
                    <a:ext uri="{FF2B5EF4-FFF2-40B4-BE49-F238E27FC236}">
                      <a16:creationId xmlns:a16="http://schemas.microsoft.com/office/drawing/2014/main" id="{2115A373-EBA7-4CAE-3252-78B1D33605C1}"/>
                    </a:ext>
                  </a:extLst>
                </p:cNvPr>
                <p:cNvGrpSpPr/>
                <p:nvPr/>
              </p:nvGrpSpPr>
              <p:grpSpPr>
                <a:xfrm>
                  <a:off x="3876064" y="5781151"/>
                  <a:ext cx="4286923" cy="2214811"/>
                  <a:chOff x="3876064" y="5781151"/>
                  <a:chExt cx="4286923" cy="2214811"/>
                </a:xfrm>
              </p:grpSpPr>
              <p:pic>
                <p:nvPicPr>
                  <p:cNvPr id="22" name="図 479" descr="OpticalLattice2.png">
                    <a:extLst>
                      <a:ext uri="{FF2B5EF4-FFF2-40B4-BE49-F238E27FC236}">
                        <a16:creationId xmlns:a16="http://schemas.microsoft.com/office/drawing/2014/main" id="{033C6653-FB4A-7B4F-827A-2AE669A7CE40}"/>
                      </a:ext>
                    </a:extLst>
                  </p:cNvPr>
                  <p:cNvPicPr>
                    <a:picLocks noChangeAspect="1"/>
                  </p:cNvPicPr>
                  <p:nvPr/>
                </p:nvPicPr>
                <p:blipFill>
                  <a:blip r:embed="rId5"/>
                  <a:srcRect/>
                  <a:stretch>
                    <a:fillRect/>
                  </a:stretch>
                </p:blipFill>
                <p:spPr bwMode="auto">
                  <a:xfrm>
                    <a:off x="3876064" y="5781151"/>
                    <a:ext cx="4286923" cy="2214811"/>
                  </a:xfrm>
                  <a:prstGeom prst="rect">
                    <a:avLst/>
                  </a:prstGeom>
                  <a:noFill/>
                  <a:ln w="9525">
                    <a:noFill/>
                    <a:miter lim="800000"/>
                    <a:headEnd/>
                    <a:tailEnd/>
                  </a:ln>
                </p:spPr>
              </p:pic>
              <p:grpSp>
                <p:nvGrpSpPr>
                  <p:cNvPr id="31" name="グループ化 30">
                    <a:extLst>
                      <a:ext uri="{FF2B5EF4-FFF2-40B4-BE49-F238E27FC236}">
                        <a16:creationId xmlns:a16="http://schemas.microsoft.com/office/drawing/2014/main" id="{94EA3AF9-AB84-64B8-D506-90ACE76F6E7C}"/>
                      </a:ext>
                    </a:extLst>
                  </p:cNvPr>
                  <p:cNvGrpSpPr/>
                  <p:nvPr/>
                </p:nvGrpSpPr>
                <p:grpSpPr>
                  <a:xfrm>
                    <a:off x="5017332" y="5802683"/>
                    <a:ext cx="2297174" cy="1490636"/>
                    <a:chOff x="4039593" y="4530652"/>
                    <a:chExt cx="2297174" cy="1490636"/>
                  </a:xfrm>
                </p:grpSpPr>
                <p:sp>
                  <p:nvSpPr>
                    <p:cNvPr id="33" name="円/楕円 123">
                      <a:extLst>
                        <a:ext uri="{FF2B5EF4-FFF2-40B4-BE49-F238E27FC236}">
                          <a16:creationId xmlns:a16="http://schemas.microsoft.com/office/drawing/2014/main" id="{EEECFD1E-1E69-5E67-8AFD-FF4C33C598C4}"/>
                        </a:ext>
                      </a:extLst>
                    </p:cNvPr>
                    <p:cNvSpPr/>
                    <p:nvPr/>
                  </p:nvSpPr>
                  <p:spPr bwMode="auto">
                    <a:xfrm>
                      <a:off x="4304928" y="582679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5" name="円/楕円 124">
                      <a:extLst>
                        <a:ext uri="{FF2B5EF4-FFF2-40B4-BE49-F238E27FC236}">
                          <a16:creationId xmlns:a16="http://schemas.microsoft.com/office/drawing/2014/main" id="{C13D513C-0B79-AE3E-EBB0-526182B74C3D}"/>
                        </a:ext>
                      </a:extLst>
                    </p:cNvPr>
                    <p:cNvSpPr/>
                    <p:nvPr/>
                  </p:nvSpPr>
                  <p:spPr bwMode="auto">
                    <a:xfrm>
                      <a:off x="4304928" y="489069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7" name="円/楕円 125">
                      <a:extLst>
                        <a:ext uri="{FF2B5EF4-FFF2-40B4-BE49-F238E27FC236}">
                          <a16:creationId xmlns:a16="http://schemas.microsoft.com/office/drawing/2014/main" id="{FA61190B-FF4B-AE6D-18A7-979095ABC5CD}"/>
                        </a:ext>
                      </a:extLst>
                    </p:cNvPr>
                    <p:cNvSpPr/>
                    <p:nvPr/>
                  </p:nvSpPr>
                  <p:spPr bwMode="auto">
                    <a:xfrm>
                      <a:off x="5708730" y="4987938"/>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9" name="円/楕円 126">
                      <a:extLst>
                        <a:ext uri="{FF2B5EF4-FFF2-40B4-BE49-F238E27FC236}">
                          <a16:creationId xmlns:a16="http://schemas.microsoft.com/office/drawing/2014/main" id="{BCD6E756-DC3B-C41C-BF71-11C90529E6D5}"/>
                        </a:ext>
                      </a:extLst>
                    </p:cNvPr>
                    <p:cNvSpPr/>
                    <p:nvPr/>
                  </p:nvSpPr>
                  <p:spPr bwMode="auto">
                    <a:xfrm>
                      <a:off x="6143440" y="5364587"/>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0" name="円/楕円 127">
                      <a:extLst>
                        <a:ext uri="{FF2B5EF4-FFF2-40B4-BE49-F238E27FC236}">
                          <a16:creationId xmlns:a16="http://schemas.microsoft.com/office/drawing/2014/main" id="{0F931D25-B045-FBB6-1C2A-00E44CA25487}"/>
                        </a:ext>
                      </a:extLst>
                    </p:cNvPr>
                    <p:cNvSpPr/>
                    <p:nvPr/>
                  </p:nvSpPr>
                  <p:spPr bwMode="auto">
                    <a:xfrm>
                      <a:off x="5879834" y="474667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2" name="円/楕円 128">
                      <a:extLst>
                        <a:ext uri="{FF2B5EF4-FFF2-40B4-BE49-F238E27FC236}">
                          <a16:creationId xmlns:a16="http://schemas.microsoft.com/office/drawing/2014/main" id="{A6C78088-2D27-E8A3-E02E-CA7E6BBD3DE9}"/>
                        </a:ext>
                      </a:extLst>
                    </p:cNvPr>
                    <p:cNvSpPr/>
                    <p:nvPr/>
                  </p:nvSpPr>
                  <p:spPr bwMode="auto">
                    <a:xfrm>
                      <a:off x="4592960" y="546675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3" name="円/楕円 129">
                      <a:extLst>
                        <a:ext uri="{FF2B5EF4-FFF2-40B4-BE49-F238E27FC236}">
                          <a16:creationId xmlns:a16="http://schemas.microsoft.com/office/drawing/2014/main" id="{8654E345-9427-8F7A-B481-6A404DA5059A}"/>
                        </a:ext>
                      </a:extLst>
                    </p:cNvPr>
                    <p:cNvSpPr/>
                    <p:nvPr/>
                  </p:nvSpPr>
                  <p:spPr bwMode="auto">
                    <a:xfrm>
                      <a:off x="4039593" y="453065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4" name="円/楕円 130">
                      <a:extLst>
                        <a:ext uri="{FF2B5EF4-FFF2-40B4-BE49-F238E27FC236}">
                          <a16:creationId xmlns:a16="http://schemas.microsoft.com/office/drawing/2014/main" id="{97885765-BD47-FCC0-6397-DF28D305ABE3}"/>
                        </a:ext>
                      </a:extLst>
                    </p:cNvPr>
                    <p:cNvSpPr/>
                    <p:nvPr/>
                  </p:nvSpPr>
                  <p:spPr bwMode="auto">
                    <a:xfrm>
                      <a:off x="4835762" y="5182430"/>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grpSp>
              <p:nvGrpSpPr>
                <p:cNvPr id="12" name="グループ化 11">
                  <a:extLst>
                    <a:ext uri="{FF2B5EF4-FFF2-40B4-BE49-F238E27FC236}">
                      <a16:creationId xmlns:a16="http://schemas.microsoft.com/office/drawing/2014/main" id="{C3CAC48D-93F1-3B14-74E7-996858D4D429}"/>
                    </a:ext>
                  </a:extLst>
                </p:cNvPr>
                <p:cNvGrpSpPr/>
                <p:nvPr/>
              </p:nvGrpSpPr>
              <p:grpSpPr>
                <a:xfrm>
                  <a:off x="4418571" y="5883346"/>
                  <a:ext cx="3073453" cy="1121941"/>
                  <a:chOff x="3440832" y="4611315"/>
                  <a:chExt cx="3073453" cy="1121941"/>
                </a:xfrm>
              </p:grpSpPr>
              <p:sp>
                <p:nvSpPr>
                  <p:cNvPr id="13" name="円/楕円 112">
                    <a:extLst>
                      <a:ext uri="{FF2B5EF4-FFF2-40B4-BE49-F238E27FC236}">
                        <a16:creationId xmlns:a16="http://schemas.microsoft.com/office/drawing/2014/main" id="{0102CABC-7174-4CB6-8BBF-454F2B679179}"/>
                      </a:ext>
                    </a:extLst>
                  </p:cNvPr>
                  <p:cNvSpPr/>
                  <p:nvPr/>
                </p:nvSpPr>
                <p:spPr bwMode="auto">
                  <a:xfrm>
                    <a:off x="5312846" y="5538764"/>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4" name="円/楕円 113">
                    <a:extLst>
                      <a:ext uri="{FF2B5EF4-FFF2-40B4-BE49-F238E27FC236}">
                        <a16:creationId xmlns:a16="http://schemas.microsoft.com/office/drawing/2014/main" id="{35924ABE-D79D-27AF-3928-D1C6FA8B200A}"/>
                      </a:ext>
                    </a:extLst>
                  </p:cNvPr>
                  <p:cNvSpPr/>
                  <p:nvPr/>
                </p:nvSpPr>
                <p:spPr bwMode="auto">
                  <a:xfrm>
                    <a:off x="4111407" y="510671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5" name="円/楕円 114">
                    <a:extLst>
                      <a:ext uri="{FF2B5EF4-FFF2-40B4-BE49-F238E27FC236}">
                        <a16:creationId xmlns:a16="http://schemas.microsoft.com/office/drawing/2014/main" id="{88F4DBA7-961D-0AC3-6E80-8BD9A2584ACE}"/>
                      </a:ext>
                    </a:extLst>
                  </p:cNvPr>
                  <p:cNvSpPr/>
                  <p:nvPr/>
                </p:nvSpPr>
                <p:spPr bwMode="auto">
                  <a:xfrm>
                    <a:off x="4975503" y="4941168"/>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6" name="円/楕円 115">
                    <a:extLst>
                      <a:ext uri="{FF2B5EF4-FFF2-40B4-BE49-F238E27FC236}">
                        <a16:creationId xmlns:a16="http://schemas.microsoft.com/office/drawing/2014/main" id="{1CA0391C-FC6D-FA13-4322-7FD3CC93556D}"/>
                      </a:ext>
                    </a:extLst>
                  </p:cNvPr>
                  <p:cNvSpPr/>
                  <p:nvPr/>
                </p:nvSpPr>
                <p:spPr bwMode="auto">
                  <a:xfrm>
                    <a:off x="4505333" y="46113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7" name="円/楕円 116">
                    <a:extLst>
                      <a:ext uri="{FF2B5EF4-FFF2-40B4-BE49-F238E27FC236}">
                        <a16:creationId xmlns:a16="http://schemas.microsoft.com/office/drawing/2014/main" id="{052BCE65-F776-B8A5-AED8-27BFD42432A6}"/>
                      </a:ext>
                    </a:extLst>
                  </p:cNvPr>
                  <p:cNvSpPr/>
                  <p:nvPr/>
                </p:nvSpPr>
                <p:spPr bwMode="auto">
                  <a:xfrm>
                    <a:off x="5191721" y="465313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8" name="円/楕円 117">
                    <a:extLst>
                      <a:ext uri="{FF2B5EF4-FFF2-40B4-BE49-F238E27FC236}">
                        <a16:creationId xmlns:a16="http://schemas.microsoft.com/office/drawing/2014/main" id="{8FAF3532-4E97-AFF0-25DA-9A511176D6F9}"/>
                      </a:ext>
                    </a:extLst>
                  </p:cNvPr>
                  <p:cNvSpPr/>
                  <p:nvPr/>
                </p:nvSpPr>
                <p:spPr bwMode="auto">
                  <a:xfrm>
                    <a:off x="3440832" y="501317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9" name="円/楕円 118">
                    <a:extLst>
                      <a:ext uri="{FF2B5EF4-FFF2-40B4-BE49-F238E27FC236}">
                        <a16:creationId xmlns:a16="http://schemas.microsoft.com/office/drawing/2014/main" id="{F7D5306B-EF53-83A9-7B8F-B4CB2D043E42}"/>
                      </a:ext>
                    </a:extLst>
                  </p:cNvPr>
                  <p:cNvSpPr/>
                  <p:nvPr/>
                </p:nvSpPr>
                <p:spPr bwMode="auto">
                  <a:xfrm>
                    <a:off x="6320958" y="5085184"/>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0" name="円/楕円 119">
                    <a:extLst>
                      <a:ext uri="{FF2B5EF4-FFF2-40B4-BE49-F238E27FC236}">
                        <a16:creationId xmlns:a16="http://schemas.microsoft.com/office/drawing/2014/main" id="{D0D84366-5192-1EA9-8656-6F5B471D8F2D}"/>
                      </a:ext>
                    </a:extLst>
                  </p:cNvPr>
                  <p:cNvSpPr/>
                  <p:nvPr/>
                </p:nvSpPr>
                <p:spPr bwMode="auto">
                  <a:xfrm>
                    <a:off x="3728864" y="47637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1" name="円/楕円 120">
                    <a:extLst>
                      <a:ext uri="{FF2B5EF4-FFF2-40B4-BE49-F238E27FC236}">
                        <a16:creationId xmlns:a16="http://schemas.microsoft.com/office/drawing/2014/main" id="{AEA284AA-24AE-1C4A-E179-4E6B56CCDB76}"/>
                      </a:ext>
                    </a:extLst>
                  </p:cNvPr>
                  <p:cNvSpPr/>
                  <p:nvPr/>
                </p:nvSpPr>
                <p:spPr bwMode="auto">
                  <a:xfrm>
                    <a:off x="5483955" y="529222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grpSp>
        <p:pic>
          <p:nvPicPr>
            <p:cNvPr id="4" name="図 3" descr="グラフ が含まれている画像&#10;&#10;自動的に生成された説明">
              <a:extLst>
                <a:ext uri="{FF2B5EF4-FFF2-40B4-BE49-F238E27FC236}">
                  <a16:creationId xmlns:a16="http://schemas.microsoft.com/office/drawing/2014/main" id="{C1056DF9-C533-F461-67FE-E863567653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651" y="3456149"/>
              <a:ext cx="3904550" cy="3300754"/>
            </a:xfrm>
            <a:prstGeom prst="rect">
              <a:avLst/>
            </a:prstGeom>
            <a:noFill/>
            <a:ln>
              <a:noFill/>
            </a:ln>
          </p:spPr>
        </p:pic>
      </p:grpSp>
    </p:spTree>
    <p:extLst>
      <p:ext uri="{BB962C8B-B14F-4D97-AF65-F5344CB8AC3E}">
        <p14:creationId xmlns:p14="http://schemas.microsoft.com/office/powerpoint/2010/main" val="40482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2"/>
          <p:cNvSpPr>
            <a:spLocks noGrp="1" noChangeArrowheads="1"/>
          </p:cNvSpPr>
          <p:nvPr>
            <p:ph type="title"/>
          </p:nvPr>
        </p:nvSpPr>
        <p:spPr>
          <a:xfrm>
            <a:off x="338620" y="550355"/>
            <a:ext cx="8475962" cy="655094"/>
          </a:xfrm>
        </p:spPr>
        <p:txBody>
          <a:bodyPr/>
          <a:lstStyle/>
          <a:p>
            <a:r>
              <a:rPr lang="ja-JP" altLang="en-US" sz="3600" b="1" dirty="0">
                <a:solidFill>
                  <a:srgbClr val="FF0000"/>
                </a:solidFill>
                <a:effectLst>
                  <a:outerShdw blurRad="38100" dist="38100" dir="2700000" algn="tl">
                    <a:srgbClr val="C0C0C0"/>
                  </a:outerShdw>
                </a:effectLst>
              </a:rPr>
              <a:t>量子コンピューターの開発</a:t>
            </a:r>
            <a:endParaRPr lang="ja-JP" altLang="en-US" b="1" dirty="0">
              <a:solidFill>
                <a:schemeClr val="tx1"/>
              </a:solidFill>
              <a:effectLst>
                <a:outerShdw blurRad="38100" dist="38100" dir="2700000" algn="tl">
                  <a:srgbClr val="C0C0C0"/>
                </a:outerShdw>
              </a:effectLst>
            </a:endParaRPr>
          </a:p>
        </p:txBody>
      </p:sp>
      <p:sp>
        <p:nvSpPr>
          <p:cNvPr id="147" name="正方形/長方形 146"/>
          <p:cNvSpPr/>
          <p:nvPr/>
        </p:nvSpPr>
        <p:spPr>
          <a:xfrm>
            <a:off x="1763688" y="46117"/>
            <a:ext cx="5616624" cy="646331"/>
          </a:xfrm>
          <a:prstGeom prst="rect">
            <a:avLst/>
          </a:prstGeom>
        </p:spPr>
        <p:txBody>
          <a:bodyPr wrap="square">
            <a:spAutoFit/>
          </a:bodyPr>
          <a:lstStyle/>
          <a:p>
            <a:pPr algn="ctr"/>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2" name="テキスト ボックス 56">
            <a:extLst>
              <a:ext uri="{FF2B5EF4-FFF2-40B4-BE49-F238E27FC236}">
                <a16:creationId xmlns:a16="http://schemas.microsoft.com/office/drawing/2014/main" id="{5D8C36C1-3660-CF1B-3A72-8EAA1B49C895}"/>
              </a:ext>
            </a:extLst>
          </p:cNvPr>
          <p:cNvSpPr txBox="1"/>
          <p:nvPr/>
        </p:nvSpPr>
        <p:spPr>
          <a:xfrm>
            <a:off x="633950" y="1149040"/>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光ピンセットアレイ</a:t>
            </a:r>
          </a:p>
        </p:txBody>
      </p:sp>
      <p:cxnSp>
        <p:nvCxnSpPr>
          <p:cNvPr id="4" name="直線コネクタ 3">
            <a:extLst>
              <a:ext uri="{FF2B5EF4-FFF2-40B4-BE49-F238E27FC236}">
                <a16:creationId xmlns:a16="http://schemas.microsoft.com/office/drawing/2014/main" id="{368A7432-2830-18C2-B23D-515D21FF10BE}"/>
              </a:ext>
            </a:extLst>
          </p:cNvPr>
          <p:cNvCxnSpPr>
            <a:cxnSpLocks/>
          </p:cNvCxnSpPr>
          <p:nvPr/>
        </p:nvCxnSpPr>
        <p:spPr>
          <a:xfrm flipV="1">
            <a:off x="155696" y="1550928"/>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60">
            <a:extLst>
              <a:ext uri="{FF2B5EF4-FFF2-40B4-BE49-F238E27FC236}">
                <a16:creationId xmlns:a16="http://schemas.microsoft.com/office/drawing/2014/main" id="{34D6EE65-3942-DAC3-D01D-577F75BF72FB}"/>
              </a:ext>
            </a:extLst>
          </p:cNvPr>
          <p:cNvSpPr txBox="1"/>
          <p:nvPr/>
        </p:nvSpPr>
        <p:spPr>
          <a:xfrm>
            <a:off x="1063078" y="4045386"/>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原子</a:t>
            </a:r>
          </a:p>
        </p:txBody>
      </p:sp>
      <p:cxnSp>
        <p:nvCxnSpPr>
          <p:cNvPr id="9" name="直線コネクタ 8">
            <a:extLst>
              <a:ext uri="{FF2B5EF4-FFF2-40B4-BE49-F238E27FC236}">
                <a16:creationId xmlns:a16="http://schemas.microsoft.com/office/drawing/2014/main" id="{6F93B083-23BD-5683-21B6-49D7A0D3119B}"/>
              </a:ext>
            </a:extLst>
          </p:cNvPr>
          <p:cNvCxnSpPr>
            <a:cxnSpLocks/>
          </p:cNvCxnSpPr>
          <p:nvPr/>
        </p:nvCxnSpPr>
        <p:spPr>
          <a:xfrm flipV="1">
            <a:off x="155696" y="4438742"/>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9E316E8-F5D7-47E7-C136-6F8C6944D594}"/>
              </a:ext>
            </a:extLst>
          </p:cNvPr>
          <p:cNvGrpSpPr/>
          <p:nvPr/>
        </p:nvGrpSpPr>
        <p:grpSpPr>
          <a:xfrm>
            <a:off x="290916" y="1555865"/>
            <a:ext cx="3378039" cy="2441523"/>
            <a:chOff x="819936" y="3717327"/>
            <a:chExt cx="3378039" cy="2441523"/>
          </a:xfrm>
        </p:grpSpPr>
        <p:grpSp>
          <p:nvGrpSpPr>
            <p:cNvPr id="28" name="グループ化 27">
              <a:extLst>
                <a:ext uri="{FF2B5EF4-FFF2-40B4-BE49-F238E27FC236}">
                  <a16:creationId xmlns:a16="http://schemas.microsoft.com/office/drawing/2014/main" id="{E481B5E8-D36E-4B72-2AFD-01649ACDE38D}"/>
                </a:ext>
              </a:extLst>
            </p:cNvPr>
            <p:cNvGrpSpPr/>
            <p:nvPr/>
          </p:nvGrpSpPr>
          <p:grpSpPr>
            <a:xfrm rot="20936750">
              <a:off x="819936" y="3717327"/>
              <a:ext cx="3127816" cy="2441523"/>
              <a:chOff x="1013846" y="1631430"/>
              <a:chExt cx="2906498" cy="2268766"/>
            </a:xfrm>
          </p:grpSpPr>
          <p:grpSp>
            <p:nvGrpSpPr>
              <p:cNvPr id="34" name="グループ化 33">
                <a:extLst>
                  <a:ext uri="{FF2B5EF4-FFF2-40B4-BE49-F238E27FC236}">
                    <a16:creationId xmlns:a16="http://schemas.microsoft.com/office/drawing/2014/main" id="{85BAEDFF-9942-93AE-C189-C6AA27B08B29}"/>
                  </a:ext>
                </a:extLst>
              </p:cNvPr>
              <p:cNvGrpSpPr/>
              <p:nvPr/>
            </p:nvGrpSpPr>
            <p:grpSpPr>
              <a:xfrm rot="871782">
                <a:off x="1066306" y="1631430"/>
                <a:ext cx="2792551" cy="2268766"/>
                <a:chOff x="1428045" y="2126945"/>
                <a:chExt cx="1859240" cy="1438217"/>
              </a:xfrm>
            </p:grpSpPr>
            <p:grpSp>
              <p:nvGrpSpPr>
                <p:cNvPr id="42" name="グループ化 41">
                  <a:extLst>
                    <a:ext uri="{FF2B5EF4-FFF2-40B4-BE49-F238E27FC236}">
                      <a16:creationId xmlns:a16="http://schemas.microsoft.com/office/drawing/2014/main" id="{BC77D968-6A03-B353-44DB-7F5E6F0D1680}"/>
                    </a:ext>
                  </a:extLst>
                </p:cNvPr>
                <p:cNvGrpSpPr/>
                <p:nvPr/>
              </p:nvGrpSpPr>
              <p:grpSpPr>
                <a:xfrm>
                  <a:off x="1428045" y="2133121"/>
                  <a:ext cx="1770472" cy="1347505"/>
                  <a:chOff x="2203758" y="2438704"/>
                  <a:chExt cx="1770472" cy="1347505"/>
                </a:xfrm>
              </p:grpSpPr>
              <p:sp>
                <p:nvSpPr>
                  <p:cNvPr id="62" name="正方形/長方形 56">
                    <a:extLst>
                      <a:ext uri="{FF2B5EF4-FFF2-40B4-BE49-F238E27FC236}">
                        <a16:creationId xmlns:a16="http://schemas.microsoft.com/office/drawing/2014/main" id="{46E1704D-28C7-D765-D771-2E35C5AC5564}"/>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3" name="円/楕円 54">
                    <a:extLst>
                      <a:ext uri="{FF2B5EF4-FFF2-40B4-BE49-F238E27FC236}">
                        <a16:creationId xmlns:a16="http://schemas.microsoft.com/office/drawing/2014/main" id="{9915AE01-EAD3-248E-DF72-4CD9C1456E8C}"/>
                      </a:ext>
                    </a:extLst>
                  </p:cNvPr>
                  <p:cNvSpPr/>
                  <p:nvPr/>
                </p:nvSpPr>
                <p:spPr>
                  <a:xfrm rot="3540535">
                    <a:off x="3640963" y="2560480"/>
                    <a:ext cx="429783"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4" name="円/楕円 55">
                    <a:extLst>
                      <a:ext uri="{FF2B5EF4-FFF2-40B4-BE49-F238E27FC236}">
                        <a16:creationId xmlns:a16="http://schemas.microsoft.com/office/drawing/2014/main" id="{6E21A5EC-8AA0-272F-2D72-AE55858A1C5D}"/>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3" name="グループ化 42">
                  <a:extLst>
                    <a:ext uri="{FF2B5EF4-FFF2-40B4-BE49-F238E27FC236}">
                      <a16:creationId xmlns:a16="http://schemas.microsoft.com/office/drawing/2014/main" id="{0A2B9DDB-4D5A-43C2-A5FA-52264E3A5D51}"/>
                    </a:ext>
                  </a:extLst>
                </p:cNvPr>
                <p:cNvGrpSpPr/>
                <p:nvPr/>
              </p:nvGrpSpPr>
              <p:grpSpPr>
                <a:xfrm>
                  <a:off x="1458648" y="2126945"/>
                  <a:ext cx="1770472" cy="1374951"/>
                  <a:chOff x="2203758" y="2411258"/>
                  <a:chExt cx="1770472" cy="1374951"/>
                </a:xfrm>
              </p:grpSpPr>
              <p:sp>
                <p:nvSpPr>
                  <p:cNvPr id="57" name="正方形/長方形 56">
                    <a:extLst>
                      <a:ext uri="{FF2B5EF4-FFF2-40B4-BE49-F238E27FC236}">
                        <a16:creationId xmlns:a16="http://schemas.microsoft.com/office/drawing/2014/main" id="{14244B71-695F-800A-FF9A-F11D1E5150AA}"/>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8" name="円/楕円 62">
                    <a:extLst>
                      <a:ext uri="{FF2B5EF4-FFF2-40B4-BE49-F238E27FC236}">
                        <a16:creationId xmlns:a16="http://schemas.microsoft.com/office/drawing/2014/main" id="{1A5CF45D-5023-8981-A771-786D7ACACAB2}"/>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0" name="円/楕円 63">
                    <a:extLst>
                      <a:ext uri="{FF2B5EF4-FFF2-40B4-BE49-F238E27FC236}">
                        <a16:creationId xmlns:a16="http://schemas.microsoft.com/office/drawing/2014/main" id="{9B4204A4-4339-203F-7E6D-664666BB77D7}"/>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4" name="グループ化 43">
                  <a:extLst>
                    <a:ext uri="{FF2B5EF4-FFF2-40B4-BE49-F238E27FC236}">
                      <a16:creationId xmlns:a16="http://schemas.microsoft.com/office/drawing/2014/main" id="{CE4C4A8C-CE0C-AB32-2D28-8D58B3E69701}"/>
                    </a:ext>
                  </a:extLst>
                </p:cNvPr>
                <p:cNvGrpSpPr/>
                <p:nvPr/>
              </p:nvGrpSpPr>
              <p:grpSpPr>
                <a:xfrm>
                  <a:off x="1473950" y="2157799"/>
                  <a:ext cx="1770472" cy="1374951"/>
                  <a:chOff x="2203758" y="2411258"/>
                  <a:chExt cx="1770472" cy="1374951"/>
                </a:xfrm>
              </p:grpSpPr>
              <p:sp>
                <p:nvSpPr>
                  <p:cNvPr id="53" name="正方形/長方形 56">
                    <a:extLst>
                      <a:ext uri="{FF2B5EF4-FFF2-40B4-BE49-F238E27FC236}">
                        <a16:creationId xmlns:a16="http://schemas.microsoft.com/office/drawing/2014/main" id="{FF02D43C-1222-ECE0-345D-9769F31B969F}"/>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5" name="円/楕円 66">
                    <a:extLst>
                      <a:ext uri="{FF2B5EF4-FFF2-40B4-BE49-F238E27FC236}">
                        <a16:creationId xmlns:a16="http://schemas.microsoft.com/office/drawing/2014/main" id="{DC35A12E-DBFA-55E4-1333-2F97FCBF1891}"/>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6" name="円/楕円 67">
                    <a:extLst>
                      <a:ext uri="{FF2B5EF4-FFF2-40B4-BE49-F238E27FC236}">
                        <a16:creationId xmlns:a16="http://schemas.microsoft.com/office/drawing/2014/main" id="{E370BFD7-7262-C036-2B92-04E14C5DA460}"/>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5" name="グループ化 44">
                  <a:extLst>
                    <a:ext uri="{FF2B5EF4-FFF2-40B4-BE49-F238E27FC236}">
                      <a16:creationId xmlns:a16="http://schemas.microsoft.com/office/drawing/2014/main" id="{5C052561-DD23-AD58-BF21-0BFF4DC188DD}"/>
                    </a:ext>
                  </a:extLst>
                </p:cNvPr>
                <p:cNvGrpSpPr/>
                <p:nvPr/>
              </p:nvGrpSpPr>
              <p:grpSpPr>
                <a:xfrm>
                  <a:off x="1504553" y="2180301"/>
                  <a:ext cx="1770472" cy="1374951"/>
                  <a:chOff x="2203758" y="2411258"/>
                  <a:chExt cx="1770472" cy="1374951"/>
                </a:xfrm>
              </p:grpSpPr>
              <p:sp>
                <p:nvSpPr>
                  <p:cNvPr id="50" name="正方形/長方形 56">
                    <a:extLst>
                      <a:ext uri="{FF2B5EF4-FFF2-40B4-BE49-F238E27FC236}">
                        <a16:creationId xmlns:a16="http://schemas.microsoft.com/office/drawing/2014/main" id="{C5D9ACBF-310B-0464-2388-084FDCFDC15C}"/>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1" name="円/楕円 71">
                    <a:extLst>
                      <a:ext uri="{FF2B5EF4-FFF2-40B4-BE49-F238E27FC236}">
                        <a16:creationId xmlns:a16="http://schemas.microsoft.com/office/drawing/2014/main" id="{25287955-EC7C-35F7-B2F8-CDEDCEA80A3C}"/>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2" name="円/楕円 72">
                    <a:extLst>
                      <a:ext uri="{FF2B5EF4-FFF2-40B4-BE49-F238E27FC236}">
                        <a16:creationId xmlns:a16="http://schemas.microsoft.com/office/drawing/2014/main" id="{724B60B4-B0CA-D0ED-1F0D-9E478A40BA34}"/>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6" name="グループ化 45">
                  <a:extLst>
                    <a:ext uri="{FF2B5EF4-FFF2-40B4-BE49-F238E27FC236}">
                      <a16:creationId xmlns:a16="http://schemas.microsoft.com/office/drawing/2014/main" id="{62379F27-23BF-3B9E-D57A-663F79700A57}"/>
                    </a:ext>
                  </a:extLst>
                </p:cNvPr>
                <p:cNvGrpSpPr/>
                <p:nvPr/>
              </p:nvGrpSpPr>
              <p:grpSpPr>
                <a:xfrm>
                  <a:off x="1516813" y="2213776"/>
                  <a:ext cx="1770472" cy="1351386"/>
                  <a:chOff x="2203758" y="2411258"/>
                  <a:chExt cx="1770472" cy="1351386"/>
                </a:xfrm>
              </p:grpSpPr>
              <p:sp>
                <p:nvSpPr>
                  <p:cNvPr id="47" name="正方形/長方形 56">
                    <a:extLst>
                      <a:ext uri="{FF2B5EF4-FFF2-40B4-BE49-F238E27FC236}">
                        <a16:creationId xmlns:a16="http://schemas.microsoft.com/office/drawing/2014/main" id="{D5070BB2-6CAC-5FA5-1C70-8A4BC1B02355}"/>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8" name="円/楕円 75">
                    <a:extLst>
                      <a:ext uri="{FF2B5EF4-FFF2-40B4-BE49-F238E27FC236}">
                        <a16:creationId xmlns:a16="http://schemas.microsoft.com/office/drawing/2014/main" id="{7CAF026D-28FE-39FE-1481-69D84204492B}"/>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9" name="円/楕円 76">
                    <a:extLst>
                      <a:ext uri="{FF2B5EF4-FFF2-40B4-BE49-F238E27FC236}">
                        <a16:creationId xmlns:a16="http://schemas.microsoft.com/office/drawing/2014/main" id="{0B230E8A-FC23-3987-3A78-6162631BCC1D}"/>
                      </a:ext>
                    </a:extLst>
                  </p:cNvPr>
                  <p:cNvSpPr/>
                  <p:nvPr/>
                </p:nvSpPr>
                <p:spPr>
                  <a:xfrm rot="3540535">
                    <a:off x="2104530" y="3452547"/>
                    <a:ext cx="433962"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sp>
            <p:nvSpPr>
              <p:cNvPr id="35" name="円/楕円 78">
                <a:extLst>
                  <a:ext uri="{FF2B5EF4-FFF2-40B4-BE49-F238E27FC236}">
                    <a16:creationId xmlns:a16="http://schemas.microsoft.com/office/drawing/2014/main" id="{EA0041C8-767E-E84C-8565-F93AFAC49C82}"/>
                  </a:ext>
                </a:extLst>
              </p:cNvPr>
              <p:cNvSpPr/>
              <p:nvPr/>
            </p:nvSpPr>
            <p:spPr>
              <a:xfrm rot="4412317">
                <a:off x="711974" y="2985179"/>
                <a:ext cx="919254" cy="315509"/>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6" name="円/楕円 79">
                <a:extLst>
                  <a:ext uri="{FF2B5EF4-FFF2-40B4-BE49-F238E27FC236}">
                    <a16:creationId xmlns:a16="http://schemas.microsoft.com/office/drawing/2014/main" id="{720B6D9C-0316-D88E-334B-4D4D3D2A8A11}"/>
                  </a:ext>
                </a:extLst>
              </p:cNvPr>
              <p:cNvSpPr/>
              <p:nvPr/>
            </p:nvSpPr>
            <p:spPr>
              <a:xfrm rot="4412317">
                <a:off x="3286039" y="2204128"/>
                <a:ext cx="930041" cy="338569"/>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7" name="円/楕円 80">
                <a:extLst>
                  <a:ext uri="{FF2B5EF4-FFF2-40B4-BE49-F238E27FC236}">
                    <a16:creationId xmlns:a16="http://schemas.microsoft.com/office/drawing/2014/main" id="{2386F920-F1D8-3E3C-EA16-73A2A4B697CC}"/>
                  </a:ext>
                </a:extLst>
              </p:cNvPr>
              <p:cNvSpPr/>
              <p:nvPr/>
            </p:nvSpPr>
            <p:spPr>
              <a:xfrm>
                <a:off x="2405674" y="2593325"/>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8" name="円/楕円 81">
                <a:extLst>
                  <a:ext uri="{FF2B5EF4-FFF2-40B4-BE49-F238E27FC236}">
                    <a16:creationId xmlns:a16="http://schemas.microsoft.com/office/drawing/2014/main" id="{46137A3A-943B-0B92-C9CB-31EAC49CAB87}"/>
                  </a:ext>
                </a:extLst>
              </p:cNvPr>
              <p:cNvSpPr/>
              <p:nvPr/>
            </p:nvSpPr>
            <p:spPr>
              <a:xfrm>
                <a:off x="2423469" y="2647800"/>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9" name="円/楕円 82">
                <a:extLst>
                  <a:ext uri="{FF2B5EF4-FFF2-40B4-BE49-F238E27FC236}">
                    <a16:creationId xmlns:a16="http://schemas.microsoft.com/office/drawing/2014/main" id="{60ECB510-4AF7-DD25-F1A2-488B4B975C44}"/>
                  </a:ext>
                </a:extLst>
              </p:cNvPr>
              <p:cNvSpPr/>
              <p:nvPr/>
            </p:nvSpPr>
            <p:spPr>
              <a:xfrm>
                <a:off x="2441264" y="269920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0" name="円/楕円 83">
                <a:extLst>
                  <a:ext uri="{FF2B5EF4-FFF2-40B4-BE49-F238E27FC236}">
                    <a16:creationId xmlns:a16="http://schemas.microsoft.com/office/drawing/2014/main" id="{A19C7282-1FDA-5AB3-6067-40EBAA652ED6}"/>
                  </a:ext>
                </a:extLst>
              </p:cNvPr>
              <p:cNvSpPr/>
              <p:nvPr/>
            </p:nvSpPr>
            <p:spPr>
              <a:xfrm>
                <a:off x="2457292" y="275299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1" name="円/楕円 84">
                <a:extLst>
                  <a:ext uri="{FF2B5EF4-FFF2-40B4-BE49-F238E27FC236}">
                    <a16:creationId xmlns:a16="http://schemas.microsoft.com/office/drawing/2014/main" id="{A325073F-EBBD-5412-8F10-DBE9E90B3218}"/>
                  </a:ext>
                </a:extLst>
              </p:cNvPr>
              <p:cNvSpPr/>
              <p:nvPr/>
            </p:nvSpPr>
            <p:spPr>
              <a:xfrm>
                <a:off x="2476069" y="2810563"/>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sp>
          <p:nvSpPr>
            <p:cNvPr id="29" name="フリーフォーム: 図形 28">
              <a:extLst>
                <a:ext uri="{FF2B5EF4-FFF2-40B4-BE49-F238E27FC236}">
                  <a16:creationId xmlns:a16="http://schemas.microsoft.com/office/drawing/2014/main" id="{C313D511-D438-09DC-E0F6-F1D36DF8C2E0}"/>
                </a:ext>
              </a:extLst>
            </p:cNvPr>
            <p:cNvSpPr/>
            <p:nvPr/>
          </p:nvSpPr>
          <p:spPr>
            <a:xfrm>
              <a:off x="829902" y="4354643"/>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0" name="テキスト ボックス 94">
              <a:extLst>
                <a:ext uri="{FF2B5EF4-FFF2-40B4-BE49-F238E27FC236}">
                  <a16:creationId xmlns:a16="http://schemas.microsoft.com/office/drawing/2014/main" id="{6554C2CB-33CA-3FC6-2DFF-FC69D4B9EF31}"/>
                </a:ext>
              </a:extLst>
            </p:cNvPr>
            <p:cNvSpPr txBox="1"/>
            <p:nvPr/>
          </p:nvSpPr>
          <p:spPr>
            <a:xfrm>
              <a:off x="829902" y="4009504"/>
              <a:ext cx="113347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単一原子</a:t>
              </a:r>
            </a:p>
          </p:txBody>
        </p:sp>
        <p:sp>
          <p:nvSpPr>
            <p:cNvPr id="31" name="フリーフォーム: 図形 30">
              <a:extLst>
                <a:ext uri="{FF2B5EF4-FFF2-40B4-BE49-F238E27FC236}">
                  <a16:creationId xmlns:a16="http://schemas.microsoft.com/office/drawing/2014/main" id="{9426FA56-0064-3B05-CE28-FC8CDA2942D7}"/>
                </a:ext>
              </a:extLst>
            </p:cNvPr>
            <p:cNvSpPr/>
            <p:nvPr/>
          </p:nvSpPr>
          <p:spPr>
            <a:xfrm rot="10800000">
              <a:off x="2266342" y="5211954"/>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2" name="テキスト ボックス 97">
              <a:extLst>
                <a:ext uri="{FF2B5EF4-FFF2-40B4-BE49-F238E27FC236}">
                  <a16:creationId xmlns:a16="http://schemas.microsoft.com/office/drawing/2014/main" id="{CC2CC3AB-6D46-A1F3-CFB2-703334C77D5A}"/>
                </a:ext>
              </a:extLst>
            </p:cNvPr>
            <p:cNvSpPr txBox="1"/>
            <p:nvPr/>
          </p:nvSpPr>
          <p:spPr>
            <a:xfrm>
              <a:off x="2577257" y="5208263"/>
              <a:ext cx="16207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a:t>
              </a:r>
            </a:p>
          </p:txBody>
        </p:sp>
        <p:cxnSp>
          <p:nvCxnSpPr>
            <p:cNvPr id="33" name="直線コネクタ 32">
              <a:extLst>
                <a:ext uri="{FF2B5EF4-FFF2-40B4-BE49-F238E27FC236}">
                  <a16:creationId xmlns:a16="http://schemas.microsoft.com/office/drawing/2014/main" id="{18AC11A7-CD9A-39E9-9DEA-A80AE798AE19}"/>
                </a:ext>
              </a:extLst>
            </p:cNvPr>
            <p:cNvCxnSpPr/>
            <p:nvPr/>
          </p:nvCxnSpPr>
          <p:spPr>
            <a:xfrm>
              <a:off x="2758510" y="5573904"/>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47EF1931-1EFD-DD1D-D073-3733C212B8F8}"/>
              </a:ext>
            </a:extLst>
          </p:cNvPr>
          <p:cNvGrpSpPr/>
          <p:nvPr/>
        </p:nvGrpSpPr>
        <p:grpSpPr>
          <a:xfrm>
            <a:off x="244501" y="4647756"/>
            <a:ext cx="3738999" cy="2100267"/>
            <a:chOff x="4818972" y="4059806"/>
            <a:chExt cx="3738999" cy="2100267"/>
          </a:xfrm>
        </p:grpSpPr>
        <p:sp>
          <p:nvSpPr>
            <p:cNvPr id="14" name="フリーフォーム: 図形 13">
              <a:extLst>
                <a:ext uri="{FF2B5EF4-FFF2-40B4-BE49-F238E27FC236}">
                  <a16:creationId xmlns:a16="http://schemas.microsoft.com/office/drawing/2014/main" id="{1BFAD460-1718-8785-E85C-19F7C06A3025}"/>
                </a:ext>
              </a:extLst>
            </p:cNvPr>
            <p:cNvSpPr/>
            <p:nvPr/>
          </p:nvSpPr>
          <p:spPr>
            <a:xfrm rot="10331567">
              <a:off x="6066889" y="4306831"/>
              <a:ext cx="1115528" cy="1676497"/>
            </a:xfrm>
            <a:custGeom>
              <a:avLst/>
              <a:gdLst>
                <a:gd name="connsiteX0" fmla="*/ 231006 w 1115528"/>
                <a:gd name="connsiteY0" fmla="*/ 1562006 h 1562006"/>
                <a:gd name="connsiteX1" fmla="*/ 0 w 1115528"/>
                <a:gd name="connsiteY1" fmla="*/ 1245984 h 1562006"/>
                <a:gd name="connsiteX2" fmla="*/ 231006 w 1115528"/>
                <a:gd name="connsiteY2" fmla="*/ 929962 h 1562006"/>
                <a:gd name="connsiteX3" fmla="*/ 513097 w 1115528"/>
                <a:gd name="connsiteY3" fmla="*/ 818294 h 1562006"/>
                <a:gd name="connsiteX4" fmla="*/ 549659 w 1115528"/>
                <a:gd name="connsiteY4" fmla="*/ 784523 h 1562006"/>
                <a:gd name="connsiteX5" fmla="*/ 583320 w 1115528"/>
                <a:gd name="connsiteY5" fmla="*/ 710923 h 1562006"/>
                <a:gd name="connsiteX6" fmla="*/ 653526 w 1115528"/>
                <a:gd name="connsiteY6" fmla="*/ 322775 h 1562006"/>
                <a:gd name="connsiteX7" fmla="*/ 875107 w 1115528"/>
                <a:gd name="connsiteY7" fmla="*/ 75 h 1562006"/>
                <a:gd name="connsiteX8" fmla="*/ 1115337 w 1115528"/>
                <a:gd name="connsiteY8" fmla="*/ 309143 h 1562006"/>
                <a:gd name="connsiteX9" fmla="*/ 893756 w 1115528"/>
                <a:gd name="connsiteY9" fmla="*/ 631843 h 1562006"/>
                <a:gd name="connsiteX10" fmla="*/ 615082 w 1115528"/>
                <a:gd name="connsiteY10" fmla="*/ 751787 h 1562006"/>
                <a:gd name="connsiteX11" fmla="*/ 580231 w 1115528"/>
                <a:gd name="connsiteY11" fmla="*/ 785939 h 1562006"/>
                <a:gd name="connsiteX12" fmla="*/ 543640 w 1115528"/>
                <a:gd name="connsiteY12" fmla="*/ 860076 h 1562006"/>
                <a:gd name="connsiteX13" fmla="*/ 462012 w 1115528"/>
                <a:gd name="connsiteY13" fmla="*/ 1245984 h 1562006"/>
                <a:gd name="connsiteX14" fmla="*/ 231006 w 1115528"/>
                <a:gd name="connsiteY14" fmla="*/ 1562006 h 15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5528" h="1562006">
                  <a:moveTo>
                    <a:pt x="231006" y="1562006"/>
                  </a:moveTo>
                  <a:cubicBezTo>
                    <a:pt x="103425" y="1562006"/>
                    <a:pt x="0" y="1420518"/>
                    <a:pt x="0" y="1245984"/>
                  </a:cubicBezTo>
                  <a:cubicBezTo>
                    <a:pt x="0" y="1071450"/>
                    <a:pt x="103425" y="929962"/>
                    <a:pt x="231006" y="929962"/>
                  </a:cubicBezTo>
                  <a:cubicBezTo>
                    <a:pt x="325037" y="929962"/>
                    <a:pt x="419067" y="892739"/>
                    <a:pt x="513097" y="818294"/>
                  </a:cubicBezTo>
                  <a:lnTo>
                    <a:pt x="549659" y="784523"/>
                  </a:lnTo>
                  <a:lnTo>
                    <a:pt x="583320" y="710923"/>
                  </a:lnTo>
                  <a:cubicBezTo>
                    <a:pt x="633920" y="580738"/>
                    <a:pt x="657322" y="451355"/>
                    <a:pt x="653526" y="322775"/>
                  </a:cubicBezTo>
                  <a:cubicBezTo>
                    <a:pt x="648376" y="148317"/>
                    <a:pt x="747581" y="3839"/>
                    <a:pt x="875107" y="75"/>
                  </a:cubicBezTo>
                  <a:cubicBezTo>
                    <a:pt x="1002633" y="-3690"/>
                    <a:pt x="1110187" y="134685"/>
                    <a:pt x="1115337" y="309143"/>
                  </a:cubicBezTo>
                  <a:cubicBezTo>
                    <a:pt x="1120487" y="483601"/>
                    <a:pt x="1021282" y="628079"/>
                    <a:pt x="893756" y="631843"/>
                  </a:cubicBezTo>
                  <a:cubicBezTo>
                    <a:pt x="799767" y="634618"/>
                    <a:pt x="706876" y="674599"/>
                    <a:pt x="615082" y="751787"/>
                  </a:cubicBezTo>
                  <a:lnTo>
                    <a:pt x="580231" y="785939"/>
                  </a:lnTo>
                  <a:lnTo>
                    <a:pt x="543640" y="860076"/>
                  </a:lnTo>
                  <a:cubicBezTo>
                    <a:pt x="489221" y="988712"/>
                    <a:pt x="462012" y="1117348"/>
                    <a:pt x="462012" y="1245984"/>
                  </a:cubicBezTo>
                  <a:cubicBezTo>
                    <a:pt x="462012" y="1420518"/>
                    <a:pt x="358587" y="1562006"/>
                    <a:pt x="231006" y="1562006"/>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15" name="円/楕円 44">
              <a:extLst>
                <a:ext uri="{FF2B5EF4-FFF2-40B4-BE49-F238E27FC236}">
                  <a16:creationId xmlns:a16="http://schemas.microsoft.com/office/drawing/2014/main" id="{BF9D22C6-D019-CEE9-5F9B-F5666E65CFBA}"/>
                </a:ext>
              </a:extLst>
            </p:cNvPr>
            <p:cNvSpPr/>
            <p:nvPr/>
          </p:nvSpPr>
          <p:spPr>
            <a:xfrm>
              <a:off x="5499233" y="5277863"/>
              <a:ext cx="252000" cy="2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lumMod val="85000"/>
                    <a:lumOff val="15000"/>
                  </a:schemeClr>
                </a:solidFill>
                <a:latin typeface="+mj-ea"/>
                <a:ea typeface="+mj-ea"/>
              </a:endParaRPr>
            </a:p>
          </p:txBody>
        </p:sp>
        <p:sp>
          <p:nvSpPr>
            <p:cNvPr id="16" name="円/楕円 45">
              <a:extLst>
                <a:ext uri="{FF2B5EF4-FFF2-40B4-BE49-F238E27FC236}">
                  <a16:creationId xmlns:a16="http://schemas.microsoft.com/office/drawing/2014/main" id="{4F9ADA17-AAE4-E568-DD01-8DE1C2842E7D}"/>
                </a:ext>
              </a:extLst>
            </p:cNvPr>
            <p:cNvSpPr/>
            <p:nvPr/>
          </p:nvSpPr>
          <p:spPr>
            <a:xfrm rot="1570117">
              <a:off x="4818972" y="4958837"/>
              <a:ext cx="1612523" cy="8900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7" name="円/楕円 46">
              <a:extLst>
                <a:ext uri="{FF2B5EF4-FFF2-40B4-BE49-F238E27FC236}">
                  <a16:creationId xmlns:a16="http://schemas.microsoft.com/office/drawing/2014/main" id="{8320B087-EEED-CC81-3114-77BE3EACDB48}"/>
                </a:ext>
              </a:extLst>
            </p:cNvPr>
            <p:cNvSpPr/>
            <p:nvPr/>
          </p:nvSpPr>
          <p:spPr>
            <a:xfrm>
              <a:off x="6283916" y="5604657"/>
              <a:ext cx="180000" cy="180000"/>
            </a:xfrm>
            <a:prstGeom prst="ellipse">
              <a:avLst/>
            </a:prstGeom>
            <a:gradFill>
              <a:gsLst>
                <a:gs pos="0">
                  <a:schemeClr val="accent1">
                    <a:lumMod val="5000"/>
                    <a:lumOff val="95000"/>
                  </a:schemeClr>
                </a:gs>
                <a:gs pos="41000">
                  <a:schemeClr val="accent4">
                    <a:lumMod val="75000"/>
                  </a:schemeClr>
                </a:gs>
                <a:gs pos="92000">
                  <a:schemeClr val="accent4">
                    <a:lumMod val="60000"/>
                    <a:lumOff val="4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8" name="円/楕円 44">
              <a:extLst>
                <a:ext uri="{FF2B5EF4-FFF2-40B4-BE49-F238E27FC236}">
                  <a16:creationId xmlns:a16="http://schemas.microsoft.com/office/drawing/2014/main" id="{9BF01220-F19E-8B2E-B018-D8002D195F08}"/>
                </a:ext>
              </a:extLst>
            </p:cNvPr>
            <p:cNvSpPr/>
            <p:nvPr/>
          </p:nvSpPr>
          <p:spPr>
            <a:xfrm>
              <a:off x="7444610" y="4473834"/>
              <a:ext cx="252000" cy="2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9" name="円/楕円 45">
              <a:extLst>
                <a:ext uri="{FF2B5EF4-FFF2-40B4-BE49-F238E27FC236}">
                  <a16:creationId xmlns:a16="http://schemas.microsoft.com/office/drawing/2014/main" id="{03D3255B-2D83-85F8-CEE8-3225D9A360F8}"/>
                </a:ext>
              </a:extLst>
            </p:cNvPr>
            <p:cNvSpPr/>
            <p:nvPr/>
          </p:nvSpPr>
          <p:spPr>
            <a:xfrm rot="1570117">
              <a:off x="6764349" y="4154808"/>
              <a:ext cx="1612523" cy="8900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20" name="円/楕円 46">
              <a:extLst>
                <a:ext uri="{FF2B5EF4-FFF2-40B4-BE49-F238E27FC236}">
                  <a16:creationId xmlns:a16="http://schemas.microsoft.com/office/drawing/2014/main" id="{F9DA21C5-DFA6-1822-56D6-4A291B50093F}"/>
                </a:ext>
              </a:extLst>
            </p:cNvPr>
            <p:cNvSpPr/>
            <p:nvPr/>
          </p:nvSpPr>
          <p:spPr>
            <a:xfrm>
              <a:off x="6808322" y="4499625"/>
              <a:ext cx="180000" cy="180000"/>
            </a:xfrm>
            <a:prstGeom prst="ellipse">
              <a:avLst/>
            </a:prstGeom>
            <a:gradFill>
              <a:gsLst>
                <a:gs pos="0">
                  <a:schemeClr val="accent1">
                    <a:lumMod val="5000"/>
                    <a:lumOff val="95000"/>
                  </a:schemeClr>
                </a:gs>
                <a:gs pos="41000">
                  <a:schemeClr val="accent4">
                    <a:lumMod val="75000"/>
                  </a:schemeClr>
                </a:gs>
                <a:gs pos="92000">
                  <a:schemeClr val="accent4">
                    <a:lumMod val="60000"/>
                    <a:lumOff val="4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21" name="加算記号 20">
              <a:extLst>
                <a:ext uri="{FF2B5EF4-FFF2-40B4-BE49-F238E27FC236}">
                  <a16:creationId xmlns:a16="http://schemas.microsoft.com/office/drawing/2014/main" id="{52C1674F-3A87-A61C-CB33-6E1E6AB7B634}"/>
                </a:ext>
              </a:extLst>
            </p:cNvPr>
            <p:cNvSpPr/>
            <p:nvPr/>
          </p:nvSpPr>
          <p:spPr>
            <a:xfrm>
              <a:off x="5517233" y="5295863"/>
              <a:ext cx="216000" cy="216000"/>
            </a:xfrm>
            <a:prstGeom prst="mathPlus">
              <a:avLst>
                <a:gd name="adj1" fmla="val 11649"/>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2" name="加算記号 21">
              <a:extLst>
                <a:ext uri="{FF2B5EF4-FFF2-40B4-BE49-F238E27FC236}">
                  <a16:creationId xmlns:a16="http://schemas.microsoft.com/office/drawing/2014/main" id="{D8E4ABAB-990E-BB43-5C2B-2E1838333FF7}"/>
                </a:ext>
              </a:extLst>
            </p:cNvPr>
            <p:cNvSpPr/>
            <p:nvPr/>
          </p:nvSpPr>
          <p:spPr>
            <a:xfrm>
              <a:off x="7462610" y="4491834"/>
              <a:ext cx="216000" cy="216000"/>
            </a:xfrm>
            <a:prstGeom prst="mathPlus">
              <a:avLst>
                <a:gd name="adj1" fmla="val 11649"/>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3" name="テキスト ボックス 102">
              <a:extLst>
                <a:ext uri="{FF2B5EF4-FFF2-40B4-BE49-F238E27FC236}">
                  <a16:creationId xmlns:a16="http://schemas.microsoft.com/office/drawing/2014/main" id="{7F229104-2D61-2774-0BAD-7BF2D0BA45FC}"/>
                </a:ext>
              </a:extLst>
            </p:cNvPr>
            <p:cNvSpPr txBox="1"/>
            <p:nvPr/>
          </p:nvSpPr>
          <p:spPr>
            <a:xfrm>
              <a:off x="6718204" y="5790741"/>
              <a:ext cx="183976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電子</a:t>
              </a:r>
            </a:p>
          </p:txBody>
        </p:sp>
        <p:sp>
          <p:nvSpPr>
            <p:cNvPr id="24" name="フリーフォーム: 図形 23">
              <a:extLst>
                <a:ext uri="{FF2B5EF4-FFF2-40B4-BE49-F238E27FC236}">
                  <a16:creationId xmlns:a16="http://schemas.microsoft.com/office/drawing/2014/main" id="{44AFD296-2964-187E-1E5E-D41943A5CB4A}"/>
                </a:ext>
              </a:extLst>
            </p:cNvPr>
            <p:cNvSpPr/>
            <p:nvPr/>
          </p:nvSpPr>
          <p:spPr>
            <a:xfrm rot="10800000">
              <a:off x="6466555" y="5784657"/>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cxnSp>
          <p:nvCxnSpPr>
            <p:cNvPr id="25" name="直線コネクタ 24">
              <a:extLst>
                <a:ext uri="{FF2B5EF4-FFF2-40B4-BE49-F238E27FC236}">
                  <a16:creationId xmlns:a16="http://schemas.microsoft.com/office/drawing/2014/main" id="{EB28ECA4-2034-A3C2-7B92-47BA33B7FA3D}"/>
                </a:ext>
              </a:extLst>
            </p:cNvPr>
            <p:cNvCxnSpPr/>
            <p:nvPr/>
          </p:nvCxnSpPr>
          <p:spPr>
            <a:xfrm>
              <a:off x="6975357" y="6146608"/>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フリーフォーム: 図形 25">
              <a:extLst>
                <a:ext uri="{FF2B5EF4-FFF2-40B4-BE49-F238E27FC236}">
                  <a16:creationId xmlns:a16="http://schemas.microsoft.com/office/drawing/2014/main" id="{CC3444E4-5021-BD6C-8930-4E2F040F35D8}"/>
                </a:ext>
              </a:extLst>
            </p:cNvPr>
            <p:cNvSpPr/>
            <p:nvPr/>
          </p:nvSpPr>
          <p:spPr>
            <a:xfrm>
              <a:off x="5119465" y="4671387"/>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7" name="テキスト ボックス 106">
              <a:extLst>
                <a:ext uri="{FF2B5EF4-FFF2-40B4-BE49-F238E27FC236}">
                  <a16:creationId xmlns:a16="http://schemas.microsoft.com/office/drawing/2014/main" id="{EAC3A186-1CD5-A272-6287-5E1839776D4A}"/>
                </a:ext>
              </a:extLst>
            </p:cNvPr>
            <p:cNvSpPr txBox="1"/>
            <p:nvPr/>
          </p:nvSpPr>
          <p:spPr>
            <a:xfrm>
              <a:off x="5080136" y="4059806"/>
              <a:ext cx="125162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相互作用</a:t>
              </a:r>
            </a:p>
          </p:txBody>
        </p:sp>
      </p:grpSp>
      <p:grpSp>
        <p:nvGrpSpPr>
          <p:cNvPr id="88" name="グループ化 87">
            <a:extLst>
              <a:ext uri="{FF2B5EF4-FFF2-40B4-BE49-F238E27FC236}">
                <a16:creationId xmlns:a16="http://schemas.microsoft.com/office/drawing/2014/main" id="{93C92D45-633F-9E44-D42E-702128BDE42A}"/>
              </a:ext>
            </a:extLst>
          </p:cNvPr>
          <p:cNvGrpSpPr/>
          <p:nvPr/>
        </p:nvGrpSpPr>
        <p:grpSpPr>
          <a:xfrm>
            <a:off x="5197345" y="1673260"/>
            <a:ext cx="2978548" cy="2096812"/>
            <a:chOff x="7420178" y="2028875"/>
            <a:chExt cx="3795882" cy="2672192"/>
          </a:xfrm>
        </p:grpSpPr>
        <p:sp>
          <p:nvSpPr>
            <p:cNvPr id="90" name="正方形/長方形 89">
              <a:extLst>
                <a:ext uri="{FF2B5EF4-FFF2-40B4-BE49-F238E27FC236}">
                  <a16:creationId xmlns:a16="http://schemas.microsoft.com/office/drawing/2014/main" id="{CABF1153-4283-6D29-80DA-EBEC2D1B1240}"/>
                </a:ext>
              </a:extLst>
            </p:cNvPr>
            <p:cNvSpPr/>
            <p:nvPr/>
          </p:nvSpPr>
          <p:spPr>
            <a:xfrm>
              <a:off x="7420178" y="2028875"/>
              <a:ext cx="3795882" cy="2672192"/>
            </a:xfrm>
            <a:prstGeom prst="rect">
              <a:avLst/>
            </a:prstGeom>
            <a:solidFill>
              <a:srgbClr val="0000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91" name="図 90" descr="夜に光っている星&#10;&#10;自動的に生成された説明">
              <a:extLst>
                <a:ext uri="{FF2B5EF4-FFF2-40B4-BE49-F238E27FC236}">
                  <a16:creationId xmlns:a16="http://schemas.microsoft.com/office/drawing/2014/main" id="{26998C9F-CA4D-23F2-E039-5AB91B09A15D}"/>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l="2065" t="27039" r="25782" b="23146"/>
            <a:stretch/>
          </p:blipFill>
          <p:spPr>
            <a:xfrm rot="315170">
              <a:off x="7520332" y="2188524"/>
              <a:ext cx="3595572" cy="2352894"/>
            </a:xfrm>
            <a:prstGeom prst="rect">
              <a:avLst/>
            </a:prstGeom>
            <a:solidFill>
              <a:srgbClr val="00000C"/>
            </a:solidFill>
          </p:spPr>
        </p:pic>
      </p:grpSp>
      <p:sp>
        <p:nvSpPr>
          <p:cNvPr id="102" name="テキスト ボックス 56">
            <a:extLst>
              <a:ext uri="{FF2B5EF4-FFF2-40B4-BE49-F238E27FC236}">
                <a16:creationId xmlns:a16="http://schemas.microsoft.com/office/drawing/2014/main" id="{D2215B7E-452A-7B2B-5619-092670427703}"/>
              </a:ext>
            </a:extLst>
          </p:cNvPr>
          <p:cNvSpPr txBox="1"/>
          <p:nvPr/>
        </p:nvSpPr>
        <p:spPr>
          <a:xfrm>
            <a:off x="5234552" y="1155755"/>
            <a:ext cx="28895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Yb</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原子で「描いた」</a:t>
            </a:r>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Yb</a:t>
            </a:r>
            <a:endPar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cxnSp>
        <p:nvCxnSpPr>
          <p:cNvPr id="103" name="直線コネクタ 102">
            <a:extLst>
              <a:ext uri="{FF2B5EF4-FFF2-40B4-BE49-F238E27FC236}">
                <a16:creationId xmlns:a16="http://schemas.microsoft.com/office/drawing/2014/main" id="{FEBD5990-375B-CA91-0975-44E55CF1AB9E}"/>
              </a:ext>
            </a:extLst>
          </p:cNvPr>
          <p:cNvCxnSpPr>
            <a:cxnSpLocks/>
          </p:cNvCxnSpPr>
          <p:nvPr/>
        </p:nvCxnSpPr>
        <p:spPr>
          <a:xfrm flipV="1">
            <a:off x="5066619" y="1555865"/>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 name="テキスト ボックス 56">
            <a:extLst>
              <a:ext uri="{FF2B5EF4-FFF2-40B4-BE49-F238E27FC236}">
                <a16:creationId xmlns:a16="http://schemas.microsoft.com/office/drawing/2014/main" id="{D31FB894-3B0C-AAEE-6C97-707E8E07FE31}"/>
              </a:ext>
            </a:extLst>
          </p:cNvPr>
          <p:cNvSpPr txBox="1"/>
          <p:nvPr/>
        </p:nvSpPr>
        <p:spPr>
          <a:xfrm>
            <a:off x="4783781" y="3953763"/>
            <a:ext cx="432139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量子ビット</a:t>
            </a:r>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核スピン</a:t>
            </a:r>
            <a:r>
              <a:rPr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の量子操作</a:t>
            </a:r>
          </a:p>
        </p:txBody>
      </p:sp>
      <p:cxnSp>
        <p:nvCxnSpPr>
          <p:cNvPr id="105" name="直線コネクタ 104">
            <a:extLst>
              <a:ext uri="{FF2B5EF4-FFF2-40B4-BE49-F238E27FC236}">
                <a16:creationId xmlns:a16="http://schemas.microsoft.com/office/drawing/2014/main" id="{25BB7C81-4352-97A4-93BC-13A7D0E29E5E}"/>
              </a:ext>
            </a:extLst>
          </p:cNvPr>
          <p:cNvCxnSpPr>
            <a:cxnSpLocks/>
          </p:cNvCxnSpPr>
          <p:nvPr/>
        </p:nvCxnSpPr>
        <p:spPr>
          <a:xfrm flipV="1">
            <a:off x="5027119" y="4365104"/>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003EA2F6-E35E-5A6D-E2E9-D62B8369017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94977" y="4402480"/>
            <a:ext cx="3668291" cy="2477676"/>
          </a:xfrm>
          <a:prstGeom prst="rect">
            <a:avLst/>
          </a:prstGeom>
        </p:spPr>
      </p:pic>
    </p:spTree>
    <p:extLst>
      <p:ext uri="{BB962C8B-B14F-4D97-AF65-F5344CB8AC3E}">
        <p14:creationId xmlns:p14="http://schemas.microsoft.com/office/powerpoint/2010/main" val="39766797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基礎物理の研究</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62" name="テキスト ボックス 61">
            <a:extLst>
              <a:ext uri="{FF2B5EF4-FFF2-40B4-BE49-F238E27FC236}">
                <a16:creationId xmlns:a16="http://schemas.microsoft.com/office/drawing/2014/main" id="{9ECD1E57-AC86-4F56-A544-9FA220990C6C}"/>
              </a:ext>
            </a:extLst>
          </p:cNvPr>
          <p:cNvSpPr txBox="1"/>
          <p:nvPr/>
        </p:nvSpPr>
        <p:spPr>
          <a:xfrm>
            <a:off x="611561" y="1290142"/>
            <a:ext cx="8064896" cy="523220"/>
          </a:xfrm>
          <a:prstGeom prst="rect">
            <a:avLst/>
          </a:prstGeom>
          <a:noFill/>
        </p:spPr>
        <p:txBody>
          <a:bodyPr wrap="square" rtlCol="0">
            <a:spAutoFit/>
          </a:bodyPr>
          <a:lstStyle/>
          <a:p>
            <a:pPr algn="ctr"/>
            <a:r>
              <a:rPr lang="ja-JP" altLang="en-US" sz="2800" b="1" dirty="0"/>
              <a:t>“同位体シフトの精密測定による新粒子の探索”</a:t>
            </a:r>
          </a:p>
        </p:txBody>
      </p:sp>
      <p:grpSp>
        <p:nvGrpSpPr>
          <p:cNvPr id="54" name="グループ化 53">
            <a:extLst>
              <a:ext uri="{FF2B5EF4-FFF2-40B4-BE49-F238E27FC236}">
                <a16:creationId xmlns:a16="http://schemas.microsoft.com/office/drawing/2014/main" id="{6F2C953F-0A6D-C427-3DEC-75F623D3FAB9}"/>
              </a:ext>
            </a:extLst>
          </p:cNvPr>
          <p:cNvGrpSpPr/>
          <p:nvPr/>
        </p:nvGrpSpPr>
        <p:grpSpPr>
          <a:xfrm>
            <a:off x="179512" y="1708339"/>
            <a:ext cx="7256224" cy="3840290"/>
            <a:chOff x="179512" y="1708339"/>
            <a:chExt cx="7256224" cy="3840290"/>
          </a:xfrm>
        </p:grpSpPr>
        <p:grpSp>
          <p:nvGrpSpPr>
            <p:cNvPr id="10" name="グループ化 9">
              <a:extLst>
                <a:ext uri="{FF2B5EF4-FFF2-40B4-BE49-F238E27FC236}">
                  <a16:creationId xmlns:a16="http://schemas.microsoft.com/office/drawing/2014/main" id="{23987F02-FC03-4B0D-BCE6-68039A665459}"/>
                </a:ext>
              </a:extLst>
            </p:cNvPr>
            <p:cNvGrpSpPr/>
            <p:nvPr/>
          </p:nvGrpSpPr>
          <p:grpSpPr>
            <a:xfrm>
              <a:off x="179512" y="1708339"/>
              <a:ext cx="7256224" cy="3840290"/>
              <a:chOff x="273500" y="1708339"/>
              <a:chExt cx="7256224" cy="3840290"/>
            </a:xfrm>
          </p:grpSpPr>
          <p:pic>
            <p:nvPicPr>
              <p:cNvPr id="13" name="図 12">
                <a:extLst>
                  <a:ext uri="{FF2B5EF4-FFF2-40B4-BE49-F238E27FC236}">
                    <a16:creationId xmlns:a16="http://schemas.microsoft.com/office/drawing/2014/main" id="{4E4EA35C-67C8-46CD-99C9-BE592B34778B}"/>
                  </a:ext>
                </a:extLst>
              </p:cNvPr>
              <p:cNvPicPr>
                <a:picLocks noChangeAspect="1"/>
              </p:cNvPicPr>
              <p:nvPr/>
            </p:nvPicPr>
            <p:blipFill rotWithShape="1">
              <a:blip r:embed="rId3"/>
              <a:srcRect t="7732" b="45207"/>
              <a:stretch/>
            </p:blipFill>
            <p:spPr>
              <a:xfrm>
                <a:off x="1176811" y="1708339"/>
                <a:ext cx="3755215" cy="876427"/>
              </a:xfrm>
              <a:prstGeom prst="rect">
                <a:avLst/>
              </a:prstGeom>
            </p:spPr>
          </p:pic>
          <p:pic>
            <p:nvPicPr>
              <p:cNvPr id="14" name="図 13">
                <a:extLst>
                  <a:ext uri="{FF2B5EF4-FFF2-40B4-BE49-F238E27FC236}">
                    <a16:creationId xmlns:a16="http://schemas.microsoft.com/office/drawing/2014/main" id="{C8D92261-5B53-40F4-B6A1-811C1B53FB60}"/>
                  </a:ext>
                </a:extLst>
              </p:cNvPr>
              <p:cNvPicPr>
                <a:picLocks noChangeAspect="1"/>
              </p:cNvPicPr>
              <p:nvPr/>
            </p:nvPicPr>
            <p:blipFill rotWithShape="1">
              <a:blip r:embed="rId3"/>
              <a:srcRect l="15751" t="54781" b="-1841"/>
              <a:stretch/>
            </p:blipFill>
            <p:spPr>
              <a:xfrm>
                <a:off x="4427984" y="1751807"/>
                <a:ext cx="3101740" cy="859253"/>
              </a:xfrm>
              <a:prstGeom prst="rect">
                <a:avLst/>
              </a:prstGeom>
            </p:spPr>
          </p:pic>
          <p:grpSp>
            <p:nvGrpSpPr>
              <p:cNvPr id="8" name="グループ化 7">
                <a:extLst>
                  <a:ext uri="{FF2B5EF4-FFF2-40B4-BE49-F238E27FC236}">
                    <a16:creationId xmlns:a16="http://schemas.microsoft.com/office/drawing/2014/main" id="{19A09BEC-EE3C-438F-BD99-4580F48680F2}"/>
                  </a:ext>
                </a:extLst>
              </p:cNvPr>
              <p:cNvGrpSpPr/>
              <p:nvPr/>
            </p:nvGrpSpPr>
            <p:grpSpPr>
              <a:xfrm>
                <a:off x="273500" y="2745044"/>
                <a:ext cx="5518685" cy="2803585"/>
                <a:chOff x="1435649" y="2745045"/>
                <a:chExt cx="5518685" cy="2803585"/>
              </a:xfrm>
            </p:grpSpPr>
            <p:pic>
              <p:nvPicPr>
                <p:cNvPr id="2" name="図 1">
                  <a:extLst>
                    <a:ext uri="{FF2B5EF4-FFF2-40B4-BE49-F238E27FC236}">
                      <a16:creationId xmlns:a16="http://schemas.microsoft.com/office/drawing/2014/main" id="{6C672A87-44E7-4A22-B8EA-90DF808F1569}"/>
                    </a:ext>
                  </a:extLst>
                </p:cNvPr>
                <p:cNvPicPr>
                  <a:picLocks noChangeAspect="1"/>
                </p:cNvPicPr>
                <p:nvPr/>
              </p:nvPicPr>
              <p:blipFill>
                <a:blip r:embed="rId4"/>
                <a:stretch>
                  <a:fillRect/>
                </a:stretch>
              </p:blipFill>
              <p:spPr>
                <a:xfrm>
                  <a:off x="1435649" y="2745045"/>
                  <a:ext cx="4544932" cy="2138793"/>
                </a:xfrm>
                <a:prstGeom prst="rect">
                  <a:avLst/>
                </a:prstGeom>
              </p:spPr>
            </p:pic>
            <p:sp>
              <p:nvSpPr>
                <p:cNvPr id="5" name="正方形/長方形 4">
                  <a:extLst>
                    <a:ext uri="{FF2B5EF4-FFF2-40B4-BE49-F238E27FC236}">
                      <a16:creationId xmlns:a16="http://schemas.microsoft.com/office/drawing/2014/main" id="{DC5F1CE0-A323-4BC8-923D-5A9389887D21}"/>
                    </a:ext>
                  </a:extLst>
                </p:cNvPr>
                <p:cNvSpPr/>
                <p:nvPr/>
              </p:nvSpPr>
              <p:spPr>
                <a:xfrm>
                  <a:off x="4290038" y="3748430"/>
                  <a:ext cx="2664296"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D71E9A9A-4F08-47BD-AF33-CBA2F32825FF}"/>
                </a:ext>
              </a:extLst>
            </p:cNvPr>
            <p:cNvGrpSpPr/>
            <p:nvPr/>
          </p:nvGrpSpPr>
          <p:grpSpPr>
            <a:xfrm>
              <a:off x="3006712" y="3762824"/>
              <a:ext cx="1816565" cy="1474971"/>
              <a:chOff x="5544019" y="3258717"/>
              <a:chExt cx="1816565" cy="1474971"/>
            </a:xfrm>
            <a:solidFill>
              <a:schemeClr val="bg1"/>
            </a:solidFill>
          </p:grpSpPr>
          <p:cxnSp>
            <p:nvCxnSpPr>
              <p:cNvPr id="16" name="直線コネクタ 15">
                <a:extLst>
                  <a:ext uri="{FF2B5EF4-FFF2-40B4-BE49-F238E27FC236}">
                    <a16:creationId xmlns:a16="http://schemas.microsoft.com/office/drawing/2014/main" id="{D9860A53-3B33-4236-938B-7273D941D6D0}"/>
                  </a:ext>
                </a:extLst>
              </p:cNvPr>
              <p:cNvCxnSpPr>
                <a:cxnSpLocks/>
              </p:cNvCxnSpPr>
              <p:nvPr/>
            </p:nvCxnSpPr>
            <p:spPr>
              <a:xfrm flipV="1">
                <a:off x="6180528" y="4685756"/>
                <a:ext cx="994440" cy="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582E05D-5F10-407A-899B-66686145856A}"/>
                  </a:ext>
                </a:extLst>
              </p:cNvPr>
              <p:cNvSpPr txBox="1"/>
              <p:nvPr/>
            </p:nvSpPr>
            <p:spPr>
              <a:xfrm>
                <a:off x="5559496" y="4243554"/>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1</a:t>
                </a:r>
                <a:r>
                  <a:rPr lang="en-US" altLang="ja-JP" sz="2585" dirty="0">
                    <a:solidFill>
                      <a:prstClr val="black"/>
                    </a:solidFill>
                    <a:latin typeface="Times New Roman" pitchFamily="18" charset="0"/>
                    <a:cs typeface="Times New Roman" panose="02020603050405020304" pitchFamily="18" charset="0"/>
                  </a:rPr>
                  <a:t>S</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DB87F46A-834D-4E14-8B24-925B41726821}"/>
                  </a:ext>
                </a:extLst>
              </p:cNvPr>
              <p:cNvSpPr txBox="1"/>
              <p:nvPr/>
            </p:nvSpPr>
            <p:spPr>
              <a:xfrm>
                <a:off x="5544019" y="3488523"/>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19" name="直線コネクタ 18">
                <a:extLst>
                  <a:ext uri="{FF2B5EF4-FFF2-40B4-BE49-F238E27FC236}">
                    <a16:creationId xmlns:a16="http://schemas.microsoft.com/office/drawing/2014/main" id="{D46D254E-AA13-443D-88EE-D46A75C29E6A}"/>
                  </a:ext>
                </a:extLst>
              </p:cNvPr>
              <p:cNvCxnSpPr>
                <a:cxnSpLocks/>
              </p:cNvCxnSpPr>
              <p:nvPr/>
            </p:nvCxnSpPr>
            <p:spPr>
              <a:xfrm>
                <a:off x="6132645" y="3811927"/>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E1376C2-D8EE-4838-877A-8DF132B44C6F}"/>
                  </a:ext>
                </a:extLst>
              </p:cNvPr>
              <p:cNvCxnSpPr>
                <a:cxnSpLocks/>
              </p:cNvCxnSpPr>
              <p:nvPr/>
            </p:nvCxnSpPr>
            <p:spPr>
              <a:xfrm>
                <a:off x="6349272" y="3811927"/>
                <a:ext cx="0" cy="86451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D387D07-689E-4037-86F8-A387841E4CDF}"/>
                  </a:ext>
                </a:extLst>
              </p:cNvPr>
              <p:cNvCxnSpPr>
                <a:cxnSpLocks/>
              </p:cNvCxnSpPr>
              <p:nvPr/>
            </p:nvCxnSpPr>
            <p:spPr>
              <a:xfrm>
                <a:off x="6678674" y="355536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4B3D2FB-B001-4F5F-8DDC-739C65DFD157}"/>
                  </a:ext>
                </a:extLst>
              </p:cNvPr>
              <p:cNvSpPr txBox="1"/>
              <p:nvPr/>
            </p:nvSpPr>
            <p:spPr>
              <a:xfrm>
                <a:off x="6180618" y="3258717"/>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2</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29862B60-0BF1-41DB-BFAA-F207CFE8135F}"/>
                  </a:ext>
                </a:extLst>
              </p:cNvPr>
              <p:cNvCxnSpPr>
                <a:cxnSpLocks/>
              </p:cNvCxnSpPr>
              <p:nvPr/>
            </p:nvCxnSpPr>
            <p:spPr>
              <a:xfrm>
                <a:off x="7000544" y="3555363"/>
                <a:ext cx="0" cy="108958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AD52D39-2325-4712-9F02-56045B4D88C8}"/>
                  </a:ext>
                </a:extLst>
              </p:cNvPr>
              <p:cNvSpPr txBox="1"/>
              <p:nvPr/>
            </p:nvSpPr>
            <p:spPr>
              <a:xfrm>
                <a:off x="6183926" y="4052746"/>
                <a:ext cx="997389" cy="316882"/>
              </a:xfrm>
              <a:prstGeom prst="rect">
                <a:avLst/>
              </a:prstGeom>
              <a:grpFill/>
            </p:spPr>
            <p:txBody>
              <a:bodyPr wrap="none" rtlCol="0">
                <a:spAutoFit/>
              </a:bodyPr>
              <a:lstStyle/>
              <a:p>
                <a:pPr defTabSz="414715" fontAlgn="base" hangingPunct="0">
                  <a:lnSpc>
                    <a:spcPct val="93000"/>
                  </a:lnSpc>
                  <a:spcBef>
                    <a:spcPct val="0"/>
                  </a:spcBef>
                  <a:spcAft>
                    <a:spcPct val="0"/>
                  </a:spcAft>
                  <a:buClr>
                    <a:srgbClr val="000000"/>
                  </a:buClr>
                  <a:buSzPct val="100000"/>
                </a:pPr>
                <a:r>
                  <a:rPr lang="en-US" altLang="ja-JP" sz="1569" dirty="0">
                    <a:solidFill>
                      <a:prstClr val="black"/>
                    </a:solidFill>
                    <a:latin typeface="Arial" charset="0"/>
                  </a:rPr>
                  <a:t>~10 </a:t>
                </a:r>
                <a:r>
                  <a:rPr lang="en-US" altLang="ja-JP" sz="1569" dirty="0" err="1">
                    <a:solidFill>
                      <a:prstClr val="black"/>
                    </a:solidFill>
                    <a:latin typeface="Arial" charset="0"/>
                  </a:rPr>
                  <a:t>mHz</a:t>
                </a:r>
                <a:endParaRPr lang="ja-JP" altLang="en-US" sz="1569" dirty="0">
                  <a:solidFill>
                    <a:prstClr val="black"/>
                  </a:solidFill>
                  <a:latin typeface="Arial" charset="0"/>
                </a:endParaRPr>
              </a:p>
            </p:txBody>
          </p:sp>
        </p:grpSp>
      </p:grpSp>
      <p:sp>
        <p:nvSpPr>
          <p:cNvPr id="3" name="テキスト ボックス 2">
            <a:extLst>
              <a:ext uri="{FF2B5EF4-FFF2-40B4-BE49-F238E27FC236}">
                <a16:creationId xmlns:a16="http://schemas.microsoft.com/office/drawing/2014/main" id="{940FABB8-A8DF-A182-C410-AC9A106D2D32}"/>
              </a:ext>
            </a:extLst>
          </p:cNvPr>
          <p:cNvSpPr txBox="1"/>
          <p:nvPr/>
        </p:nvSpPr>
        <p:spPr>
          <a:xfrm>
            <a:off x="252356" y="6381328"/>
            <a:ext cx="8424101" cy="461665"/>
          </a:xfrm>
          <a:prstGeom prst="rect">
            <a:avLst/>
          </a:prstGeom>
          <a:noFill/>
        </p:spPr>
        <p:txBody>
          <a:bodyPr wrap="none" rtlCol="0">
            <a:spAutoFit/>
          </a:bodyPr>
          <a:lstStyle/>
          <a:p>
            <a:r>
              <a:rPr lang="ja-JP" altLang="en-US" dirty="0"/>
              <a:t>磁気四重極モーメント探索による時間反転対称性の破れの検証</a:t>
            </a:r>
            <a:endParaRPr kumimoji="1" lang="ja-JP" altLang="en-US" dirty="0"/>
          </a:p>
        </p:txBody>
      </p:sp>
      <p:grpSp>
        <p:nvGrpSpPr>
          <p:cNvPr id="53" name="グループ化 52">
            <a:extLst>
              <a:ext uri="{FF2B5EF4-FFF2-40B4-BE49-F238E27FC236}">
                <a16:creationId xmlns:a16="http://schemas.microsoft.com/office/drawing/2014/main" id="{CC1DA2A3-F72A-72D1-8284-3AB3888B96C3}"/>
              </a:ext>
            </a:extLst>
          </p:cNvPr>
          <p:cNvGrpSpPr/>
          <p:nvPr/>
        </p:nvGrpSpPr>
        <p:grpSpPr>
          <a:xfrm>
            <a:off x="256853" y="2546585"/>
            <a:ext cx="8235986" cy="3828623"/>
            <a:chOff x="256853" y="2546585"/>
            <a:chExt cx="8235986" cy="3828623"/>
          </a:xfrm>
        </p:grpSpPr>
        <p:sp>
          <p:nvSpPr>
            <p:cNvPr id="43" name="テキスト ボックス 42">
              <a:extLst>
                <a:ext uri="{FF2B5EF4-FFF2-40B4-BE49-F238E27FC236}">
                  <a16:creationId xmlns:a16="http://schemas.microsoft.com/office/drawing/2014/main" id="{4D25CF39-5693-7508-87F0-C8E875609BFB}"/>
                </a:ext>
              </a:extLst>
            </p:cNvPr>
            <p:cNvSpPr txBox="1"/>
            <p:nvPr/>
          </p:nvSpPr>
          <p:spPr>
            <a:xfrm>
              <a:off x="256853" y="5913543"/>
              <a:ext cx="458794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局所ローレンツ不変性の検証</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nvGrpSpPr>
            <p:cNvPr id="52" name="グループ化 51">
              <a:extLst>
                <a:ext uri="{FF2B5EF4-FFF2-40B4-BE49-F238E27FC236}">
                  <a16:creationId xmlns:a16="http://schemas.microsoft.com/office/drawing/2014/main" id="{425DAE2F-8344-3800-4B2D-F0451DFFC6A1}"/>
                </a:ext>
              </a:extLst>
            </p:cNvPr>
            <p:cNvGrpSpPr/>
            <p:nvPr/>
          </p:nvGrpSpPr>
          <p:grpSpPr>
            <a:xfrm>
              <a:off x="4962283" y="2546585"/>
              <a:ext cx="3530556" cy="3300091"/>
              <a:chOff x="4962283" y="2546585"/>
              <a:chExt cx="3530556" cy="3300091"/>
            </a:xfrm>
          </p:grpSpPr>
          <p:pic>
            <p:nvPicPr>
              <p:cNvPr id="7" name="図 6">
                <a:extLst>
                  <a:ext uri="{FF2B5EF4-FFF2-40B4-BE49-F238E27FC236}">
                    <a16:creationId xmlns:a16="http://schemas.microsoft.com/office/drawing/2014/main" id="{690723AE-6511-1F23-CA1E-719957B74CA7}"/>
                  </a:ext>
                </a:extLst>
              </p:cNvPr>
              <p:cNvPicPr>
                <a:picLocks noChangeAspect="1"/>
              </p:cNvPicPr>
              <p:nvPr/>
            </p:nvPicPr>
            <p:blipFill rotWithShape="1">
              <a:blip r:embed="rId5"/>
              <a:srcRect r="48986"/>
              <a:stretch/>
            </p:blipFill>
            <p:spPr>
              <a:xfrm>
                <a:off x="4962283" y="2546585"/>
                <a:ext cx="2166316" cy="3300091"/>
              </a:xfrm>
              <a:prstGeom prst="rect">
                <a:avLst/>
              </a:prstGeom>
            </p:spPr>
          </p:pic>
          <p:grpSp>
            <p:nvGrpSpPr>
              <p:cNvPr id="12" name="グループ化 11">
                <a:extLst>
                  <a:ext uri="{FF2B5EF4-FFF2-40B4-BE49-F238E27FC236}">
                    <a16:creationId xmlns:a16="http://schemas.microsoft.com/office/drawing/2014/main" id="{9115C52B-F9D2-D20C-0F13-17AE0BE76A34}"/>
                  </a:ext>
                </a:extLst>
              </p:cNvPr>
              <p:cNvGrpSpPr/>
              <p:nvPr/>
            </p:nvGrpSpPr>
            <p:grpSpPr>
              <a:xfrm>
                <a:off x="7355989" y="2927243"/>
                <a:ext cx="1136850" cy="2362615"/>
                <a:chOff x="5938346" y="6269076"/>
                <a:chExt cx="1136850" cy="2362615"/>
              </a:xfrm>
              <a:solidFill>
                <a:schemeClr val="bg1"/>
              </a:solidFill>
            </p:grpSpPr>
            <p:cxnSp>
              <p:nvCxnSpPr>
                <p:cNvPr id="25" name="直線コネクタ 24">
                  <a:extLst>
                    <a:ext uri="{FF2B5EF4-FFF2-40B4-BE49-F238E27FC236}">
                      <a16:creationId xmlns:a16="http://schemas.microsoft.com/office/drawing/2014/main" id="{754AEEA3-3458-7C4E-D629-C8384E17C65A}"/>
                    </a:ext>
                  </a:extLst>
                </p:cNvPr>
                <p:cNvCxnSpPr>
                  <a:cxnSpLocks/>
                </p:cNvCxnSpPr>
                <p:nvPr/>
              </p:nvCxnSpPr>
              <p:spPr>
                <a:xfrm>
                  <a:off x="6066160" y="8170463"/>
                  <a:ext cx="725606"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11852EB-20CC-D17D-00DB-37ACC5595ACA}"/>
                    </a:ext>
                  </a:extLst>
                </p:cNvPr>
                <p:cNvSpPr txBox="1"/>
                <p:nvPr/>
              </p:nvSpPr>
              <p:spPr>
                <a:xfrm>
                  <a:off x="6066160" y="8231581"/>
                  <a:ext cx="880369"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14</a:t>
                  </a:r>
                  <a:r>
                    <a:rPr lang="en-US" altLang="ja-JP" sz="2000" dirty="0">
                      <a:solidFill>
                        <a:prstClr val="black"/>
                      </a:solidFill>
                      <a:latin typeface="Times New Roman" pitchFamily="18" charset="0"/>
                      <a:cs typeface="Times New Roman" panose="02020603050405020304" pitchFamily="18" charset="0"/>
                    </a:rPr>
                    <a:t>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2EE2EB39-BAB2-70B7-2942-7EF93E9EC6FC}"/>
                    </a:ext>
                  </a:extLst>
                </p:cNvPr>
                <p:cNvCxnSpPr>
                  <a:cxnSpLocks/>
                </p:cNvCxnSpPr>
                <p:nvPr/>
              </p:nvCxnSpPr>
              <p:spPr>
                <a:xfrm>
                  <a:off x="6066160" y="673030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9600045-20F5-C1BC-0917-238092DE4145}"/>
                    </a:ext>
                  </a:extLst>
                </p:cNvPr>
                <p:cNvCxnSpPr>
                  <a:cxnSpLocks/>
                </p:cNvCxnSpPr>
                <p:nvPr/>
              </p:nvCxnSpPr>
              <p:spPr>
                <a:xfrm>
                  <a:off x="6349272" y="6730303"/>
                  <a:ext cx="0" cy="1430847"/>
                </a:xfrm>
                <a:prstGeom prst="straightConnector1">
                  <a:avLst/>
                </a:prstGeom>
                <a:grpFill/>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DF246A9-1DD4-D65E-43DB-1A4E3DC4E12F}"/>
                    </a:ext>
                  </a:extLst>
                </p:cNvPr>
                <p:cNvSpPr txBox="1"/>
                <p:nvPr/>
              </p:nvSpPr>
              <p:spPr>
                <a:xfrm>
                  <a:off x="5938346" y="6269076"/>
                  <a:ext cx="1136850"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13</a:t>
                  </a:r>
                  <a:r>
                    <a:rPr lang="en-US" altLang="ja-JP" sz="2000" dirty="0">
                      <a:solidFill>
                        <a:prstClr val="black"/>
                      </a:solidFill>
                      <a:latin typeface="Times New Roman" pitchFamily="18" charset="0"/>
                      <a:cs typeface="Times New Roman" panose="02020603050405020304" pitchFamily="18" charset="0"/>
                    </a:rPr>
                    <a:t>5d6s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11482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762000"/>
          </a:xfrm>
        </p:spPr>
        <p:txBody>
          <a:bodyPr/>
          <a:lstStyle/>
          <a:p>
            <a:r>
              <a:rPr lang="ja-JP" altLang="en-US" dirty="0"/>
              <a:t>予定</a:t>
            </a:r>
          </a:p>
        </p:txBody>
      </p:sp>
      <p:sp>
        <p:nvSpPr>
          <p:cNvPr id="3076" name="Text Box 4"/>
          <p:cNvSpPr txBox="1">
            <a:spLocks noChangeArrowheads="1"/>
          </p:cNvSpPr>
          <p:nvPr/>
        </p:nvSpPr>
        <p:spPr bwMode="auto">
          <a:xfrm>
            <a:off x="457200" y="914404"/>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u="sng" dirty="0"/>
              <a:t>前期前半：原子物理</a:t>
            </a:r>
            <a:r>
              <a:rPr lang="en-US" altLang="ja-JP" b="1" u="sng" dirty="0"/>
              <a:t>(</a:t>
            </a:r>
            <a:r>
              <a:rPr lang="ja-JP" altLang="en-US" b="1" u="sng" dirty="0"/>
              <a:t>量子光学）</a:t>
            </a:r>
            <a:r>
              <a:rPr lang="ja-JP" altLang="en-US" u="sng" dirty="0"/>
              <a:t>に関する</a:t>
            </a:r>
            <a:r>
              <a:rPr lang="ja-JP" altLang="en-US" b="1" u="sng" dirty="0">
                <a:solidFill>
                  <a:srgbClr val="00CC00"/>
                </a:solidFill>
              </a:rPr>
              <a:t>教科書の輪講</a:t>
            </a:r>
            <a:endParaRPr lang="en-US" altLang="ja-JP" b="1" u="sng" dirty="0">
              <a:solidFill>
                <a:srgbClr val="00CC00"/>
              </a:solidFill>
            </a:endParaRPr>
          </a:p>
        </p:txBody>
      </p:sp>
      <p:sp>
        <p:nvSpPr>
          <p:cNvPr id="3083" name="Text Box 11"/>
          <p:cNvSpPr txBox="1">
            <a:spLocks noChangeArrowheads="1"/>
          </p:cNvSpPr>
          <p:nvPr/>
        </p:nvSpPr>
        <p:spPr bwMode="auto">
          <a:xfrm>
            <a:off x="457200" y="1359422"/>
            <a:ext cx="6825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t>“</a:t>
            </a:r>
            <a:r>
              <a:rPr lang="en-US" altLang="ja-JP" sz="2000" dirty="0"/>
              <a:t>Atomic Physics” (Oxford Master Series in Atomic, Optical and </a:t>
            </a:r>
          </a:p>
          <a:p>
            <a:r>
              <a:rPr lang="en-US" altLang="ja-JP" sz="2000" dirty="0"/>
              <a:t>Laser Physics),              C. J. Foot </a:t>
            </a:r>
          </a:p>
        </p:txBody>
      </p:sp>
      <p:sp>
        <p:nvSpPr>
          <p:cNvPr id="3084" name="Oval 12"/>
          <p:cNvSpPr>
            <a:spLocks noChangeArrowheads="1"/>
          </p:cNvSpPr>
          <p:nvPr/>
        </p:nvSpPr>
        <p:spPr bwMode="auto">
          <a:xfrm>
            <a:off x="228600" y="99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1" name="Group 12"/>
          <p:cNvGrpSpPr>
            <a:grpSpLocks/>
          </p:cNvGrpSpPr>
          <p:nvPr/>
        </p:nvGrpSpPr>
        <p:grpSpPr bwMode="auto">
          <a:xfrm>
            <a:off x="228600" y="4424601"/>
            <a:ext cx="5562600" cy="608013"/>
            <a:chOff x="144" y="1200"/>
            <a:chExt cx="3504" cy="383"/>
          </a:xfrm>
        </p:grpSpPr>
        <p:sp>
          <p:nvSpPr>
            <p:cNvPr id="12" name="Oval 6"/>
            <p:cNvSpPr>
              <a:spLocks noChangeArrowheads="1"/>
            </p:cNvSpPr>
            <p:nvPr/>
          </p:nvSpPr>
          <p:spPr bwMode="auto">
            <a:xfrm>
              <a:off x="144" y="1304"/>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Text Box 9"/>
            <p:cNvSpPr txBox="1">
              <a:spLocks noChangeArrowheads="1"/>
            </p:cNvSpPr>
            <p:nvPr/>
          </p:nvSpPr>
          <p:spPr bwMode="auto">
            <a:xfrm>
              <a:off x="816" y="1200"/>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ja-JP"/>
            </a:p>
          </p:txBody>
        </p:sp>
        <p:sp>
          <p:nvSpPr>
            <p:cNvPr id="14" name="Rectangle 10"/>
            <p:cNvSpPr>
              <a:spLocks noChangeArrowheads="1"/>
            </p:cNvSpPr>
            <p:nvPr/>
          </p:nvSpPr>
          <p:spPr bwMode="auto">
            <a:xfrm>
              <a:off x="295" y="1253"/>
              <a:ext cx="250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u="sng" dirty="0"/>
                <a:t>後期：最先端の実験研究</a:t>
              </a:r>
            </a:p>
          </p:txBody>
        </p:sp>
      </p:grpSp>
      <p:sp>
        <p:nvSpPr>
          <p:cNvPr id="15" name="Rectangle 20"/>
          <p:cNvSpPr>
            <a:spLocks noChangeArrowheads="1"/>
          </p:cNvSpPr>
          <p:nvPr/>
        </p:nvSpPr>
        <p:spPr bwMode="auto">
          <a:xfrm>
            <a:off x="921904" y="5066020"/>
            <a:ext cx="5445722"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t>光格子量子シミュレーションの実験</a:t>
            </a:r>
          </a:p>
        </p:txBody>
      </p:sp>
      <p:sp>
        <p:nvSpPr>
          <p:cNvPr id="17" name="Rectangle 22"/>
          <p:cNvSpPr>
            <a:spLocks noChangeArrowheads="1"/>
          </p:cNvSpPr>
          <p:nvPr/>
        </p:nvSpPr>
        <p:spPr bwMode="auto">
          <a:xfrm>
            <a:off x="899592" y="5642084"/>
            <a:ext cx="8231224" cy="52322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t>リドベルグ原子量子コンピュータ</a:t>
            </a:r>
            <a:r>
              <a:rPr lang="en-US" altLang="ja-JP" sz="2800" b="1" dirty="0"/>
              <a:t>/</a:t>
            </a:r>
            <a:r>
              <a:rPr lang="ja-JP" altLang="en-US" sz="2800" b="1" dirty="0"/>
              <a:t>シミュレータの開発　</a:t>
            </a:r>
            <a:endParaRPr lang="en-US" altLang="ja-JP" sz="2800" b="1" dirty="0"/>
          </a:p>
        </p:txBody>
      </p:sp>
      <p:sp>
        <p:nvSpPr>
          <p:cNvPr id="2" name="正方形/長方形 1"/>
          <p:cNvSpPr/>
          <p:nvPr/>
        </p:nvSpPr>
        <p:spPr>
          <a:xfrm>
            <a:off x="556321" y="3284984"/>
            <a:ext cx="8435280" cy="830997"/>
          </a:xfrm>
          <a:prstGeom prst="rect">
            <a:avLst/>
          </a:prstGeom>
        </p:spPr>
        <p:txBody>
          <a:bodyPr wrap="square">
            <a:spAutoFit/>
          </a:bodyPr>
          <a:lstStyle/>
          <a:p>
            <a:r>
              <a:rPr lang="ja-JP" altLang="en-US" b="1" u="sng" dirty="0">
                <a:solidFill>
                  <a:srgbClr val="000000"/>
                </a:solidFill>
              </a:rPr>
              <a:t>前期後半：リドベルグ原子</a:t>
            </a:r>
            <a:r>
              <a:rPr lang="en-US" altLang="ja-JP" b="1" u="sng" dirty="0">
                <a:solidFill>
                  <a:srgbClr val="000000"/>
                </a:solidFill>
              </a:rPr>
              <a:t>/</a:t>
            </a:r>
            <a:r>
              <a:rPr lang="ja-JP" altLang="en-US" b="1" u="sng" dirty="0">
                <a:solidFill>
                  <a:srgbClr val="000000"/>
                </a:solidFill>
              </a:rPr>
              <a:t>光格子量子シミュレーター・量子計算</a:t>
            </a:r>
            <a:endParaRPr lang="en-US" altLang="ja-JP" b="1" u="sng" dirty="0">
              <a:solidFill>
                <a:srgbClr val="000000"/>
              </a:solidFill>
            </a:endParaRPr>
          </a:p>
          <a:p>
            <a:r>
              <a:rPr lang="ja-JP" altLang="en-US" b="1" dirty="0">
                <a:solidFill>
                  <a:srgbClr val="000000"/>
                </a:solidFill>
              </a:rPr>
              <a:t>　　</a:t>
            </a:r>
            <a:r>
              <a:rPr lang="ja-JP" altLang="en-US" b="1" u="sng" dirty="0">
                <a:solidFill>
                  <a:srgbClr val="000000"/>
                </a:solidFill>
              </a:rPr>
              <a:t>や基礎物理計測に関する</a:t>
            </a:r>
            <a:r>
              <a:rPr lang="ja-JP" altLang="en-US" b="1" u="sng" dirty="0">
                <a:solidFill>
                  <a:srgbClr val="00CC00"/>
                </a:solidFill>
              </a:rPr>
              <a:t>レビュー論文の輪講</a:t>
            </a:r>
            <a:r>
              <a:rPr lang="ja-JP" altLang="en-US" b="1" u="sng" dirty="0">
                <a:solidFill>
                  <a:srgbClr val="000000"/>
                </a:solidFill>
              </a:rPr>
              <a:t>と</a:t>
            </a:r>
            <a:r>
              <a:rPr lang="ja-JP" altLang="en-US" b="1" u="sng" dirty="0">
                <a:solidFill>
                  <a:srgbClr val="00CC00"/>
                </a:solidFill>
              </a:rPr>
              <a:t>基礎実験</a:t>
            </a:r>
            <a:endParaRPr lang="ja-JP" altLang="en-US" u="sng" dirty="0">
              <a:solidFill>
                <a:srgbClr val="000000"/>
              </a:solidFill>
            </a:endParaRPr>
          </a:p>
        </p:txBody>
      </p:sp>
      <p:sp>
        <p:nvSpPr>
          <p:cNvPr id="16" name="Oval 12"/>
          <p:cNvSpPr>
            <a:spLocks noChangeArrowheads="1"/>
          </p:cNvSpPr>
          <p:nvPr/>
        </p:nvSpPr>
        <p:spPr bwMode="auto">
          <a:xfrm>
            <a:off x="228600" y="3391728"/>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Rectangle 22">
            <a:extLst>
              <a:ext uri="{FF2B5EF4-FFF2-40B4-BE49-F238E27FC236}">
                <a16:creationId xmlns:a16="http://schemas.microsoft.com/office/drawing/2014/main" id="{24A8BB2D-267D-407D-87B1-B40594C700C2}"/>
              </a:ext>
            </a:extLst>
          </p:cNvPr>
          <p:cNvSpPr>
            <a:spLocks noChangeArrowheads="1"/>
          </p:cNvSpPr>
          <p:nvPr/>
        </p:nvSpPr>
        <p:spPr bwMode="auto">
          <a:xfrm>
            <a:off x="899592" y="6218148"/>
            <a:ext cx="6696744" cy="523220"/>
          </a:xfrm>
          <a:prstGeom prst="rect">
            <a:avLst/>
          </a:prstGeom>
          <a:solidFill>
            <a:srgbClr val="FFFF99"/>
          </a:solidFill>
          <a:ln>
            <a:noFill/>
          </a:ln>
          <a:effectLst/>
        </p:spPr>
        <p:txBody>
          <a:bodyPr wrap="square">
            <a:spAutoFit/>
          </a:bodyPr>
          <a:lstStyle/>
          <a:p>
            <a:r>
              <a:rPr lang="ja-JP" altLang="en-US" sz="2800" b="1" dirty="0"/>
              <a:t>冷却原子の精密測定の基礎物理への応用</a:t>
            </a:r>
            <a:endParaRPr lang="en-US" altLang="ja-JP" sz="2800" b="1" dirty="0"/>
          </a:p>
        </p:txBody>
      </p:sp>
      <p:sp>
        <p:nvSpPr>
          <p:cNvPr id="4" name="Text Box 11">
            <a:extLst>
              <a:ext uri="{FF2B5EF4-FFF2-40B4-BE49-F238E27FC236}">
                <a16:creationId xmlns:a16="http://schemas.microsoft.com/office/drawing/2014/main" id="{C15B9E22-4C13-8571-056E-CC98C7D06DE0}"/>
              </a:ext>
            </a:extLst>
          </p:cNvPr>
          <p:cNvSpPr txBox="1">
            <a:spLocks noChangeArrowheads="1"/>
          </p:cNvSpPr>
          <p:nvPr/>
        </p:nvSpPr>
        <p:spPr bwMode="auto">
          <a:xfrm>
            <a:off x="467544" y="2289066"/>
            <a:ext cx="77768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t>“</a:t>
            </a:r>
            <a:r>
              <a:rPr lang="en-US" altLang="ja-JP" sz="2000" dirty="0"/>
              <a:t>Atomic Physics: Precise Measurements and Ultracold Matter”</a:t>
            </a:r>
          </a:p>
          <a:p>
            <a:r>
              <a:rPr lang="en-US" altLang="ja-JP" sz="2000" dirty="0"/>
              <a:t> (Oxford Univ.</a:t>
            </a:r>
            <a:r>
              <a:rPr lang="ja-JP" altLang="en-US" sz="2000" dirty="0"/>
              <a:t> </a:t>
            </a:r>
            <a:r>
              <a:rPr lang="en-US" altLang="ja-JP" sz="2000" dirty="0"/>
              <a:t>Press), </a:t>
            </a:r>
            <a:r>
              <a:rPr lang="ja-JP" altLang="en-US" sz="2000" dirty="0"/>
              <a:t>　　</a:t>
            </a:r>
            <a:r>
              <a:rPr lang="it-IT" altLang="ja-JP" sz="2000" dirty="0"/>
              <a:t>Massimo Inguscio and Leonardo Fallani</a:t>
            </a:r>
            <a:endParaRPr lang="en-US" altLang="ja-JP" sz="20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738" y="931408"/>
            <a:ext cx="1043779" cy="1043779"/>
          </a:xfrm>
          <a:prstGeom prst="rect">
            <a:avLst/>
          </a:prstGeom>
        </p:spPr>
      </p:pic>
      <p:pic>
        <p:nvPicPr>
          <p:cNvPr id="6" name="図 5" descr="背景パターン が含まれている画像&#10;&#10;自動的に生成された説明">
            <a:extLst>
              <a:ext uri="{FF2B5EF4-FFF2-40B4-BE49-F238E27FC236}">
                <a16:creationId xmlns:a16="http://schemas.microsoft.com/office/drawing/2014/main" id="{CA5A0079-31BD-38CA-938A-B7600C41B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784" y="2115130"/>
            <a:ext cx="783688" cy="1156469"/>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3186</TotalTime>
  <Words>997</Words>
  <Application>Microsoft Office PowerPoint</Application>
  <PresentationFormat>画面に合わせる (4:3)</PresentationFormat>
  <Paragraphs>98</Paragraphs>
  <Slides>7</Slides>
  <Notes>7</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7</vt:i4>
      </vt:variant>
    </vt:vector>
  </HeadingPairs>
  <TitlesOfParts>
    <vt:vector size="15" baseType="lpstr">
      <vt:lpstr>ＭＳ Ｐゴシック</vt:lpstr>
      <vt:lpstr>游ゴシック Medium</vt:lpstr>
      <vt:lpstr>Arial</vt:lpstr>
      <vt:lpstr>Calibri</vt:lpstr>
      <vt:lpstr>Times New Roman</vt:lpstr>
      <vt:lpstr>標準デザイン</vt:lpstr>
      <vt:lpstr>3_標準デザイン</vt:lpstr>
      <vt:lpstr>数式</vt:lpstr>
      <vt:lpstr>課題研究Q6：量子光学研究室</vt:lpstr>
      <vt:lpstr>量子多体系物理の研究</vt:lpstr>
      <vt:lpstr>量子多体系物理の研究</vt:lpstr>
      <vt:lpstr>凝縮系物理の研究（量子シミュレーター）</vt:lpstr>
      <vt:lpstr>量子コンピューターの開発</vt:lpstr>
      <vt:lpstr>基礎物理の研究</vt:lpstr>
      <vt:lpstr>予定</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課題研究Q6</dc:title>
  <dc:creator>Yoshiro Takahashi</dc:creator>
  <cp:lastModifiedBy>洋介 高須</cp:lastModifiedBy>
  <cp:revision>149</cp:revision>
  <cp:lastPrinted>2023-11-20T08:59:38Z</cp:lastPrinted>
  <dcterms:created xsi:type="dcterms:W3CDTF">2003-12-02T04:54:01Z</dcterms:created>
  <dcterms:modified xsi:type="dcterms:W3CDTF">2023-11-20T09:05:51Z</dcterms:modified>
</cp:coreProperties>
</file>