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8" r:id="rId2"/>
    <p:sldId id="285" r:id="rId3"/>
    <p:sldId id="286" r:id="rId4"/>
    <p:sldId id="301" r:id="rId5"/>
    <p:sldId id="292" r:id="rId6"/>
    <p:sldId id="300" r:id="rId7"/>
    <p:sldId id="302" r:id="rId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6600"/>
    <a:srgbClr val="FF9933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/>
    <p:restoredTop sz="94476"/>
  </p:normalViewPr>
  <p:slideViewPr>
    <p:cSldViewPr snapToGrid="0">
      <p:cViewPr varScale="1">
        <p:scale>
          <a:sx n="113" d="100"/>
          <a:sy n="113" d="100"/>
        </p:scale>
        <p:origin x="1608" y="168"/>
      </p:cViewPr>
      <p:guideLst>
        <p:guide orient="horz" pos="2179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fld id="{BA8F7669-9815-DF42-B808-6B006BFF29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07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B77FF271-81C9-0A45-A923-BF168CC1E8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2294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6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499358F-7E4C-A547-9EAC-4365FCA07517}" type="slidenum">
              <a:rPr lang="en-US" altLang="ja-JP" sz="1300">
                <a:latin typeface="Arial" charset="0"/>
              </a:rPr>
              <a:pPr/>
              <a:t>4</a:t>
            </a:fld>
            <a:endParaRPr lang="en-US" altLang="ja-JP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9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789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06D4-33BE-7B47-9479-C853665763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787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29273-AF27-094C-A38B-BD1C55701C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69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9AEB3-89A5-7343-9EA6-59F0305A8A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132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ea typeface="ＭＳ Ｐゴシック" charset="0"/>
              </a:defRPr>
            </a:lvl1pPr>
          </a:lstStyle>
          <a:p>
            <a:pPr>
              <a:defRPr/>
            </a:pPr>
            <a:fld id="{696896BF-9264-6E43-85C3-5E3DAEB0DD0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969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0D07-7B4E-BC47-891D-17CC7407C7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364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D084-FEEF-7E46-9732-49309177D3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608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8AB1-99BF-FC41-95F7-03C7AD7056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832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85645-980B-334B-B339-79F6E02C3A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564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BF1CF-E818-B844-9928-BA2A5BEC34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266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68FA6-C4ED-C641-894D-7981C8F46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29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707F-210E-B24D-A207-82196EE220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536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7140-7096-EC48-AC75-FF328879D9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400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561FEA7-571D-8746-B127-27F455C73A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1.JP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16400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6401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6402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6418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9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0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1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2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3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4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5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6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7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8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9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30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31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6403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4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5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6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7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8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6409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6414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5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6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7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6410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1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2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3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6386" name="Rectangle 3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12875"/>
            <a:ext cx="8915400" cy="1143000"/>
          </a:xfrm>
          <a:noFill/>
        </p:spPr>
        <p:txBody>
          <a:bodyPr/>
          <a:lstStyle/>
          <a:p>
            <a:pPr eaLnBrk="1" hangingPunct="1"/>
            <a:r>
              <a:rPr lang="ja-JP" altLang="en-US" b="1" i="1">
                <a:latin typeface="Arial Black" charset="0"/>
                <a:ea typeface="ＭＳ Ｐゴシック" charset="0"/>
              </a:rPr>
              <a:t>「光物性」の研究紹介　</a:t>
            </a:r>
          </a:p>
        </p:txBody>
      </p:sp>
      <p:sp>
        <p:nvSpPr>
          <p:cNvPr id="16387" name="Rectangle 36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16388" name="Rectangle 37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sp>
        <p:nvSpPr>
          <p:cNvPr id="16389" name="Rectangle 38"/>
          <p:cNvSpPr>
            <a:spLocks noChangeArrowheads="1"/>
          </p:cNvSpPr>
          <p:nvPr/>
        </p:nvSpPr>
        <p:spPr bwMode="auto">
          <a:xfrm>
            <a:off x="731520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3BD41731-BF37-0743-8C58-BB535AA7C77D}" type="slidenum">
              <a:rPr kumimoji="0" lang="en-US" altLang="ja-JP" sz="1400"/>
              <a:pPr algn="r"/>
              <a:t>1</a:t>
            </a:fld>
            <a:endParaRPr kumimoji="0" lang="en-US" altLang="ja-JP" sz="1400"/>
          </a:p>
        </p:txBody>
      </p:sp>
      <p:pic>
        <p:nvPicPr>
          <p:cNvPr id="16390" name="Picture 39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0" descr="ku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41"/>
          <p:cNvSpPr txBox="1">
            <a:spLocks noChangeArrowheads="1"/>
          </p:cNvSpPr>
          <p:nvPr/>
        </p:nvSpPr>
        <p:spPr bwMode="auto">
          <a:xfrm>
            <a:off x="1166813" y="542925"/>
            <a:ext cx="7702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3200" b="1" dirty="0"/>
              <a:t>課題研究</a:t>
            </a:r>
            <a:r>
              <a:rPr lang="en-US" altLang="ja-JP" sz="3200" b="1" dirty="0"/>
              <a:t>Q2</a:t>
            </a:r>
            <a:r>
              <a:rPr lang="ja-JP" altLang="en-US" sz="3200" b="1"/>
              <a:t>　　　　　　　　　　　　</a:t>
            </a:r>
            <a:r>
              <a:rPr lang="en-US" altLang="ja-JP" sz="3200" b="1" dirty="0"/>
              <a:t>2024</a:t>
            </a:r>
            <a:r>
              <a:rPr lang="ja-JP" altLang="en-US" sz="3200" b="1"/>
              <a:t>年度用</a:t>
            </a:r>
            <a:endParaRPr lang="ja-JP" altLang="en-US" sz="3200" b="1" dirty="0"/>
          </a:p>
        </p:txBody>
      </p:sp>
      <p:sp>
        <p:nvSpPr>
          <p:cNvPr id="16393" name="Rectangle 42"/>
          <p:cNvSpPr>
            <a:spLocks noChangeArrowheads="1"/>
          </p:cNvSpPr>
          <p:nvPr/>
        </p:nvSpPr>
        <p:spPr bwMode="auto">
          <a:xfrm>
            <a:off x="1281113" y="3760788"/>
            <a:ext cx="6553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京都大学大学院理学研究科　</a:t>
            </a:r>
            <a:endParaRPr lang="en-US" altLang="ja-JP" sz="2800" dirty="0">
              <a:latin typeface="ＭＳ ゴシック" charset="0"/>
              <a:ea typeface="ＭＳ ゴシック" charset="0"/>
              <a:cs typeface="ＭＳ ゴシック" charset="0"/>
            </a:endParaRPr>
          </a:p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物理学第一教室</a:t>
            </a:r>
          </a:p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光物性研究室</a:t>
            </a:r>
          </a:p>
        </p:txBody>
      </p:sp>
      <p:pic>
        <p:nvPicPr>
          <p:cNvPr id="16394" name="Picture 47" descr="pegi3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5313" y="4500563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20" name="Group 48"/>
          <p:cNvGrpSpPr>
            <a:grpSpLocks/>
          </p:cNvGrpSpPr>
          <p:nvPr/>
        </p:nvGrpSpPr>
        <p:grpSpPr bwMode="auto">
          <a:xfrm>
            <a:off x="8286750" y="4206875"/>
            <a:ext cx="446088" cy="263525"/>
            <a:chOff x="5220" y="2650"/>
            <a:chExt cx="281" cy="166"/>
          </a:xfrm>
        </p:grpSpPr>
        <p:sp>
          <p:nvSpPr>
            <p:cNvPr id="3117" name="Line 45"/>
            <p:cNvSpPr>
              <a:spLocks noChangeShapeType="1"/>
            </p:cNvSpPr>
            <p:nvPr/>
          </p:nvSpPr>
          <p:spPr bwMode="auto">
            <a:xfrm>
              <a:off x="5220" y="2716"/>
              <a:ext cx="55" cy="1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18" name="Line 46"/>
            <p:cNvSpPr>
              <a:spLocks noChangeShapeType="1"/>
            </p:cNvSpPr>
            <p:nvPr/>
          </p:nvSpPr>
          <p:spPr bwMode="auto">
            <a:xfrm>
              <a:off x="5338" y="2650"/>
              <a:ext cx="27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19" name="Line 47"/>
            <p:cNvSpPr>
              <a:spLocks noChangeShapeType="1"/>
            </p:cNvSpPr>
            <p:nvPr/>
          </p:nvSpPr>
          <p:spPr bwMode="auto">
            <a:xfrm flipH="1">
              <a:off x="5455" y="2668"/>
              <a:ext cx="46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pic>
        <p:nvPicPr>
          <p:cNvPr id="16396" name="図 14" descr="tanaka-stecke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525838"/>
            <a:ext cx="1676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17420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7421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7422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7438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9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0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1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2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3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4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5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6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7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8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9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50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51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23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4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5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6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7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8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7429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7434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5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6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7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30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1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2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3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7410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17411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sp>
        <p:nvSpPr>
          <p:cNvPr id="17412" name="Rectangle 37"/>
          <p:cNvSpPr>
            <a:spLocks noChangeArrowheads="1"/>
          </p:cNvSpPr>
          <p:nvPr/>
        </p:nvSpPr>
        <p:spPr bwMode="auto">
          <a:xfrm>
            <a:off x="731520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B258C1E4-316A-8C40-97C6-098CBD5A9413}" type="slidenum">
              <a:rPr kumimoji="0" lang="en-US" altLang="ja-JP" sz="1400"/>
              <a:pPr algn="r"/>
              <a:t>2</a:t>
            </a:fld>
            <a:endParaRPr kumimoji="0" lang="en-US" altLang="ja-JP" sz="1400"/>
          </a:p>
        </p:txBody>
      </p:sp>
      <p:pic>
        <p:nvPicPr>
          <p:cNvPr id="17413" name="Picture 38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9" descr="ku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0"/>
          <p:cNvSpPr txBox="1">
            <a:spLocks noChangeArrowheads="1"/>
          </p:cNvSpPr>
          <p:nvPr/>
        </p:nvSpPr>
        <p:spPr bwMode="auto">
          <a:xfrm>
            <a:off x="0" y="0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/>
              <a:t>課題研究</a:t>
            </a:r>
            <a:r>
              <a:rPr lang="en-US" altLang="ja-JP" sz="1800" b="1"/>
              <a:t>Q2</a:t>
            </a:r>
          </a:p>
        </p:txBody>
      </p:sp>
      <p:sp>
        <p:nvSpPr>
          <p:cNvPr id="17416" name="Rectangle 43"/>
          <p:cNvSpPr>
            <a:spLocks noChangeArrowheads="1"/>
          </p:cNvSpPr>
          <p:nvPr/>
        </p:nvSpPr>
        <p:spPr bwMode="auto">
          <a:xfrm>
            <a:off x="0" y="8366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j-ea"/>
                <a:ea typeface="+mj-ea"/>
                <a:cs typeface="ＤＦ平成明朝体W7" charset="0"/>
              </a:rPr>
              <a:t>極端非平衡物理・先端光学・新物質秩序</a:t>
            </a:r>
          </a:p>
        </p:txBody>
      </p:sp>
      <p:sp>
        <p:nvSpPr>
          <p:cNvPr id="17417" name="Rectangle 44"/>
          <p:cNvSpPr>
            <a:spLocks noChangeArrowheads="1"/>
          </p:cNvSpPr>
          <p:nvPr/>
        </p:nvSpPr>
        <p:spPr bwMode="auto">
          <a:xfrm>
            <a:off x="358404" y="2149810"/>
            <a:ext cx="86499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光照射によって生じる非日常的な非平衡状態の物性、非線形現象を明らかにする。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先端的な「新しい光」の発生とそれをもちいた物理計測をおこなう。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光をもちいて「物質を支配する物理法則」を解明する。</a:t>
            </a:r>
          </a:p>
          <a:p>
            <a:pPr>
              <a:spcBef>
                <a:spcPct val="20000"/>
              </a:spcBef>
            </a:pPr>
            <a:endParaRPr lang="ja-JP" altLang="en-US" sz="2800" b="1" dirty="0">
              <a:solidFill>
                <a:schemeClr val="accent2"/>
              </a:solidFill>
              <a:ea typeface="ＤＦ平成明朝体W7" charset="0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ja-JP" altLang="en-US" sz="2800" b="1" dirty="0">
              <a:solidFill>
                <a:schemeClr val="accent2"/>
              </a:solidFill>
              <a:ea typeface="ＤＦ平成明朝体W7" charset="0"/>
              <a:cs typeface="ＤＦ平成明朝体W7" charset="0"/>
            </a:endParaRPr>
          </a:p>
        </p:txBody>
      </p:sp>
      <p:sp>
        <p:nvSpPr>
          <p:cNvPr id="17418" name="Text Box 45"/>
          <p:cNvSpPr txBox="1">
            <a:spLocks noChangeArrowheads="1"/>
          </p:cNvSpPr>
          <p:nvPr/>
        </p:nvSpPr>
        <p:spPr bwMode="auto">
          <a:xfrm>
            <a:off x="1258888" y="260350"/>
            <a:ext cx="714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2800" b="1"/>
              <a:t>京大　光物性研究グループが目指していること</a:t>
            </a:r>
          </a:p>
        </p:txBody>
      </p:sp>
      <p:pic>
        <p:nvPicPr>
          <p:cNvPr id="17419" name="Picture 47" descr="pegi3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0813" y="6215063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92149" y="1525771"/>
            <a:ext cx="6119966" cy="2180103"/>
            <a:chOff x="114785" y="2070763"/>
            <a:chExt cx="6414380" cy="2284981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27" y="2070763"/>
              <a:ext cx="5755838" cy="2284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1" name="テキスト ボックス 150"/>
            <p:cNvSpPr txBox="1"/>
            <p:nvPr/>
          </p:nvSpPr>
          <p:spPr>
            <a:xfrm>
              <a:off x="114785" y="2684770"/>
              <a:ext cx="7483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1800" b="1" dirty="0"/>
                <a:t>低温</a:t>
              </a:r>
              <a:endParaRPr kumimoji="1" lang="ja-JP" altLang="en-US" sz="1800" b="1" dirty="0"/>
            </a:p>
          </p:txBody>
        </p:sp>
      </p:grpSp>
      <p:sp>
        <p:nvSpPr>
          <p:cNvPr id="18434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pic>
        <p:nvPicPr>
          <p:cNvPr id="18437" name="Picture 38" descr="rul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0"/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  <p:sp>
        <p:nvSpPr>
          <p:cNvPr id="18441" name="Text Box 42"/>
          <p:cNvSpPr txBox="1">
            <a:spLocks noChangeArrowheads="1"/>
          </p:cNvSpPr>
          <p:nvPr/>
        </p:nvSpPr>
        <p:spPr bwMode="auto">
          <a:xfrm>
            <a:off x="1403350" y="188913"/>
            <a:ext cx="72628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3200" b="1">
                <a:solidFill>
                  <a:schemeClr val="accent2"/>
                </a:solidFill>
              </a:rPr>
              <a:t>光による物質を支配する物理法則の解明</a:t>
            </a:r>
            <a:endParaRPr lang="ja-JP" altLang="en-US" sz="2800" b="1"/>
          </a:p>
        </p:txBody>
      </p:sp>
      <p:sp>
        <p:nvSpPr>
          <p:cNvPr id="18442" name="Rectangle 43"/>
          <p:cNvSpPr>
            <a:spLocks noChangeArrowheads="1"/>
          </p:cNvSpPr>
          <p:nvPr/>
        </p:nvSpPr>
        <p:spPr bwMode="auto">
          <a:xfrm>
            <a:off x="-22775" y="965572"/>
            <a:ext cx="3430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 dirty="0"/>
              <a:t>半導体の光励起状態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103415" y="1450549"/>
            <a:ext cx="6108700" cy="1751793"/>
            <a:chOff x="103414" y="1305409"/>
            <a:chExt cx="6540089" cy="1875503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27" y="1305409"/>
              <a:ext cx="5870176" cy="1875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03414" y="1977832"/>
              <a:ext cx="7483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1800" b="1" dirty="0"/>
                <a:t>高温</a:t>
              </a:r>
              <a:endParaRPr kumimoji="1" lang="ja-JP" altLang="en-US" sz="1800" b="1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04071" y="3809420"/>
            <a:ext cx="4467929" cy="3021979"/>
            <a:chOff x="104071" y="3809420"/>
            <a:chExt cx="4467929" cy="3021979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02" y="4023758"/>
              <a:ext cx="3437415" cy="2649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104071" y="6554400"/>
              <a:ext cx="44679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Arial" pitchFamily="34" charset="0"/>
                  <a:cs typeface="Arial" pitchFamily="34" charset="0"/>
                </a:rPr>
                <a:t> R. Schwartz et al., New Journal of Physics 14 (2012) 023054</a:t>
              </a: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131236" y="3809420"/>
              <a:ext cx="27318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lnSpc>
                  <a:spcPts val="2400"/>
                </a:lnSpc>
                <a:spcBef>
                  <a:spcPct val="50000"/>
                </a:spcBef>
              </a:pPr>
              <a:r>
                <a:rPr lang="ja-JP" altLang="en-US" b="1" u="sng" dirty="0">
                  <a:latin typeface="Arial" charset="0"/>
                </a:rPr>
                <a:t> 量子凝縮相の探索</a:t>
              </a:r>
              <a:endParaRPr lang="en-US" altLang="ja-JP" b="1" u="sng" dirty="0">
                <a:latin typeface="Arial" charset="0"/>
              </a:endParaRPr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4032513" y="1174120"/>
            <a:ext cx="5176604" cy="5656266"/>
            <a:chOff x="4032513" y="1174120"/>
            <a:chExt cx="5176604" cy="5656266"/>
          </a:xfrm>
        </p:grpSpPr>
        <p:pic>
          <p:nvPicPr>
            <p:cNvPr id="145" name="Picture 2" descr="D:\T-dep-P2LT_new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967" y="3611397"/>
              <a:ext cx="3613150" cy="3218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テキスト ボックス 88"/>
            <p:cNvSpPr txBox="1"/>
            <p:nvPr/>
          </p:nvSpPr>
          <p:spPr>
            <a:xfrm>
              <a:off x="7619017" y="1764136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電子正孔液滴</a:t>
              </a: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6445246" y="1174120"/>
              <a:ext cx="25907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400"/>
                </a:lnSpc>
                <a:spcBef>
                  <a:spcPct val="50000"/>
                </a:spcBef>
              </a:pPr>
              <a:r>
                <a:rPr lang="ja-JP" altLang="en-US" dirty="0">
                  <a:latin typeface="Arial" charset="0"/>
                </a:rPr>
                <a:t> </a:t>
              </a:r>
              <a:r>
                <a:rPr lang="ja-JP" altLang="en-US" b="1" u="sng" dirty="0">
                  <a:latin typeface="+mn-ea"/>
                  <a:ea typeface="+mn-ea"/>
                </a:rPr>
                <a:t>金属</a:t>
              </a:r>
              <a:r>
                <a:rPr lang="en-US" altLang="ja-JP" b="1" u="sng" dirty="0">
                  <a:latin typeface="+mn-ea"/>
                  <a:ea typeface="+mn-ea"/>
                </a:rPr>
                <a:t>-</a:t>
              </a:r>
              <a:r>
                <a:rPr lang="ja-JP" altLang="en-US" b="1" u="sng" dirty="0">
                  <a:latin typeface="+mn-ea"/>
                  <a:ea typeface="+mn-ea"/>
                </a:rPr>
                <a:t>絶縁体転移</a:t>
              </a:r>
              <a:endParaRPr lang="en-US" altLang="ja-JP" b="1" u="sng" dirty="0">
                <a:latin typeface="+mn-ea"/>
                <a:ea typeface="+mn-ea"/>
              </a:endParaRPr>
            </a:p>
          </p:txBody>
        </p:sp>
        <p:grpSp>
          <p:nvGrpSpPr>
            <p:cNvPr id="118" name="グループ化 117"/>
            <p:cNvGrpSpPr/>
            <p:nvPr/>
          </p:nvGrpSpPr>
          <p:grpSpPr>
            <a:xfrm>
              <a:off x="6756705" y="1873822"/>
              <a:ext cx="1993570" cy="1440160"/>
              <a:chOff x="5683357" y="1844780"/>
              <a:chExt cx="1993570" cy="1440160"/>
            </a:xfrm>
          </p:grpSpPr>
          <p:cxnSp>
            <p:nvCxnSpPr>
              <p:cNvPr id="120" name="直線矢印コネクタ 119"/>
              <p:cNvCxnSpPr/>
              <p:nvPr/>
            </p:nvCxnSpPr>
            <p:spPr>
              <a:xfrm>
                <a:off x="5683357" y="3284940"/>
                <a:ext cx="158417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1" name="直線矢印コネクタ 120"/>
              <p:cNvCxnSpPr/>
              <p:nvPr/>
            </p:nvCxnSpPr>
            <p:spPr>
              <a:xfrm flipV="1">
                <a:off x="5683575" y="1844780"/>
                <a:ext cx="0" cy="14401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2" name="円/楕円 121"/>
              <p:cNvSpPr/>
              <p:nvPr/>
            </p:nvSpPr>
            <p:spPr>
              <a:xfrm rot="20474487">
                <a:off x="5971389" y="2412458"/>
                <a:ext cx="936104" cy="663616"/>
              </a:xfrm>
              <a:prstGeom prst="ellipse">
                <a:avLst/>
              </a:prstGeom>
              <a:gradFill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6475453" y="2356002"/>
                <a:ext cx="72000" cy="72000"/>
              </a:xfrm>
              <a:prstGeom prst="ellipse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24" name="テキスト ボックス 123"/>
              <p:cNvSpPr txBox="1"/>
              <p:nvPr/>
            </p:nvSpPr>
            <p:spPr>
              <a:xfrm>
                <a:off x="7100863" y="2951266"/>
                <a:ext cx="5760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密度</a:t>
                </a:r>
              </a:p>
            </p:txBody>
          </p:sp>
          <p:sp>
            <p:nvSpPr>
              <p:cNvPr id="126" name="爆発 2 125"/>
              <p:cNvSpPr/>
              <p:nvPr/>
            </p:nvSpPr>
            <p:spPr>
              <a:xfrm>
                <a:off x="5992531" y="2951267"/>
                <a:ext cx="965828" cy="333673"/>
              </a:xfrm>
              <a:prstGeom prst="irregularSeal2">
                <a:avLst/>
              </a:prstGeom>
              <a:solidFill>
                <a:srgbClr val="FFFF00">
                  <a:alpha val="54000"/>
                </a:srgbClr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28" name="グループ化 127"/>
            <p:cNvGrpSpPr/>
            <p:nvPr/>
          </p:nvGrpSpPr>
          <p:grpSpPr>
            <a:xfrm>
              <a:off x="4032513" y="3596883"/>
              <a:ext cx="1129979" cy="1268307"/>
              <a:chOff x="509073" y="2417886"/>
              <a:chExt cx="2350054" cy="2637739"/>
            </a:xfrm>
          </p:grpSpPr>
          <p:pic>
            <p:nvPicPr>
              <p:cNvPr id="129" name="Picture 3" descr="C:\Users\hikari\Desktop\exciton.pn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073" y="2417886"/>
                <a:ext cx="407789" cy="437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0" name="直線矢印コネクタ 129"/>
              <p:cNvCxnSpPr/>
              <p:nvPr/>
            </p:nvCxnSpPr>
            <p:spPr>
              <a:xfrm>
                <a:off x="983798" y="2894856"/>
                <a:ext cx="589069" cy="19279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矢印コネクタ 130"/>
              <p:cNvCxnSpPr/>
              <p:nvPr/>
            </p:nvCxnSpPr>
            <p:spPr>
              <a:xfrm flipH="1">
                <a:off x="1316582" y="4171075"/>
                <a:ext cx="421764" cy="44628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2" name="Picture 2" descr="C:\Users\hikari\Desktop\2012.7.1.excon\ehd3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7465" y="2894856"/>
                <a:ext cx="1331662" cy="12966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3" name="グループ化 132"/>
              <p:cNvGrpSpPr/>
              <p:nvPr/>
            </p:nvGrpSpPr>
            <p:grpSpPr>
              <a:xfrm>
                <a:off x="1893120" y="3104880"/>
                <a:ext cx="708755" cy="699337"/>
                <a:chOff x="1979640" y="2440983"/>
                <a:chExt cx="1041418" cy="1039448"/>
              </a:xfrm>
            </p:grpSpPr>
            <p:sp>
              <p:nvSpPr>
                <p:cNvPr id="142" name="爆発 1 141"/>
                <p:cNvSpPr/>
                <p:nvPr/>
              </p:nvSpPr>
              <p:spPr>
                <a:xfrm>
                  <a:off x="1979640" y="2440983"/>
                  <a:ext cx="1041418" cy="1039448"/>
                </a:xfrm>
                <a:prstGeom prst="irregularSeal1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43" name="Picture 5" descr="C:\Users\hikari\Desktop\hole.png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5670" y="2703880"/>
                  <a:ext cx="391035" cy="392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4" descr="C:\Users\hikari\Desktop\electron.png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1188" y="2815093"/>
                  <a:ext cx="382834" cy="3978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38" name="Picture 3" descr="C:\Users\hikari\Desktop\exciton.pn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123" y="4617714"/>
                <a:ext cx="407789" cy="437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グループ化 45"/>
            <p:cNvGrpSpPr/>
            <p:nvPr/>
          </p:nvGrpSpPr>
          <p:grpSpPr>
            <a:xfrm>
              <a:off x="4395298" y="4995315"/>
              <a:ext cx="1286452" cy="1383509"/>
              <a:chOff x="5687822" y="1340710"/>
              <a:chExt cx="2045024" cy="2765901"/>
            </a:xfrm>
          </p:grpSpPr>
          <p:grpSp>
            <p:nvGrpSpPr>
              <p:cNvPr id="47" name="グループ化 46"/>
              <p:cNvGrpSpPr/>
              <p:nvPr/>
            </p:nvGrpSpPr>
            <p:grpSpPr>
              <a:xfrm>
                <a:off x="5687822" y="1340710"/>
                <a:ext cx="1571930" cy="2765901"/>
                <a:chOff x="6876320" y="1397959"/>
                <a:chExt cx="1990496" cy="3111191"/>
              </a:xfrm>
            </p:grpSpPr>
            <p:grpSp>
              <p:nvGrpSpPr>
                <p:cNvPr id="51" name="グループ化 50"/>
                <p:cNvGrpSpPr/>
                <p:nvPr/>
              </p:nvGrpSpPr>
              <p:grpSpPr>
                <a:xfrm>
                  <a:off x="6876320" y="1609473"/>
                  <a:ext cx="690827" cy="667367"/>
                  <a:chOff x="8233561" y="1649358"/>
                  <a:chExt cx="690827" cy="667367"/>
                </a:xfrm>
              </p:grpSpPr>
              <p:pic>
                <p:nvPicPr>
                  <p:cNvPr id="83" name="Picture 3" descr="C:\Users\hikari\Desktop\exciton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04142" y="1937398"/>
                    <a:ext cx="228667" cy="2455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4" name="円/楕円 83"/>
                  <p:cNvSpPr/>
                  <p:nvPr/>
                </p:nvSpPr>
                <p:spPr>
                  <a:xfrm>
                    <a:off x="8233561" y="1649358"/>
                    <a:ext cx="690827" cy="667367"/>
                  </a:xfrm>
                  <a:prstGeom prst="ellipse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85" name="Picture 3" descr="C:\Users\hikari\Desktop\exciton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13176" y="1937398"/>
                    <a:ext cx="228667" cy="2455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6" name="Picture 3" descr="C:\Users\hikari\Desktop\exciton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79691" y="1691840"/>
                    <a:ext cx="228667" cy="2455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52" name="グループ化 51"/>
                <p:cNvGrpSpPr/>
                <p:nvPr/>
              </p:nvGrpSpPr>
              <p:grpSpPr>
                <a:xfrm>
                  <a:off x="6960242" y="2552877"/>
                  <a:ext cx="564168" cy="588083"/>
                  <a:chOff x="8286287" y="2799456"/>
                  <a:chExt cx="564168" cy="588083"/>
                </a:xfrm>
              </p:grpSpPr>
              <p:sp>
                <p:nvSpPr>
                  <p:cNvPr id="80" name="円/楕円 79"/>
                  <p:cNvSpPr/>
                  <p:nvPr/>
                </p:nvSpPr>
                <p:spPr>
                  <a:xfrm>
                    <a:off x="8286287" y="2799456"/>
                    <a:ext cx="564168" cy="588083"/>
                  </a:xfrm>
                  <a:prstGeom prst="ellipse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81" name="Picture 3" descr="C:\Users\hikari\Desktop\exciton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501265" y="2860386"/>
                    <a:ext cx="228667" cy="2455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2" name="Picture 3" descr="C:\Users\hikari\Desktop\exciton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11391" y="3093498"/>
                    <a:ext cx="228667" cy="2455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53" name="Picture 3" descr="C:\Users\hikari\Desktop\exciton.png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92350" y="3543492"/>
                  <a:ext cx="228667" cy="2455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4" name="直線コネクタ 53"/>
                <p:cNvCxnSpPr/>
                <p:nvPr/>
              </p:nvCxnSpPr>
              <p:spPr>
                <a:xfrm>
                  <a:off x="7740440" y="4509150"/>
                  <a:ext cx="648090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54"/>
                <p:cNvCxnSpPr/>
                <p:nvPr/>
              </p:nvCxnSpPr>
              <p:spPr>
                <a:xfrm>
                  <a:off x="7740440" y="3645030"/>
                  <a:ext cx="648090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>
                  <a:off x="7740440" y="2780910"/>
                  <a:ext cx="648090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7740440" y="1916790"/>
                  <a:ext cx="648090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" name="グループ化 57"/>
                <p:cNvGrpSpPr/>
                <p:nvPr/>
              </p:nvGrpSpPr>
              <p:grpSpPr>
                <a:xfrm>
                  <a:off x="8235559" y="2175230"/>
                  <a:ext cx="626941" cy="173620"/>
                  <a:chOff x="8481689" y="2175230"/>
                  <a:chExt cx="626941" cy="173620"/>
                </a:xfrm>
              </p:grpSpPr>
              <p:sp>
                <p:nvSpPr>
                  <p:cNvPr id="78" name="フリーフォーム 77"/>
                  <p:cNvSpPr/>
                  <p:nvPr/>
                </p:nvSpPr>
                <p:spPr>
                  <a:xfrm rot="16200000">
                    <a:off x="8618911" y="2069322"/>
                    <a:ext cx="142306" cy="416750"/>
                  </a:xfrm>
                  <a:custGeom>
                    <a:avLst/>
                    <a:gdLst>
                      <a:gd name="connsiteX0" fmla="*/ 104781 w 314357"/>
                      <a:gd name="connsiteY0" fmla="*/ 0 h 1469721"/>
                      <a:gd name="connsiteX1" fmla="*/ 104781 w 314357"/>
                      <a:gd name="connsiteY1" fmla="*/ 171450 h 1469721"/>
                      <a:gd name="connsiteX2" fmla="*/ 295281 w 314357"/>
                      <a:gd name="connsiteY2" fmla="*/ 228600 h 1469721"/>
                      <a:gd name="connsiteX3" fmla="*/ 6 w 314357"/>
                      <a:gd name="connsiteY3" fmla="*/ 314325 h 1469721"/>
                      <a:gd name="connsiteX4" fmla="*/ 285756 w 314357"/>
                      <a:gd name="connsiteY4" fmla="*/ 419100 h 1469721"/>
                      <a:gd name="connsiteX5" fmla="*/ 38106 w 314357"/>
                      <a:gd name="connsiteY5" fmla="*/ 552450 h 1469721"/>
                      <a:gd name="connsiteX6" fmla="*/ 304806 w 314357"/>
                      <a:gd name="connsiteY6" fmla="*/ 609600 h 1469721"/>
                      <a:gd name="connsiteX7" fmla="*/ 6 w 314357"/>
                      <a:gd name="connsiteY7" fmla="*/ 809625 h 1469721"/>
                      <a:gd name="connsiteX8" fmla="*/ 314331 w 314357"/>
                      <a:gd name="connsiteY8" fmla="*/ 914400 h 1469721"/>
                      <a:gd name="connsiteX9" fmla="*/ 19056 w 314357"/>
                      <a:gd name="connsiteY9" fmla="*/ 1076325 h 1469721"/>
                      <a:gd name="connsiteX10" fmla="*/ 209556 w 314357"/>
                      <a:gd name="connsiteY10" fmla="*/ 1181100 h 1469721"/>
                      <a:gd name="connsiteX11" fmla="*/ 190506 w 314357"/>
                      <a:gd name="connsiteY11" fmla="*/ 1428750 h 1469721"/>
                      <a:gd name="connsiteX12" fmla="*/ 200031 w 314357"/>
                      <a:gd name="connsiteY12" fmla="*/ 1466850 h 1469721"/>
                      <a:gd name="connsiteX0" fmla="*/ 133356 w 342932"/>
                      <a:gd name="connsiteY0" fmla="*/ 0 h 1469721"/>
                      <a:gd name="connsiteX1" fmla="*/ 133356 w 342932"/>
                      <a:gd name="connsiteY1" fmla="*/ 171450 h 1469721"/>
                      <a:gd name="connsiteX2" fmla="*/ 323856 w 342932"/>
                      <a:gd name="connsiteY2" fmla="*/ 228600 h 1469721"/>
                      <a:gd name="connsiteX3" fmla="*/ 6 w 342932"/>
                      <a:gd name="connsiteY3" fmla="*/ 342900 h 1469721"/>
                      <a:gd name="connsiteX4" fmla="*/ 314331 w 342932"/>
                      <a:gd name="connsiteY4" fmla="*/ 419100 h 1469721"/>
                      <a:gd name="connsiteX5" fmla="*/ 66681 w 342932"/>
                      <a:gd name="connsiteY5" fmla="*/ 552450 h 1469721"/>
                      <a:gd name="connsiteX6" fmla="*/ 333381 w 342932"/>
                      <a:gd name="connsiteY6" fmla="*/ 609600 h 1469721"/>
                      <a:gd name="connsiteX7" fmla="*/ 28581 w 342932"/>
                      <a:gd name="connsiteY7" fmla="*/ 809625 h 1469721"/>
                      <a:gd name="connsiteX8" fmla="*/ 342906 w 342932"/>
                      <a:gd name="connsiteY8" fmla="*/ 914400 h 1469721"/>
                      <a:gd name="connsiteX9" fmla="*/ 47631 w 342932"/>
                      <a:gd name="connsiteY9" fmla="*/ 1076325 h 1469721"/>
                      <a:gd name="connsiteX10" fmla="*/ 238131 w 342932"/>
                      <a:gd name="connsiteY10" fmla="*/ 1181100 h 1469721"/>
                      <a:gd name="connsiteX11" fmla="*/ 219081 w 342932"/>
                      <a:gd name="connsiteY11" fmla="*/ 1428750 h 1469721"/>
                      <a:gd name="connsiteX12" fmla="*/ 228606 w 342932"/>
                      <a:gd name="connsiteY12" fmla="*/ 1466850 h 1469721"/>
                      <a:gd name="connsiteX0" fmla="*/ 133373 w 342949"/>
                      <a:gd name="connsiteY0" fmla="*/ 0 h 1469721"/>
                      <a:gd name="connsiteX1" fmla="*/ 133373 w 342949"/>
                      <a:gd name="connsiteY1" fmla="*/ 171450 h 1469721"/>
                      <a:gd name="connsiteX2" fmla="*/ 323873 w 342949"/>
                      <a:gd name="connsiteY2" fmla="*/ 228600 h 1469721"/>
                      <a:gd name="connsiteX3" fmla="*/ 23 w 342949"/>
                      <a:gd name="connsiteY3" fmla="*/ 342900 h 1469721"/>
                      <a:gd name="connsiteX4" fmla="*/ 314348 w 342949"/>
                      <a:gd name="connsiteY4" fmla="*/ 419100 h 1469721"/>
                      <a:gd name="connsiteX5" fmla="*/ 23 w 342949"/>
                      <a:gd name="connsiteY5" fmla="*/ 542925 h 1469721"/>
                      <a:gd name="connsiteX6" fmla="*/ 333398 w 342949"/>
                      <a:gd name="connsiteY6" fmla="*/ 609600 h 1469721"/>
                      <a:gd name="connsiteX7" fmla="*/ 28598 w 342949"/>
                      <a:gd name="connsiteY7" fmla="*/ 809625 h 1469721"/>
                      <a:gd name="connsiteX8" fmla="*/ 342923 w 342949"/>
                      <a:gd name="connsiteY8" fmla="*/ 914400 h 1469721"/>
                      <a:gd name="connsiteX9" fmla="*/ 47648 w 342949"/>
                      <a:gd name="connsiteY9" fmla="*/ 1076325 h 1469721"/>
                      <a:gd name="connsiteX10" fmla="*/ 238148 w 342949"/>
                      <a:gd name="connsiteY10" fmla="*/ 1181100 h 1469721"/>
                      <a:gd name="connsiteX11" fmla="*/ 219098 w 342949"/>
                      <a:gd name="connsiteY11" fmla="*/ 1428750 h 1469721"/>
                      <a:gd name="connsiteX12" fmla="*/ 228623 w 342949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33382 w 342933"/>
                      <a:gd name="connsiteY6" fmla="*/ 60960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42907 w 342933"/>
                      <a:gd name="connsiteY6" fmla="*/ 70485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14332 w 342933"/>
                      <a:gd name="connsiteY6" fmla="*/ 70485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23857 w 342933"/>
                      <a:gd name="connsiteY6" fmla="*/ 657225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23857 w 342933"/>
                      <a:gd name="connsiteY6" fmla="*/ 657225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8763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68"/>
                      <a:gd name="connsiteY0" fmla="*/ 0 h 1469721"/>
                      <a:gd name="connsiteX1" fmla="*/ 133357 w 342968"/>
                      <a:gd name="connsiteY1" fmla="*/ 171450 h 1469721"/>
                      <a:gd name="connsiteX2" fmla="*/ 323857 w 342968"/>
                      <a:gd name="connsiteY2" fmla="*/ 228600 h 1469721"/>
                      <a:gd name="connsiteX3" fmla="*/ 7 w 342968"/>
                      <a:gd name="connsiteY3" fmla="*/ 342900 h 1469721"/>
                      <a:gd name="connsiteX4" fmla="*/ 314332 w 342968"/>
                      <a:gd name="connsiteY4" fmla="*/ 419100 h 1469721"/>
                      <a:gd name="connsiteX5" fmla="*/ 38107 w 342968"/>
                      <a:gd name="connsiteY5" fmla="*/ 581025 h 1469721"/>
                      <a:gd name="connsiteX6" fmla="*/ 323857 w 342968"/>
                      <a:gd name="connsiteY6" fmla="*/ 657225 h 1469721"/>
                      <a:gd name="connsiteX7" fmla="*/ 28582 w 342968"/>
                      <a:gd name="connsiteY7" fmla="*/ 809625 h 1469721"/>
                      <a:gd name="connsiteX8" fmla="*/ 342907 w 342968"/>
                      <a:gd name="connsiteY8" fmla="*/ 876300 h 1469721"/>
                      <a:gd name="connsiteX9" fmla="*/ 57157 w 342968"/>
                      <a:gd name="connsiteY9" fmla="*/ 1000125 h 1469721"/>
                      <a:gd name="connsiteX10" fmla="*/ 238132 w 342968"/>
                      <a:gd name="connsiteY10" fmla="*/ 1181100 h 1469721"/>
                      <a:gd name="connsiteX11" fmla="*/ 219082 w 342968"/>
                      <a:gd name="connsiteY11" fmla="*/ 1428750 h 1469721"/>
                      <a:gd name="connsiteX12" fmla="*/ 228607 w 342968"/>
                      <a:gd name="connsiteY12" fmla="*/ 1466850 h 1469721"/>
                      <a:gd name="connsiteX0" fmla="*/ 123832 w 342968"/>
                      <a:gd name="connsiteY0" fmla="*/ 0 h 1526871"/>
                      <a:gd name="connsiteX1" fmla="*/ 133357 w 342968"/>
                      <a:gd name="connsiteY1" fmla="*/ 228600 h 1526871"/>
                      <a:gd name="connsiteX2" fmla="*/ 323857 w 342968"/>
                      <a:gd name="connsiteY2" fmla="*/ 285750 h 1526871"/>
                      <a:gd name="connsiteX3" fmla="*/ 7 w 342968"/>
                      <a:gd name="connsiteY3" fmla="*/ 400050 h 1526871"/>
                      <a:gd name="connsiteX4" fmla="*/ 314332 w 342968"/>
                      <a:gd name="connsiteY4" fmla="*/ 476250 h 1526871"/>
                      <a:gd name="connsiteX5" fmla="*/ 38107 w 342968"/>
                      <a:gd name="connsiteY5" fmla="*/ 638175 h 1526871"/>
                      <a:gd name="connsiteX6" fmla="*/ 323857 w 342968"/>
                      <a:gd name="connsiteY6" fmla="*/ 714375 h 1526871"/>
                      <a:gd name="connsiteX7" fmla="*/ 28582 w 342968"/>
                      <a:gd name="connsiteY7" fmla="*/ 866775 h 1526871"/>
                      <a:gd name="connsiteX8" fmla="*/ 342907 w 342968"/>
                      <a:gd name="connsiteY8" fmla="*/ 933450 h 1526871"/>
                      <a:gd name="connsiteX9" fmla="*/ 57157 w 342968"/>
                      <a:gd name="connsiteY9" fmla="*/ 1057275 h 1526871"/>
                      <a:gd name="connsiteX10" fmla="*/ 238132 w 342968"/>
                      <a:gd name="connsiteY10" fmla="*/ 1238250 h 1526871"/>
                      <a:gd name="connsiteX11" fmla="*/ 219082 w 342968"/>
                      <a:gd name="connsiteY11" fmla="*/ 1485900 h 1526871"/>
                      <a:gd name="connsiteX12" fmla="*/ 228607 w 342968"/>
                      <a:gd name="connsiteY12" fmla="*/ 1524000 h 1526871"/>
                      <a:gd name="connsiteX0" fmla="*/ 124814 w 343942"/>
                      <a:gd name="connsiteY0" fmla="*/ 0 h 1526871"/>
                      <a:gd name="connsiteX1" fmla="*/ 134339 w 343942"/>
                      <a:gd name="connsiteY1" fmla="*/ 228600 h 1526871"/>
                      <a:gd name="connsiteX2" fmla="*/ 324839 w 343942"/>
                      <a:gd name="connsiteY2" fmla="*/ 285750 h 1526871"/>
                      <a:gd name="connsiteX3" fmla="*/ 989 w 343942"/>
                      <a:gd name="connsiteY3" fmla="*/ 400050 h 1526871"/>
                      <a:gd name="connsiteX4" fmla="*/ 315314 w 343942"/>
                      <a:gd name="connsiteY4" fmla="*/ 476250 h 1526871"/>
                      <a:gd name="connsiteX5" fmla="*/ 39089 w 343942"/>
                      <a:gd name="connsiteY5" fmla="*/ 638175 h 1526871"/>
                      <a:gd name="connsiteX6" fmla="*/ 324839 w 343942"/>
                      <a:gd name="connsiteY6" fmla="*/ 714375 h 1526871"/>
                      <a:gd name="connsiteX7" fmla="*/ 29564 w 343942"/>
                      <a:gd name="connsiteY7" fmla="*/ 866775 h 1526871"/>
                      <a:gd name="connsiteX8" fmla="*/ 343889 w 343942"/>
                      <a:gd name="connsiteY8" fmla="*/ 933450 h 1526871"/>
                      <a:gd name="connsiteX9" fmla="*/ 989 w 343942"/>
                      <a:gd name="connsiteY9" fmla="*/ 1104900 h 1526871"/>
                      <a:gd name="connsiteX10" fmla="*/ 239114 w 343942"/>
                      <a:gd name="connsiteY10" fmla="*/ 1238250 h 1526871"/>
                      <a:gd name="connsiteX11" fmla="*/ 220064 w 343942"/>
                      <a:gd name="connsiteY11" fmla="*/ 1485900 h 1526871"/>
                      <a:gd name="connsiteX12" fmla="*/ 229589 w 343942"/>
                      <a:gd name="connsiteY12" fmla="*/ 1524000 h 1526871"/>
                      <a:gd name="connsiteX0" fmla="*/ 125582 w 344710"/>
                      <a:gd name="connsiteY0" fmla="*/ 0 h 1527186"/>
                      <a:gd name="connsiteX1" fmla="*/ 135107 w 344710"/>
                      <a:gd name="connsiteY1" fmla="*/ 228600 h 1527186"/>
                      <a:gd name="connsiteX2" fmla="*/ 325607 w 344710"/>
                      <a:gd name="connsiteY2" fmla="*/ 285750 h 1527186"/>
                      <a:gd name="connsiteX3" fmla="*/ 1757 w 344710"/>
                      <a:gd name="connsiteY3" fmla="*/ 400050 h 1527186"/>
                      <a:gd name="connsiteX4" fmla="*/ 316082 w 344710"/>
                      <a:gd name="connsiteY4" fmla="*/ 476250 h 1527186"/>
                      <a:gd name="connsiteX5" fmla="*/ 39857 w 344710"/>
                      <a:gd name="connsiteY5" fmla="*/ 638175 h 1527186"/>
                      <a:gd name="connsiteX6" fmla="*/ 325607 w 344710"/>
                      <a:gd name="connsiteY6" fmla="*/ 714375 h 1527186"/>
                      <a:gd name="connsiteX7" fmla="*/ 30332 w 344710"/>
                      <a:gd name="connsiteY7" fmla="*/ 866775 h 1527186"/>
                      <a:gd name="connsiteX8" fmla="*/ 344657 w 344710"/>
                      <a:gd name="connsiteY8" fmla="*/ 933450 h 1527186"/>
                      <a:gd name="connsiteX9" fmla="*/ 1757 w 344710"/>
                      <a:gd name="connsiteY9" fmla="*/ 1104900 h 1527186"/>
                      <a:gd name="connsiteX10" fmla="*/ 211307 w 344710"/>
                      <a:gd name="connsiteY10" fmla="*/ 1228725 h 1527186"/>
                      <a:gd name="connsiteX11" fmla="*/ 220832 w 344710"/>
                      <a:gd name="connsiteY11" fmla="*/ 1485900 h 1527186"/>
                      <a:gd name="connsiteX12" fmla="*/ 230357 w 344710"/>
                      <a:gd name="connsiteY12" fmla="*/ 1524000 h 1527186"/>
                      <a:gd name="connsiteX0" fmla="*/ 125582 w 344710"/>
                      <a:gd name="connsiteY0" fmla="*/ 0 h 1553323"/>
                      <a:gd name="connsiteX1" fmla="*/ 135107 w 344710"/>
                      <a:gd name="connsiteY1" fmla="*/ 228600 h 1553323"/>
                      <a:gd name="connsiteX2" fmla="*/ 325607 w 344710"/>
                      <a:gd name="connsiteY2" fmla="*/ 285750 h 1553323"/>
                      <a:gd name="connsiteX3" fmla="*/ 1757 w 344710"/>
                      <a:gd name="connsiteY3" fmla="*/ 400050 h 1553323"/>
                      <a:gd name="connsiteX4" fmla="*/ 316082 w 344710"/>
                      <a:gd name="connsiteY4" fmla="*/ 476250 h 1553323"/>
                      <a:gd name="connsiteX5" fmla="*/ 39857 w 344710"/>
                      <a:gd name="connsiteY5" fmla="*/ 638175 h 1553323"/>
                      <a:gd name="connsiteX6" fmla="*/ 325607 w 344710"/>
                      <a:gd name="connsiteY6" fmla="*/ 714375 h 1553323"/>
                      <a:gd name="connsiteX7" fmla="*/ 30332 w 344710"/>
                      <a:gd name="connsiteY7" fmla="*/ 866775 h 1553323"/>
                      <a:gd name="connsiteX8" fmla="*/ 344657 w 344710"/>
                      <a:gd name="connsiteY8" fmla="*/ 933450 h 1553323"/>
                      <a:gd name="connsiteX9" fmla="*/ 1757 w 344710"/>
                      <a:gd name="connsiteY9" fmla="*/ 1104900 h 1553323"/>
                      <a:gd name="connsiteX10" fmla="*/ 211307 w 344710"/>
                      <a:gd name="connsiteY10" fmla="*/ 1228725 h 1553323"/>
                      <a:gd name="connsiteX11" fmla="*/ 220832 w 344710"/>
                      <a:gd name="connsiteY11" fmla="*/ 1485900 h 1553323"/>
                      <a:gd name="connsiteX12" fmla="*/ 230357 w 344710"/>
                      <a:gd name="connsiteY12" fmla="*/ 1552575 h 1553323"/>
                      <a:gd name="connsiteX0" fmla="*/ 125545 w 344673"/>
                      <a:gd name="connsiteY0" fmla="*/ 0 h 1565263"/>
                      <a:gd name="connsiteX1" fmla="*/ 135070 w 344673"/>
                      <a:gd name="connsiteY1" fmla="*/ 228600 h 1565263"/>
                      <a:gd name="connsiteX2" fmla="*/ 325570 w 344673"/>
                      <a:gd name="connsiteY2" fmla="*/ 285750 h 1565263"/>
                      <a:gd name="connsiteX3" fmla="*/ 1720 w 344673"/>
                      <a:gd name="connsiteY3" fmla="*/ 400050 h 1565263"/>
                      <a:gd name="connsiteX4" fmla="*/ 316045 w 344673"/>
                      <a:gd name="connsiteY4" fmla="*/ 476250 h 1565263"/>
                      <a:gd name="connsiteX5" fmla="*/ 39820 w 344673"/>
                      <a:gd name="connsiteY5" fmla="*/ 638175 h 1565263"/>
                      <a:gd name="connsiteX6" fmla="*/ 325570 w 344673"/>
                      <a:gd name="connsiteY6" fmla="*/ 714375 h 1565263"/>
                      <a:gd name="connsiteX7" fmla="*/ 30295 w 344673"/>
                      <a:gd name="connsiteY7" fmla="*/ 866775 h 1565263"/>
                      <a:gd name="connsiteX8" fmla="*/ 344620 w 344673"/>
                      <a:gd name="connsiteY8" fmla="*/ 933450 h 1565263"/>
                      <a:gd name="connsiteX9" fmla="*/ 1720 w 344673"/>
                      <a:gd name="connsiteY9" fmla="*/ 1104900 h 1565263"/>
                      <a:gd name="connsiteX10" fmla="*/ 211270 w 344673"/>
                      <a:gd name="connsiteY10" fmla="*/ 1228725 h 1565263"/>
                      <a:gd name="connsiteX11" fmla="*/ 192220 w 344673"/>
                      <a:gd name="connsiteY11" fmla="*/ 1533525 h 1565263"/>
                      <a:gd name="connsiteX12" fmla="*/ 230320 w 344673"/>
                      <a:gd name="connsiteY12" fmla="*/ 1552575 h 1565263"/>
                      <a:gd name="connsiteX0" fmla="*/ 125901 w 345029"/>
                      <a:gd name="connsiteY0" fmla="*/ 0 h 1565263"/>
                      <a:gd name="connsiteX1" fmla="*/ 135426 w 345029"/>
                      <a:gd name="connsiteY1" fmla="*/ 228600 h 1565263"/>
                      <a:gd name="connsiteX2" fmla="*/ 325926 w 345029"/>
                      <a:gd name="connsiteY2" fmla="*/ 285750 h 1565263"/>
                      <a:gd name="connsiteX3" fmla="*/ 2076 w 345029"/>
                      <a:gd name="connsiteY3" fmla="*/ 400050 h 1565263"/>
                      <a:gd name="connsiteX4" fmla="*/ 316401 w 345029"/>
                      <a:gd name="connsiteY4" fmla="*/ 476250 h 1565263"/>
                      <a:gd name="connsiteX5" fmla="*/ 40176 w 345029"/>
                      <a:gd name="connsiteY5" fmla="*/ 638175 h 1565263"/>
                      <a:gd name="connsiteX6" fmla="*/ 325926 w 345029"/>
                      <a:gd name="connsiteY6" fmla="*/ 714375 h 1565263"/>
                      <a:gd name="connsiteX7" fmla="*/ 30651 w 345029"/>
                      <a:gd name="connsiteY7" fmla="*/ 866775 h 1565263"/>
                      <a:gd name="connsiteX8" fmla="*/ 344976 w 345029"/>
                      <a:gd name="connsiteY8" fmla="*/ 933450 h 1565263"/>
                      <a:gd name="connsiteX9" fmla="*/ 2076 w 345029"/>
                      <a:gd name="connsiteY9" fmla="*/ 1104900 h 1565263"/>
                      <a:gd name="connsiteX10" fmla="*/ 211626 w 345029"/>
                      <a:gd name="connsiteY10" fmla="*/ 1228725 h 1565263"/>
                      <a:gd name="connsiteX11" fmla="*/ 192576 w 345029"/>
                      <a:gd name="connsiteY11" fmla="*/ 1533525 h 1565263"/>
                      <a:gd name="connsiteX12" fmla="*/ 230676 w 345029"/>
                      <a:gd name="connsiteY12" fmla="*/ 1552575 h 1565263"/>
                      <a:gd name="connsiteX0" fmla="*/ 125901 w 345029"/>
                      <a:gd name="connsiteY0" fmla="*/ 0 h 1565263"/>
                      <a:gd name="connsiteX1" fmla="*/ 135426 w 345029"/>
                      <a:gd name="connsiteY1" fmla="*/ 228600 h 1565263"/>
                      <a:gd name="connsiteX2" fmla="*/ 325926 w 345029"/>
                      <a:gd name="connsiteY2" fmla="*/ 285750 h 1565263"/>
                      <a:gd name="connsiteX3" fmla="*/ 2076 w 345029"/>
                      <a:gd name="connsiteY3" fmla="*/ 400050 h 1565263"/>
                      <a:gd name="connsiteX4" fmla="*/ 316401 w 345029"/>
                      <a:gd name="connsiteY4" fmla="*/ 476250 h 1565263"/>
                      <a:gd name="connsiteX5" fmla="*/ 11601 w 345029"/>
                      <a:gd name="connsiteY5" fmla="*/ 609600 h 1565263"/>
                      <a:gd name="connsiteX6" fmla="*/ 325926 w 345029"/>
                      <a:gd name="connsiteY6" fmla="*/ 714375 h 1565263"/>
                      <a:gd name="connsiteX7" fmla="*/ 30651 w 345029"/>
                      <a:gd name="connsiteY7" fmla="*/ 866775 h 1565263"/>
                      <a:gd name="connsiteX8" fmla="*/ 344976 w 345029"/>
                      <a:gd name="connsiteY8" fmla="*/ 933450 h 1565263"/>
                      <a:gd name="connsiteX9" fmla="*/ 2076 w 345029"/>
                      <a:gd name="connsiteY9" fmla="*/ 1104900 h 1565263"/>
                      <a:gd name="connsiteX10" fmla="*/ 211626 w 345029"/>
                      <a:gd name="connsiteY10" fmla="*/ 1228725 h 1565263"/>
                      <a:gd name="connsiteX11" fmla="*/ 192576 w 345029"/>
                      <a:gd name="connsiteY11" fmla="*/ 1533525 h 1565263"/>
                      <a:gd name="connsiteX12" fmla="*/ 230676 w 345029"/>
                      <a:gd name="connsiteY12" fmla="*/ 1552575 h 1565263"/>
                      <a:gd name="connsiteX0" fmla="*/ 125901 w 344999"/>
                      <a:gd name="connsiteY0" fmla="*/ 0 h 1565263"/>
                      <a:gd name="connsiteX1" fmla="*/ 135426 w 344999"/>
                      <a:gd name="connsiteY1" fmla="*/ 228600 h 1565263"/>
                      <a:gd name="connsiteX2" fmla="*/ 325926 w 344999"/>
                      <a:gd name="connsiteY2" fmla="*/ 285750 h 1565263"/>
                      <a:gd name="connsiteX3" fmla="*/ 2076 w 344999"/>
                      <a:gd name="connsiteY3" fmla="*/ 400050 h 1565263"/>
                      <a:gd name="connsiteX4" fmla="*/ 316401 w 344999"/>
                      <a:gd name="connsiteY4" fmla="*/ 476250 h 1565263"/>
                      <a:gd name="connsiteX5" fmla="*/ 11601 w 344999"/>
                      <a:gd name="connsiteY5" fmla="*/ 609600 h 1565263"/>
                      <a:gd name="connsiteX6" fmla="*/ 325926 w 344999"/>
                      <a:gd name="connsiteY6" fmla="*/ 714375 h 1565263"/>
                      <a:gd name="connsiteX7" fmla="*/ 21126 w 344999"/>
                      <a:gd name="connsiteY7" fmla="*/ 828675 h 1565263"/>
                      <a:gd name="connsiteX8" fmla="*/ 344976 w 344999"/>
                      <a:gd name="connsiteY8" fmla="*/ 933450 h 1565263"/>
                      <a:gd name="connsiteX9" fmla="*/ 2076 w 344999"/>
                      <a:gd name="connsiteY9" fmla="*/ 1104900 h 1565263"/>
                      <a:gd name="connsiteX10" fmla="*/ 211626 w 344999"/>
                      <a:gd name="connsiteY10" fmla="*/ 1228725 h 1565263"/>
                      <a:gd name="connsiteX11" fmla="*/ 192576 w 344999"/>
                      <a:gd name="connsiteY11" fmla="*/ 1533525 h 1565263"/>
                      <a:gd name="connsiteX12" fmla="*/ 230676 w 344999"/>
                      <a:gd name="connsiteY12" fmla="*/ 1552575 h 1565263"/>
                      <a:gd name="connsiteX0" fmla="*/ 123831 w 342906"/>
                      <a:gd name="connsiteY0" fmla="*/ 0 h 1565263"/>
                      <a:gd name="connsiteX1" fmla="*/ 133356 w 342906"/>
                      <a:gd name="connsiteY1" fmla="*/ 228600 h 1565263"/>
                      <a:gd name="connsiteX2" fmla="*/ 323856 w 342906"/>
                      <a:gd name="connsiteY2" fmla="*/ 285750 h 1565263"/>
                      <a:gd name="connsiteX3" fmla="*/ 6 w 342906"/>
                      <a:gd name="connsiteY3" fmla="*/ 400050 h 1565263"/>
                      <a:gd name="connsiteX4" fmla="*/ 314331 w 342906"/>
                      <a:gd name="connsiteY4" fmla="*/ 476250 h 1565263"/>
                      <a:gd name="connsiteX5" fmla="*/ 9531 w 342906"/>
                      <a:gd name="connsiteY5" fmla="*/ 609600 h 1565263"/>
                      <a:gd name="connsiteX6" fmla="*/ 323856 w 342906"/>
                      <a:gd name="connsiteY6" fmla="*/ 714375 h 1565263"/>
                      <a:gd name="connsiteX7" fmla="*/ 19056 w 342906"/>
                      <a:gd name="connsiteY7" fmla="*/ 828675 h 1565263"/>
                      <a:gd name="connsiteX8" fmla="*/ 342906 w 342906"/>
                      <a:gd name="connsiteY8" fmla="*/ 933450 h 1565263"/>
                      <a:gd name="connsiteX9" fmla="*/ 19056 w 342906"/>
                      <a:gd name="connsiteY9" fmla="*/ 1047750 h 1565263"/>
                      <a:gd name="connsiteX10" fmla="*/ 209556 w 342906"/>
                      <a:gd name="connsiteY10" fmla="*/ 1228725 h 1565263"/>
                      <a:gd name="connsiteX11" fmla="*/ 190506 w 342906"/>
                      <a:gd name="connsiteY11" fmla="*/ 1533525 h 1565263"/>
                      <a:gd name="connsiteX12" fmla="*/ 228606 w 342906"/>
                      <a:gd name="connsiteY12" fmla="*/ 1552575 h 1565263"/>
                      <a:gd name="connsiteX0" fmla="*/ 123831 w 342906"/>
                      <a:gd name="connsiteY0" fmla="*/ 0 h 1569184"/>
                      <a:gd name="connsiteX1" fmla="*/ 133356 w 342906"/>
                      <a:gd name="connsiteY1" fmla="*/ 228600 h 1569184"/>
                      <a:gd name="connsiteX2" fmla="*/ 323856 w 342906"/>
                      <a:gd name="connsiteY2" fmla="*/ 285750 h 1569184"/>
                      <a:gd name="connsiteX3" fmla="*/ 6 w 342906"/>
                      <a:gd name="connsiteY3" fmla="*/ 400050 h 1569184"/>
                      <a:gd name="connsiteX4" fmla="*/ 314331 w 342906"/>
                      <a:gd name="connsiteY4" fmla="*/ 476250 h 1569184"/>
                      <a:gd name="connsiteX5" fmla="*/ 9531 w 342906"/>
                      <a:gd name="connsiteY5" fmla="*/ 609600 h 1569184"/>
                      <a:gd name="connsiteX6" fmla="*/ 323856 w 342906"/>
                      <a:gd name="connsiteY6" fmla="*/ 714375 h 1569184"/>
                      <a:gd name="connsiteX7" fmla="*/ 19056 w 342906"/>
                      <a:gd name="connsiteY7" fmla="*/ 828675 h 1569184"/>
                      <a:gd name="connsiteX8" fmla="*/ 342906 w 342906"/>
                      <a:gd name="connsiteY8" fmla="*/ 933450 h 1569184"/>
                      <a:gd name="connsiteX9" fmla="*/ 19056 w 342906"/>
                      <a:gd name="connsiteY9" fmla="*/ 1047750 h 1569184"/>
                      <a:gd name="connsiteX10" fmla="*/ 190506 w 342906"/>
                      <a:gd name="connsiteY10" fmla="*/ 1171575 h 1569184"/>
                      <a:gd name="connsiteX11" fmla="*/ 190506 w 342906"/>
                      <a:gd name="connsiteY11" fmla="*/ 1533525 h 1569184"/>
                      <a:gd name="connsiteX12" fmla="*/ 228606 w 342906"/>
                      <a:gd name="connsiteY12" fmla="*/ 1552575 h 1569184"/>
                      <a:gd name="connsiteX0" fmla="*/ 123831 w 342906"/>
                      <a:gd name="connsiteY0" fmla="*/ 0 h 1552860"/>
                      <a:gd name="connsiteX1" fmla="*/ 133356 w 342906"/>
                      <a:gd name="connsiteY1" fmla="*/ 228600 h 1552860"/>
                      <a:gd name="connsiteX2" fmla="*/ 323856 w 342906"/>
                      <a:gd name="connsiteY2" fmla="*/ 285750 h 1552860"/>
                      <a:gd name="connsiteX3" fmla="*/ 6 w 342906"/>
                      <a:gd name="connsiteY3" fmla="*/ 400050 h 1552860"/>
                      <a:gd name="connsiteX4" fmla="*/ 314331 w 342906"/>
                      <a:gd name="connsiteY4" fmla="*/ 476250 h 1552860"/>
                      <a:gd name="connsiteX5" fmla="*/ 9531 w 342906"/>
                      <a:gd name="connsiteY5" fmla="*/ 609600 h 1552860"/>
                      <a:gd name="connsiteX6" fmla="*/ 323856 w 342906"/>
                      <a:gd name="connsiteY6" fmla="*/ 714375 h 1552860"/>
                      <a:gd name="connsiteX7" fmla="*/ 19056 w 342906"/>
                      <a:gd name="connsiteY7" fmla="*/ 828675 h 1552860"/>
                      <a:gd name="connsiteX8" fmla="*/ 342906 w 342906"/>
                      <a:gd name="connsiteY8" fmla="*/ 933450 h 1552860"/>
                      <a:gd name="connsiteX9" fmla="*/ 19056 w 342906"/>
                      <a:gd name="connsiteY9" fmla="*/ 1047750 h 1552860"/>
                      <a:gd name="connsiteX10" fmla="*/ 190506 w 342906"/>
                      <a:gd name="connsiteY10" fmla="*/ 1171575 h 1552860"/>
                      <a:gd name="connsiteX11" fmla="*/ 200031 w 342906"/>
                      <a:gd name="connsiteY11" fmla="*/ 1438275 h 1552860"/>
                      <a:gd name="connsiteX12" fmla="*/ 228606 w 342906"/>
                      <a:gd name="connsiteY12" fmla="*/ 1552575 h 155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6" h="1552860">
                        <a:moveTo>
                          <a:pt x="123831" y="0"/>
                        </a:moveTo>
                        <a:cubicBezTo>
                          <a:pt x="107956" y="66675"/>
                          <a:pt x="100019" y="180975"/>
                          <a:pt x="133356" y="228600"/>
                        </a:cubicBezTo>
                        <a:cubicBezTo>
                          <a:pt x="166694" y="276225"/>
                          <a:pt x="346081" y="257175"/>
                          <a:pt x="323856" y="285750"/>
                        </a:cubicBezTo>
                        <a:cubicBezTo>
                          <a:pt x="301631" y="314325"/>
                          <a:pt x="1594" y="368300"/>
                          <a:pt x="6" y="400050"/>
                        </a:cubicBezTo>
                        <a:cubicBezTo>
                          <a:pt x="-1582" y="431800"/>
                          <a:pt x="312743" y="441325"/>
                          <a:pt x="314331" y="476250"/>
                        </a:cubicBezTo>
                        <a:cubicBezTo>
                          <a:pt x="315919" y="511175"/>
                          <a:pt x="7944" y="569913"/>
                          <a:pt x="9531" y="609600"/>
                        </a:cubicBezTo>
                        <a:cubicBezTo>
                          <a:pt x="11118" y="649287"/>
                          <a:pt x="322269" y="677863"/>
                          <a:pt x="323856" y="714375"/>
                        </a:cubicBezTo>
                        <a:cubicBezTo>
                          <a:pt x="325443" y="750887"/>
                          <a:pt x="17468" y="777875"/>
                          <a:pt x="19056" y="828675"/>
                        </a:cubicBezTo>
                        <a:cubicBezTo>
                          <a:pt x="20643" y="879475"/>
                          <a:pt x="342906" y="896938"/>
                          <a:pt x="342906" y="933450"/>
                        </a:cubicBezTo>
                        <a:cubicBezTo>
                          <a:pt x="342906" y="969962"/>
                          <a:pt x="44456" y="1008063"/>
                          <a:pt x="19056" y="1047750"/>
                        </a:cubicBezTo>
                        <a:cubicBezTo>
                          <a:pt x="-6344" y="1087438"/>
                          <a:pt x="160344" y="1106488"/>
                          <a:pt x="190506" y="1171575"/>
                        </a:cubicBezTo>
                        <a:cubicBezTo>
                          <a:pt x="220668" y="1236662"/>
                          <a:pt x="193681" y="1374775"/>
                          <a:pt x="200031" y="1438275"/>
                        </a:cubicBezTo>
                        <a:cubicBezTo>
                          <a:pt x="206381" y="1501775"/>
                          <a:pt x="223050" y="1557337"/>
                          <a:pt x="228606" y="1552575"/>
                        </a:cubicBezTo>
                      </a:path>
                    </a:pathLst>
                  </a:custGeom>
                  <a:noFill/>
                  <a:ln>
                    <a:solidFill>
                      <a:srgbClr val="D6009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二等辺三角形 78"/>
                  <p:cNvSpPr/>
                  <p:nvPr/>
                </p:nvSpPr>
                <p:spPr>
                  <a:xfrm rot="16200000" flipV="1">
                    <a:off x="8892452" y="2132672"/>
                    <a:ext cx="173619" cy="258736"/>
                  </a:xfrm>
                  <a:prstGeom prst="triangle">
                    <a:avLst/>
                  </a:prstGeom>
                  <a:solidFill>
                    <a:srgbClr val="D6009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59" name="グループ化 58"/>
                <p:cNvGrpSpPr/>
                <p:nvPr/>
              </p:nvGrpSpPr>
              <p:grpSpPr>
                <a:xfrm>
                  <a:off x="7994064" y="1999164"/>
                  <a:ext cx="140841" cy="733103"/>
                  <a:chOff x="9688295" y="2370290"/>
                  <a:chExt cx="140841" cy="733103"/>
                </a:xfrm>
              </p:grpSpPr>
              <p:sp>
                <p:nvSpPr>
                  <p:cNvPr id="76" name="二等辺三角形 75"/>
                  <p:cNvSpPr/>
                  <p:nvPr/>
                </p:nvSpPr>
                <p:spPr>
                  <a:xfrm flipV="1">
                    <a:off x="9688295" y="2900332"/>
                    <a:ext cx="140841" cy="203061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77" name="直線コネクタ 76"/>
                  <p:cNvCxnSpPr/>
                  <p:nvPr/>
                </p:nvCxnSpPr>
                <p:spPr>
                  <a:xfrm>
                    <a:off x="9749316" y="2370290"/>
                    <a:ext cx="0" cy="53004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グループ化 59"/>
                <p:cNvGrpSpPr/>
                <p:nvPr/>
              </p:nvGrpSpPr>
              <p:grpSpPr>
                <a:xfrm>
                  <a:off x="8239875" y="3028986"/>
                  <a:ext cx="626941" cy="173620"/>
                  <a:chOff x="8481689" y="2175230"/>
                  <a:chExt cx="626941" cy="173620"/>
                </a:xfrm>
              </p:grpSpPr>
              <p:sp>
                <p:nvSpPr>
                  <p:cNvPr id="74" name="フリーフォーム 73"/>
                  <p:cNvSpPr/>
                  <p:nvPr/>
                </p:nvSpPr>
                <p:spPr>
                  <a:xfrm rot="16200000">
                    <a:off x="8618911" y="2069322"/>
                    <a:ext cx="142306" cy="416750"/>
                  </a:xfrm>
                  <a:custGeom>
                    <a:avLst/>
                    <a:gdLst>
                      <a:gd name="connsiteX0" fmla="*/ 104781 w 314357"/>
                      <a:gd name="connsiteY0" fmla="*/ 0 h 1469721"/>
                      <a:gd name="connsiteX1" fmla="*/ 104781 w 314357"/>
                      <a:gd name="connsiteY1" fmla="*/ 171450 h 1469721"/>
                      <a:gd name="connsiteX2" fmla="*/ 295281 w 314357"/>
                      <a:gd name="connsiteY2" fmla="*/ 228600 h 1469721"/>
                      <a:gd name="connsiteX3" fmla="*/ 6 w 314357"/>
                      <a:gd name="connsiteY3" fmla="*/ 314325 h 1469721"/>
                      <a:gd name="connsiteX4" fmla="*/ 285756 w 314357"/>
                      <a:gd name="connsiteY4" fmla="*/ 419100 h 1469721"/>
                      <a:gd name="connsiteX5" fmla="*/ 38106 w 314357"/>
                      <a:gd name="connsiteY5" fmla="*/ 552450 h 1469721"/>
                      <a:gd name="connsiteX6" fmla="*/ 304806 w 314357"/>
                      <a:gd name="connsiteY6" fmla="*/ 609600 h 1469721"/>
                      <a:gd name="connsiteX7" fmla="*/ 6 w 314357"/>
                      <a:gd name="connsiteY7" fmla="*/ 809625 h 1469721"/>
                      <a:gd name="connsiteX8" fmla="*/ 314331 w 314357"/>
                      <a:gd name="connsiteY8" fmla="*/ 914400 h 1469721"/>
                      <a:gd name="connsiteX9" fmla="*/ 19056 w 314357"/>
                      <a:gd name="connsiteY9" fmla="*/ 1076325 h 1469721"/>
                      <a:gd name="connsiteX10" fmla="*/ 209556 w 314357"/>
                      <a:gd name="connsiteY10" fmla="*/ 1181100 h 1469721"/>
                      <a:gd name="connsiteX11" fmla="*/ 190506 w 314357"/>
                      <a:gd name="connsiteY11" fmla="*/ 1428750 h 1469721"/>
                      <a:gd name="connsiteX12" fmla="*/ 200031 w 314357"/>
                      <a:gd name="connsiteY12" fmla="*/ 1466850 h 1469721"/>
                      <a:gd name="connsiteX0" fmla="*/ 133356 w 342932"/>
                      <a:gd name="connsiteY0" fmla="*/ 0 h 1469721"/>
                      <a:gd name="connsiteX1" fmla="*/ 133356 w 342932"/>
                      <a:gd name="connsiteY1" fmla="*/ 171450 h 1469721"/>
                      <a:gd name="connsiteX2" fmla="*/ 323856 w 342932"/>
                      <a:gd name="connsiteY2" fmla="*/ 228600 h 1469721"/>
                      <a:gd name="connsiteX3" fmla="*/ 6 w 342932"/>
                      <a:gd name="connsiteY3" fmla="*/ 342900 h 1469721"/>
                      <a:gd name="connsiteX4" fmla="*/ 314331 w 342932"/>
                      <a:gd name="connsiteY4" fmla="*/ 419100 h 1469721"/>
                      <a:gd name="connsiteX5" fmla="*/ 66681 w 342932"/>
                      <a:gd name="connsiteY5" fmla="*/ 552450 h 1469721"/>
                      <a:gd name="connsiteX6" fmla="*/ 333381 w 342932"/>
                      <a:gd name="connsiteY6" fmla="*/ 609600 h 1469721"/>
                      <a:gd name="connsiteX7" fmla="*/ 28581 w 342932"/>
                      <a:gd name="connsiteY7" fmla="*/ 809625 h 1469721"/>
                      <a:gd name="connsiteX8" fmla="*/ 342906 w 342932"/>
                      <a:gd name="connsiteY8" fmla="*/ 914400 h 1469721"/>
                      <a:gd name="connsiteX9" fmla="*/ 47631 w 342932"/>
                      <a:gd name="connsiteY9" fmla="*/ 1076325 h 1469721"/>
                      <a:gd name="connsiteX10" fmla="*/ 238131 w 342932"/>
                      <a:gd name="connsiteY10" fmla="*/ 1181100 h 1469721"/>
                      <a:gd name="connsiteX11" fmla="*/ 219081 w 342932"/>
                      <a:gd name="connsiteY11" fmla="*/ 1428750 h 1469721"/>
                      <a:gd name="connsiteX12" fmla="*/ 228606 w 342932"/>
                      <a:gd name="connsiteY12" fmla="*/ 1466850 h 1469721"/>
                      <a:gd name="connsiteX0" fmla="*/ 133373 w 342949"/>
                      <a:gd name="connsiteY0" fmla="*/ 0 h 1469721"/>
                      <a:gd name="connsiteX1" fmla="*/ 133373 w 342949"/>
                      <a:gd name="connsiteY1" fmla="*/ 171450 h 1469721"/>
                      <a:gd name="connsiteX2" fmla="*/ 323873 w 342949"/>
                      <a:gd name="connsiteY2" fmla="*/ 228600 h 1469721"/>
                      <a:gd name="connsiteX3" fmla="*/ 23 w 342949"/>
                      <a:gd name="connsiteY3" fmla="*/ 342900 h 1469721"/>
                      <a:gd name="connsiteX4" fmla="*/ 314348 w 342949"/>
                      <a:gd name="connsiteY4" fmla="*/ 419100 h 1469721"/>
                      <a:gd name="connsiteX5" fmla="*/ 23 w 342949"/>
                      <a:gd name="connsiteY5" fmla="*/ 542925 h 1469721"/>
                      <a:gd name="connsiteX6" fmla="*/ 333398 w 342949"/>
                      <a:gd name="connsiteY6" fmla="*/ 609600 h 1469721"/>
                      <a:gd name="connsiteX7" fmla="*/ 28598 w 342949"/>
                      <a:gd name="connsiteY7" fmla="*/ 809625 h 1469721"/>
                      <a:gd name="connsiteX8" fmla="*/ 342923 w 342949"/>
                      <a:gd name="connsiteY8" fmla="*/ 914400 h 1469721"/>
                      <a:gd name="connsiteX9" fmla="*/ 47648 w 342949"/>
                      <a:gd name="connsiteY9" fmla="*/ 1076325 h 1469721"/>
                      <a:gd name="connsiteX10" fmla="*/ 238148 w 342949"/>
                      <a:gd name="connsiteY10" fmla="*/ 1181100 h 1469721"/>
                      <a:gd name="connsiteX11" fmla="*/ 219098 w 342949"/>
                      <a:gd name="connsiteY11" fmla="*/ 1428750 h 1469721"/>
                      <a:gd name="connsiteX12" fmla="*/ 228623 w 342949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33382 w 342933"/>
                      <a:gd name="connsiteY6" fmla="*/ 60960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42907 w 342933"/>
                      <a:gd name="connsiteY6" fmla="*/ 70485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14332 w 342933"/>
                      <a:gd name="connsiteY6" fmla="*/ 70485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23857 w 342933"/>
                      <a:gd name="connsiteY6" fmla="*/ 657225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23857 w 342933"/>
                      <a:gd name="connsiteY6" fmla="*/ 657225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8763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68"/>
                      <a:gd name="connsiteY0" fmla="*/ 0 h 1469721"/>
                      <a:gd name="connsiteX1" fmla="*/ 133357 w 342968"/>
                      <a:gd name="connsiteY1" fmla="*/ 171450 h 1469721"/>
                      <a:gd name="connsiteX2" fmla="*/ 323857 w 342968"/>
                      <a:gd name="connsiteY2" fmla="*/ 228600 h 1469721"/>
                      <a:gd name="connsiteX3" fmla="*/ 7 w 342968"/>
                      <a:gd name="connsiteY3" fmla="*/ 342900 h 1469721"/>
                      <a:gd name="connsiteX4" fmla="*/ 314332 w 342968"/>
                      <a:gd name="connsiteY4" fmla="*/ 419100 h 1469721"/>
                      <a:gd name="connsiteX5" fmla="*/ 38107 w 342968"/>
                      <a:gd name="connsiteY5" fmla="*/ 581025 h 1469721"/>
                      <a:gd name="connsiteX6" fmla="*/ 323857 w 342968"/>
                      <a:gd name="connsiteY6" fmla="*/ 657225 h 1469721"/>
                      <a:gd name="connsiteX7" fmla="*/ 28582 w 342968"/>
                      <a:gd name="connsiteY7" fmla="*/ 809625 h 1469721"/>
                      <a:gd name="connsiteX8" fmla="*/ 342907 w 342968"/>
                      <a:gd name="connsiteY8" fmla="*/ 876300 h 1469721"/>
                      <a:gd name="connsiteX9" fmla="*/ 57157 w 342968"/>
                      <a:gd name="connsiteY9" fmla="*/ 1000125 h 1469721"/>
                      <a:gd name="connsiteX10" fmla="*/ 238132 w 342968"/>
                      <a:gd name="connsiteY10" fmla="*/ 1181100 h 1469721"/>
                      <a:gd name="connsiteX11" fmla="*/ 219082 w 342968"/>
                      <a:gd name="connsiteY11" fmla="*/ 1428750 h 1469721"/>
                      <a:gd name="connsiteX12" fmla="*/ 228607 w 342968"/>
                      <a:gd name="connsiteY12" fmla="*/ 1466850 h 1469721"/>
                      <a:gd name="connsiteX0" fmla="*/ 123832 w 342968"/>
                      <a:gd name="connsiteY0" fmla="*/ 0 h 1526871"/>
                      <a:gd name="connsiteX1" fmla="*/ 133357 w 342968"/>
                      <a:gd name="connsiteY1" fmla="*/ 228600 h 1526871"/>
                      <a:gd name="connsiteX2" fmla="*/ 323857 w 342968"/>
                      <a:gd name="connsiteY2" fmla="*/ 285750 h 1526871"/>
                      <a:gd name="connsiteX3" fmla="*/ 7 w 342968"/>
                      <a:gd name="connsiteY3" fmla="*/ 400050 h 1526871"/>
                      <a:gd name="connsiteX4" fmla="*/ 314332 w 342968"/>
                      <a:gd name="connsiteY4" fmla="*/ 476250 h 1526871"/>
                      <a:gd name="connsiteX5" fmla="*/ 38107 w 342968"/>
                      <a:gd name="connsiteY5" fmla="*/ 638175 h 1526871"/>
                      <a:gd name="connsiteX6" fmla="*/ 323857 w 342968"/>
                      <a:gd name="connsiteY6" fmla="*/ 714375 h 1526871"/>
                      <a:gd name="connsiteX7" fmla="*/ 28582 w 342968"/>
                      <a:gd name="connsiteY7" fmla="*/ 866775 h 1526871"/>
                      <a:gd name="connsiteX8" fmla="*/ 342907 w 342968"/>
                      <a:gd name="connsiteY8" fmla="*/ 933450 h 1526871"/>
                      <a:gd name="connsiteX9" fmla="*/ 57157 w 342968"/>
                      <a:gd name="connsiteY9" fmla="*/ 1057275 h 1526871"/>
                      <a:gd name="connsiteX10" fmla="*/ 238132 w 342968"/>
                      <a:gd name="connsiteY10" fmla="*/ 1238250 h 1526871"/>
                      <a:gd name="connsiteX11" fmla="*/ 219082 w 342968"/>
                      <a:gd name="connsiteY11" fmla="*/ 1485900 h 1526871"/>
                      <a:gd name="connsiteX12" fmla="*/ 228607 w 342968"/>
                      <a:gd name="connsiteY12" fmla="*/ 1524000 h 1526871"/>
                      <a:gd name="connsiteX0" fmla="*/ 124814 w 343942"/>
                      <a:gd name="connsiteY0" fmla="*/ 0 h 1526871"/>
                      <a:gd name="connsiteX1" fmla="*/ 134339 w 343942"/>
                      <a:gd name="connsiteY1" fmla="*/ 228600 h 1526871"/>
                      <a:gd name="connsiteX2" fmla="*/ 324839 w 343942"/>
                      <a:gd name="connsiteY2" fmla="*/ 285750 h 1526871"/>
                      <a:gd name="connsiteX3" fmla="*/ 989 w 343942"/>
                      <a:gd name="connsiteY3" fmla="*/ 400050 h 1526871"/>
                      <a:gd name="connsiteX4" fmla="*/ 315314 w 343942"/>
                      <a:gd name="connsiteY4" fmla="*/ 476250 h 1526871"/>
                      <a:gd name="connsiteX5" fmla="*/ 39089 w 343942"/>
                      <a:gd name="connsiteY5" fmla="*/ 638175 h 1526871"/>
                      <a:gd name="connsiteX6" fmla="*/ 324839 w 343942"/>
                      <a:gd name="connsiteY6" fmla="*/ 714375 h 1526871"/>
                      <a:gd name="connsiteX7" fmla="*/ 29564 w 343942"/>
                      <a:gd name="connsiteY7" fmla="*/ 866775 h 1526871"/>
                      <a:gd name="connsiteX8" fmla="*/ 343889 w 343942"/>
                      <a:gd name="connsiteY8" fmla="*/ 933450 h 1526871"/>
                      <a:gd name="connsiteX9" fmla="*/ 989 w 343942"/>
                      <a:gd name="connsiteY9" fmla="*/ 1104900 h 1526871"/>
                      <a:gd name="connsiteX10" fmla="*/ 239114 w 343942"/>
                      <a:gd name="connsiteY10" fmla="*/ 1238250 h 1526871"/>
                      <a:gd name="connsiteX11" fmla="*/ 220064 w 343942"/>
                      <a:gd name="connsiteY11" fmla="*/ 1485900 h 1526871"/>
                      <a:gd name="connsiteX12" fmla="*/ 229589 w 343942"/>
                      <a:gd name="connsiteY12" fmla="*/ 1524000 h 1526871"/>
                      <a:gd name="connsiteX0" fmla="*/ 125582 w 344710"/>
                      <a:gd name="connsiteY0" fmla="*/ 0 h 1527186"/>
                      <a:gd name="connsiteX1" fmla="*/ 135107 w 344710"/>
                      <a:gd name="connsiteY1" fmla="*/ 228600 h 1527186"/>
                      <a:gd name="connsiteX2" fmla="*/ 325607 w 344710"/>
                      <a:gd name="connsiteY2" fmla="*/ 285750 h 1527186"/>
                      <a:gd name="connsiteX3" fmla="*/ 1757 w 344710"/>
                      <a:gd name="connsiteY3" fmla="*/ 400050 h 1527186"/>
                      <a:gd name="connsiteX4" fmla="*/ 316082 w 344710"/>
                      <a:gd name="connsiteY4" fmla="*/ 476250 h 1527186"/>
                      <a:gd name="connsiteX5" fmla="*/ 39857 w 344710"/>
                      <a:gd name="connsiteY5" fmla="*/ 638175 h 1527186"/>
                      <a:gd name="connsiteX6" fmla="*/ 325607 w 344710"/>
                      <a:gd name="connsiteY6" fmla="*/ 714375 h 1527186"/>
                      <a:gd name="connsiteX7" fmla="*/ 30332 w 344710"/>
                      <a:gd name="connsiteY7" fmla="*/ 866775 h 1527186"/>
                      <a:gd name="connsiteX8" fmla="*/ 344657 w 344710"/>
                      <a:gd name="connsiteY8" fmla="*/ 933450 h 1527186"/>
                      <a:gd name="connsiteX9" fmla="*/ 1757 w 344710"/>
                      <a:gd name="connsiteY9" fmla="*/ 1104900 h 1527186"/>
                      <a:gd name="connsiteX10" fmla="*/ 211307 w 344710"/>
                      <a:gd name="connsiteY10" fmla="*/ 1228725 h 1527186"/>
                      <a:gd name="connsiteX11" fmla="*/ 220832 w 344710"/>
                      <a:gd name="connsiteY11" fmla="*/ 1485900 h 1527186"/>
                      <a:gd name="connsiteX12" fmla="*/ 230357 w 344710"/>
                      <a:gd name="connsiteY12" fmla="*/ 1524000 h 1527186"/>
                      <a:gd name="connsiteX0" fmla="*/ 125582 w 344710"/>
                      <a:gd name="connsiteY0" fmla="*/ 0 h 1553323"/>
                      <a:gd name="connsiteX1" fmla="*/ 135107 w 344710"/>
                      <a:gd name="connsiteY1" fmla="*/ 228600 h 1553323"/>
                      <a:gd name="connsiteX2" fmla="*/ 325607 w 344710"/>
                      <a:gd name="connsiteY2" fmla="*/ 285750 h 1553323"/>
                      <a:gd name="connsiteX3" fmla="*/ 1757 w 344710"/>
                      <a:gd name="connsiteY3" fmla="*/ 400050 h 1553323"/>
                      <a:gd name="connsiteX4" fmla="*/ 316082 w 344710"/>
                      <a:gd name="connsiteY4" fmla="*/ 476250 h 1553323"/>
                      <a:gd name="connsiteX5" fmla="*/ 39857 w 344710"/>
                      <a:gd name="connsiteY5" fmla="*/ 638175 h 1553323"/>
                      <a:gd name="connsiteX6" fmla="*/ 325607 w 344710"/>
                      <a:gd name="connsiteY6" fmla="*/ 714375 h 1553323"/>
                      <a:gd name="connsiteX7" fmla="*/ 30332 w 344710"/>
                      <a:gd name="connsiteY7" fmla="*/ 866775 h 1553323"/>
                      <a:gd name="connsiteX8" fmla="*/ 344657 w 344710"/>
                      <a:gd name="connsiteY8" fmla="*/ 933450 h 1553323"/>
                      <a:gd name="connsiteX9" fmla="*/ 1757 w 344710"/>
                      <a:gd name="connsiteY9" fmla="*/ 1104900 h 1553323"/>
                      <a:gd name="connsiteX10" fmla="*/ 211307 w 344710"/>
                      <a:gd name="connsiteY10" fmla="*/ 1228725 h 1553323"/>
                      <a:gd name="connsiteX11" fmla="*/ 220832 w 344710"/>
                      <a:gd name="connsiteY11" fmla="*/ 1485900 h 1553323"/>
                      <a:gd name="connsiteX12" fmla="*/ 230357 w 344710"/>
                      <a:gd name="connsiteY12" fmla="*/ 1552575 h 1553323"/>
                      <a:gd name="connsiteX0" fmla="*/ 125545 w 344673"/>
                      <a:gd name="connsiteY0" fmla="*/ 0 h 1565263"/>
                      <a:gd name="connsiteX1" fmla="*/ 135070 w 344673"/>
                      <a:gd name="connsiteY1" fmla="*/ 228600 h 1565263"/>
                      <a:gd name="connsiteX2" fmla="*/ 325570 w 344673"/>
                      <a:gd name="connsiteY2" fmla="*/ 285750 h 1565263"/>
                      <a:gd name="connsiteX3" fmla="*/ 1720 w 344673"/>
                      <a:gd name="connsiteY3" fmla="*/ 400050 h 1565263"/>
                      <a:gd name="connsiteX4" fmla="*/ 316045 w 344673"/>
                      <a:gd name="connsiteY4" fmla="*/ 476250 h 1565263"/>
                      <a:gd name="connsiteX5" fmla="*/ 39820 w 344673"/>
                      <a:gd name="connsiteY5" fmla="*/ 638175 h 1565263"/>
                      <a:gd name="connsiteX6" fmla="*/ 325570 w 344673"/>
                      <a:gd name="connsiteY6" fmla="*/ 714375 h 1565263"/>
                      <a:gd name="connsiteX7" fmla="*/ 30295 w 344673"/>
                      <a:gd name="connsiteY7" fmla="*/ 866775 h 1565263"/>
                      <a:gd name="connsiteX8" fmla="*/ 344620 w 344673"/>
                      <a:gd name="connsiteY8" fmla="*/ 933450 h 1565263"/>
                      <a:gd name="connsiteX9" fmla="*/ 1720 w 344673"/>
                      <a:gd name="connsiteY9" fmla="*/ 1104900 h 1565263"/>
                      <a:gd name="connsiteX10" fmla="*/ 211270 w 344673"/>
                      <a:gd name="connsiteY10" fmla="*/ 1228725 h 1565263"/>
                      <a:gd name="connsiteX11" fmla="*/ 192220 w 344673"/>
                      <a:gd name="connsiteY11" fmla="*/ 1533525 h 1565263"/>
                      <a:gd name="connsiteX12" fmla="*/ 230320 w 344673"/>
                      <a:gd name="connsiteY12" fmla="*/ 1552575 h 1565263"/>
                      <a:gd name="connsiteX0" fmla="*/ 125901 w 345029"/>
                      <a:gd name="connsiteY0" fmla="*/ 0 h 1565263"/>
                      <a:gd name="connsiteX1" fmla="*/ 135426 w 345029"/>
                      <a:gd name="connsiteY1" fmla="*/ 228600 h 1565263"/>
                      <a:gd name="connsiteX2" fmla="*/ 325926 w 345029"/>
                      <a:gd name="connsiteY2" fmla="*/ 285750 h 1565263"/>
                      <a:gd name="connsiteX3" fmla="*/ 2076 w 345029"/>
                      <a:gd name="connsiteY3" fmla="*/ 400050 h 1565263"/>
                      <a:gd name="connsiteX4" fmla="*/ 316401 w 345029"/>
                      <a:gd name="connsiteY4" fmla="*/ 476250 h 1565263"/>
                      <a:gd name="connsiteX5" fmla="*/ 40176 w 345029"/>
                      <a:gd name="connsiteY5" fmla="*/ 638175 h 1565263"/>
                      <a:gd name="connsiteX6" fmla="*/ 325926 w 345029"/>
                      <a:gd name="connsiteY6" fmla="*/ 714375 h 1565263"/>
                      <a:gd name="connsiteX7" fmla="*/ 30651 w 345029"/>
                      <a:gd name="connsiteY7" fmla="*/ 866775 h 1565263"/>
                      <a:gd name="connsiteX8" fmla="*/ 344976 w 345029"/>
                      <a:gd name="connsiteY8" fmla="*/ 933450 h 1565263"/>
                      <a:gd name="connsiteX9" fmla="*/ 2076 w 345029"/>
                      <a:gd name="connsiteY9" fmla="*/ 1104900 h 1565263"/>
                      <a:gd name="connsiteX10" fmla="*/ 211626 w 345029"/>
                      <a:gd name="connsiteY10" fmla="*/ 1228725 h 1565263"/>
                      <a:gd name="connsiteX11" fmla="*/ 192576 w 345029"/>
                      <a:gd name="connsiteY11" fmla="*/ 1533525 h 1565263"/>
                      <a:gd name="connsiteX12" fmla="*/ 230676 w 345029"/>
                      <a:gd name="connsiteY12" fmla="*/ 1552575 h 1565263"/>
                      <a:gd name="connsiteX0" fmla="*/ 125901 w 345029"/>
                      <a:gd name="connsiteY0" fmla="*/ 0 h 1565263"/>
                      <a:gd name="connsiteX1" fmla="*/ 135426 w 345029"/>
                      <a:gd name="connsiteY1" fmla="*/ 228600 h 1565263"/>
                      <a:gd name="connsiteX2" fmla="*/ 325926 w 345029"/>
                      <a:gd name="connsiteY2" fmla="*/ 285750 h 1565263"/>
                      <a:gd name="connsiteX3" fmla="*/ 2076 w 345029"/>
                      <a:gd name="connsiteY3" fmla="*/ 400050 h 1565263"/>
                      <a:gd name="connsiteX4" fmla="*/ 316401 w 345029"/>
                      <a:gd name="connsiteY4" fmla="*/ 476250 h 1565263"/>
                      <a:gd name="connsiteX5" fmla="*/ 11601 w 345029"/>
                      <a:gd name="connsiteY5" fmla="*/ 609600 h 1565263"/>
                      <a:gd name="connsiteX6" fmla="*/ 325926 w 345029"/>
                      <a:gd name="connsiteY6" fmla="*/ 714375 h 1565263"/>
                      <a:gd name="connsiteX7" fmla="*/ 30651 w 345029"/>
                      <a:gd name="connsiteY7" fmla="*/ 866775 h 1565263"/>
                      <a:gd name="connsiteX8" fmla="*/ 344976 w 345029"/>
                      <a:gd name="connsiteY8" fmla="*/ 933450 h 1565263"/>
                      <a:gd name="connsiteX9" fmla="*/ 2076 w 345029"/>
                      <a:gd name="connsiteY9" fmla="*/ 1104900 h 1565263"/>
                      <a:gd name="connsiteX10" fmla="*/ 211626 w 345029"/>
                      <a:gd name="connsiteY10" fmla="*/ 1228725 h 1565263"/>
                      <a:gd name="connsiteX11" fmla="*/ 192576 w 345029"/>
                      <a:gd name="connsiteY11" fmla="*/ 1533525 h 1565263"/>
                      <a:gd name="connsiteX12" fmla="*/ 230676 w 345029"/>
                      <a:gd name="connsiteY12" fmla="*/ 1552575 h 1565263"/>
                      <a:gd name="connsiteX0" fmla="*/ 125901 w 344999"/>
                      <a:gd name="connsiteY0" fmla="*/ 0 h 1565263"/>
                      <a:gd name="connsiteX1" fmla="*/ 135426 w 344999"/>
                      <a:gd name="connsiteY1" fmla="*/ 228600 h 1565263"/>
                      <a:gd name="connsiteX2" fmla="*/ 325926 w 344999"/>
                      <a:gd name="connsiteY2" fmla="*/ 285750 h 1565263"/>
                      <a:gd name="connsiteX3" fmla="*/ 2076 w 344999"/>
                      <a:gd name="connsiteY3" fmla="*/ 400050 h 1565263"/>
                      <a:gd name="connsiteX4" fmla="*/ 316401 w 344999"/>
                      <a:gd name="connsiteY4" fmla="*/ 476250 h 1565263"/>
                      <a:gd name="connsiteX5" fmla="*/ 11601 w 344999"/>
                      <a:gd name="connsiteY5" fmla="*/ 609600 h 1565263"/>
                      <a:gd name="connsiteX6" fmla="*/ 325926 w 344999"/>
                      <a:gd name="connsiteY6" fmla="*/ 714375 h 1565263"/>
                      <a:gd name="connsiteX7" fmla="*/ 21126 w 344999"/>
                      <a:gd name="connsiteY7" fmla="*/ 828675 h 1565263"/>
                      <a:gd name="connsiteX8" fmla="*/ 344976 w 344999"/>
                      <a:gd name="connsiteY8" fmla="*/ 933450 h 1565263"/>
                      <a:gd name="connsiteX9" fmla="*/ 2076 w 344999"/>
                      <a:gd name="connsiteY9" fmla="*/ 1104900 h 1565263"/>
                      <a:gd name="connsiteX10" fmla="*/ 211626 w 344999"/>
                      <a:gd name="connsiteY10" fmla="*/ 1228725 h 1565263"/>
                      <a:gd name="connsiteX11" fmla="*/ 192576 w 344999"/>
                      <a:gd name="connsiteY11" fmla="*/ 1533525 h 1565263"/>
                      <a:gd name="connsiteX12" fmla="*/ 230676 w 344999"/>
                      <a:gd name="connsiteY12" fmla="*/ 1552575 h 1565263"/>
                      <a:gd name="connsiteX0" fmla="*/ 123831 w 342906"/>
                      <a:gd name="connsiteY0" fmla="*/ 0 h 1565263"/>
                      <a:gd name="connsiteX1" fmla="*/ 133356 w 342906"/>
                      <a:gd name="connsiteY1" fmla="*/ 228600 h 1565263"/>
                      <a:gd name="connsiteX2" fmla="*/ 323856 w 342906"/>
                      <a:gd name="connsiteY2" fmla="*/ 285750 h 1565263"/>
                      <a:gd name="connsiteX3" fmla="*/ 6 w 342906"/>
                      <a:gd name="connsiteY3" fmla="*/ 400050 h 1565263"/>
                      <a:gd name="connsiteX4" fmla="*/ 314331 w 342906"/>
                      <a:gd name="connsiteY4" fmla="*/ 476250 h 1565263"/>
                      <a:gd name="connsiteX5" fmla="*/ 9531 w 342906"/>
                      <a:gd name="connsiteY5" fmla="*/ 609600 h 1565263"/>
                      <a:gd name="connsiteX6" fmla="*/ 323856 w 342906"/>
                      <a:gd name="connsiteY6" fmla="*/ 714375 h 1565263"/>
                      <a:gd name="connsiteX7" fmla="*/ 19056 w 342906"/>
                      <a:gd name="connsiteY7" fmla="*/ 828675 h 1565263"/>
                      <a:gd name="connsiteX8" fmla="*/ 342906 w 342906"/>
                      <a:gd name="connsiteY8" fmla="*/ 933450 h 1565263"/>
                      <a:gd name="connsiteX9" fmla="*/ 19056 w 342906"/>
                      <a:gd name="connsiteY9" fmla="*/ 1047750 h 1565263"/>
                      <a:gd name="connsiteX10" fmla="*/ 209556 w 342906"/>
                      <a:gd name="connsiteY10" fmla="*/ 1228725 h 1565263"/>
                      <a:gd name="connsiteX11" fmla="*/ 190506 w 342906"/>
                      <a:gd name="connsiteY11" fmla="*/ 1533525 h 1565263"/>
                      <a:gd name="connsiteX12" fmla="*/ 228606 w 342906"/>
                      <a:gd name="connsiteY12" fmla="*/ 1552575 h 1565263"/>
                      <a:gd name="connsiteX0" fmla="*/ 123831 w 342906"/>
                      <a:gd name="connsiteY0" fmla="*/ 0 h 1569184"/>
                      <a:gd name="connsiteX1" fmla="*/ 133356 w 342906"/>
                      <a:gd name="connsiteY1" fmla="*/ 228600 h 1569184"/>
                      <a:gd name="connsiteX2" fmla="*/ 323856 w 342906"/>
                      <a:gd name="connsiteY2" fmla="*/ 285750 h 1569184"/>
                      <a:gd name="connsiteX3" fmla="*/ 6 w 342906"/>
                      <a:gd name="connsiteY3" fmla="*/ 400050 h 1569184"/>
                      <a:gd name="connsiteX4" fmla="*/ 314331 w 342906"/>
                      <a:gd name="connsiteY4" fmla="*/ 476250 h 1569184"/>
                      <a:gd name="connsiteX5" fmla="*/ 9531 w 342906"/>
                      <a:gd name="connsiteY5" fmla="*/ 609600 h 1569184"/>
                      <a:gd name="connsiteX6" fmla="*/ 323856 w 342906"/>
                      <a:gd name="connsiteY6" fmla="*/ 714375 h 1569184"/>
                      <a:gd name="connsiteX7" fmla="*/ 19056 w 342906"/>
                      <a:gd name="connsiteY7" fmla="*/ 828675 h 1569184"/>
                      <a:gd name="connsiteX8" fmla="*/ 342906 w 342906"/>
                      <a:gd name="connsiteY8" fmla="*/ 933450 h 1569184"/>
                      <a:gd name="connsiteX9" fmla="*/ 19056 w 342906"/>
                      <a:gd name="connsiteY9" fmla="*/ 1047750 h 1569184"/>
                      <a:gd name="connsiteX10" fmla="*/ 190506 w 342906"/>
                      <a:gd name="connsiteY10" fmla="*/ 1171575 h 1569184"/>
                      <a:gd name="connsiteX11" fmla="*/ 190506 w 342906"/>
                      <a:gd name="connsiteY11" fmla="*/ 1533525 h 1569184"/>
                      <a:gd name="connsiteX12" fmla="*/ 228606 w 342906"/>
                      <a:gd name="connsiteY12" fmla="*/ 1552575 h 1569184"/>
                      <a:gd name="connsiteX0" fmla="*/ 123831 w 342906"/>
                      <a:gd name="connsiteY0" fmla="*/ 0 h 1552860"/>
                      <a:gd name="connsiteX1" fmla="*/ 133356 w 342906"/>
                      <a:gd name="connsiteY1" fmla="*/ 228600 h 1552860"/>
                      <a:gd name="connsiteX2" fmla="*/ 323856 w 342906"/>
                      <a:gd name="connsiteY2" fmla="*/ 285750 h 1552860"/>
                      <a:gd name="connsiteX3" fmla="*/ 6 w 342906"/>
                      <a:gd name="connsiteY3" fmla="*/ 400050 h 1552860"/>
                      <a:gd name="connsiteX4" fmla="*/ 314331 w 342906"/>
                      <a:gd name="connsiteY4" fmla="*/ 476250 h 1552860"/>
                      <a:gd name="connsiteX5" fmla="*/ 9531 w 342906"/>
                      <a:gd name="connsiteY5" fmla="*/ 609600 h 1552860"/>
                      <a:gd name="connsiteX6" fmla="*/ 323856 w 342906"/>
                      <a:gd name="connsiteY6" fmla="*/ 714375 h 1552860"/>
                      <a:gd name="connsiteX7" fmla="*/ 19056 w 342906"/>
                      <a:gd name="connsiteY7" fmla="*/ 828675 h 1552860"/>
                      <a:gd name="connsiteX8" fmla="*/ 342906 w 342906"/>
                      <a:gd name="connsiteY8" fmla="*/ 933450 h 1552860"/>
                      <a:gd name="connsiteX9" fmla="*/ 19056 w 342906"/>
                      <a:gd name="connsiteY9" fmla="*/ 1047750 h 1552860"/>
                      <a:gd name="connsiteX10" fmla="*/ 190506 w 342906"/>
                      <a:gd name="connsiteY10" fmla="*/ 1171575 h 1552860"/>
                      <a:gd name="connsiteX11" fmla="*/ 200031 w 342906"/>
                      <a:gd name="connsiteY11" fmla="*/ 1438275 h 1552860"/>
                      <a:gd name="connsiteX12" fmla="*/ 228606 w 342906"/>
                      <a:gd name="connsiteY12" fmla="*/ 1552575 h 155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6" h="1552860">
                        <a:moveTo>
                          <a:pt x="123831" y="0"/>
                        </a:moveTo>
                        <a:cubicBezTo>
                          <a:pt x="107956" y="66675"/>
                          <a:pt x="100019" y="180975"/>
                          <a:pt x="133356" y="228600"/>
                        </a:cubicBezTo>
                        <a:cubicBezTo>
                          <a:pt x="166694" y="276225"/>
                          <a:pt x="346081" y="257175"/>
                          <a:pt x="323856" y="285750"/>
                        </a:cubicBezTo>
                        <a:cubicBezTo>
                          <a:pt x="301631" y="314325"/>
                          <a:pt x="1594" y="368300"/>
                          <a:pt x="6" y="400050"/>
                        </a:cubicBezTo>
                        <a:cubicBezTo>
                          <a:pt x="-1582" y="431800"/>
                          <a:pt x="312743" y="441325"/>
                          <a:pt x="314331" y="476250"/>
                        </a:cubicBezTo>
                        <a:cubicBezTo>
                          <a:pt x="315919" y="511175"/>
                          <a:pt x="7944" y="569913"/>
                          <a:pt x="9531" y="609600"/>
                        </a:cubicBezTo>
                        <a:cubicBezTo>
                          <a:pt x="11118" y="649287"/>
                          <a:pt x="322269" y="677863"/>
                          <a:pt x="323856" y="714375"/>
                        </a:cubicBezTo>
                        <a:cubicBezTo>
                          <a:pt x="325443" y="750887"/>
                          <a:pt x="17468" y="777875"/>
                          <a:pt x="19056" y="828675"/>
                        </a:cubicBezTo>
                        <a:cubicBezTo>
                          <a:pt x="20643" y="879475"/>
                          <a:pt x="342906" y="896938"/>
                          <a:pt x="342906" y="933450"/>
                        </a:cubicBezTo>
                        <a:cubicBezTo>
                          <a:pt x="342906" y="969962"/>
                          <a:pt x="44456" y="1008063"/>
                          <a:pt x="19056" y="1047750"/>
                        </a:cubicBezTo>
                        <a:cubicBezTo>
                          <a:pt x="-6344" y="1087438"/>
                          <a:pt x="160344" y="1106488"/>
                          <a:pt x="190506" y="1171575"/>
                        </a:cubicBezTo>
                        <a:cubicBezTo>
                          <a:pt x="220668" y="1236662"/>
                          <a:pt x="193681" y="1374775"/>
                          <a:pt x="200031" y="1438275"/>
                        </a:cubicBezTo>
                        <a:cubicBezTo>
                          <a:pt x="206381" y="1501775"/>
                          <a:pt x="223050" y="1557337"/>
                          <a:pt x="228606" y="1552575"/>
                        </a:cubicBezTo>
                      </a:path>
                    </a:pathLst>
                  </a:custGeom>
                  <a:noFill/>
                  <a:ln>
                    <a:solidFill>
                      <a:srgbClr val="D6009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5" name="二等辺三角形 74"/>
                  <p:cNvSpPr/>
                  <p:nvPr/>
                </p:nvSpPr>
                <p:spPr>
                  <a:xfrm rot="16200000" flipV="1">
                    <a:off x="8892452" y="2132672"/>
                    <a:ext cx="173619" cy="258736"/>
                  </a:xfrm>
                  <a:prstGeom prst="triangle">
                    <a:avLst/>
                  </a:prstGeom>
                  <a:solidFill>
                    <a:srgbClr val="D6009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61" name="グループ化 60"/>
                <p:cNvGrpSpPr/>
                <p:nvPr/>
              </p:nvGrpSpPr>
              <p:grpSpPr>
                <a:xfrm>
                  <a:off x="7998380" y="2852920"/>
                  <a:ext cx="140841" cy="733103"/>
                  <a:chOff x="9688295" y="2370290"/>
                  <a:chExt cx="140841" cy="733103"/>
                </a:xfrm>
              </p:grpSpPr>
              <p:sp>
                <p:nvSpPr>
                  <p:cNvPr id="72" name="二等辺三角形 71"/>
                  <p:cNvSpPr/>
                  <p:nvPr/>
                </p:nvSpPr>
                <p:spPr>
                  <a:xfrm flipV="1">
                    <a:off x="9688295" y="2900332"/>
                    <a:ext cx="140841" cy="203061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73" name="直線コネクタ 72"/>
                  <p:cNvCxnSpPr/>
                  <p:nvPr/>
                </p:nvCxnSpPr>
                <p:spPr>
                  <a:xfrm>
                    <a:off x="9749316" y="2370290"/>
                    <a:ext cx="0" cy="53004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" name="グループ化 61"/>
                <p:cNvGrpSpPr/>
                <p:nvPr/>
              </p:nvGrpSpPr>
              <p:grpSpPr>
                <a:xfrm>
                  <a:off x="8239875" y="3880103"/>
                  <a:ext cx="626941" cy="173620"/>
                  <a:chOff x="8481689" y="2175230"/>
                  <a:chExt cx="626941" cy="173620"/>
                </a:xfrm>
              </p:grpSpPr>
              <p:sp>
                <p:nvSpPr>
                  <p:cNvPr id="70" name="フリーフォーム 69"/>
                  <p:cNvSpPr/>
                  <p:nvPr/>
                </p:nvSpPr>
                <p:spPr>
                  <a:xfrm rot="16200000">
                    <a:off x="8618911" y="2069322"/>
                    <a:ext cx="142306" cy="416750"/>
                  </a:xfrm>
                  <a:custGeom>
                    <a:avLst/>
                    <a:gdLst>
                      <a:gd name="connsiteX0" fmla="*/ 104781 w 314357"/>
                      <a:gd name="connsiteY0" fmla="*/ 0 h 1469721"/>
                      <a:gd name="connsiteX1" fmla="*/ 104781 w 314357"/>
                      <a:gd name="connsiteY1" fmla="*/ 171450 h 1469721"/>
                      <a:gd name="connsiteX2" fmla="*/ 295281 w 314357"/>
                      <a:gd name="connsiteY2" fmla="*/ 228600 h 1469721"/>
                      <a:gd name="connsiteX3" fmla="*/ 6 w 314357"/>
                      <a:gd name="connsiteY3" fmla="*/ 314325 h 1469721"/>
                      <a:gd name="connsiteX4" fmla="*/ 285756 w 314357"/>
                      <a:gd name="connsiteY4" fmla="*/ 419100 h 1469721"/>
                      <a:gd name="connsiteX5" fmla="*/ 38106 w 314357"/>
                      <a:gd name="connsiteY5" fmla="*/ 552450 h 1469721"/>
                      <a:gd name="connsiteX6" fmla="*/ 304806 w 314357"/>
                      <a:gd name="connsiteY6" fmla="*/ 609600 h 1469721"/>
                      <a:gd name="connsiteX7" fmla="*/ 6 w 314357"/>
                      <a:gd name="connsiteY7" fmla="*/ 809625 h 1469721"/>
                      <a:gd name="connsiteX8" fmla="*/ 314331 w 314357"/>
                      <a:gd name="connsiteY8" fmla="*/ 914400 h 1469721"/>
                      <a:gd name="connsiteX9" fmla="*/ 19056 w 314357"/>
                      <a:gd name="connsiteY9" fmla="*/ 1076325 h 1469721"/>
                      <a:gd name="connsiteX10" fmla="*/ 209556 w 314357"/>
                      <a:gd name="connsiteY10" fmla="*/ 1181100 h 1469721"/>
                      <a:gd name="connsiteX11" fmla="*/ 190506 w 314357"/>
                      <a:gd name="connsiteY11" fmla="*/ 1428750 h 1469721"/>
                      <a:gd name="connsiteX12" fmla="*/ 200031 w 314357"/>
                      <a:gd name="connsiteY12" fmla="*/ 1466850 h 1469721"/>
                      <a:gd name="connsiteX0" fmla="*/ 133356 w 342932"/>
                      <a:gd name="connsiteY0" fmla="*/ 0 h 1469721"/>
                      <a:gd name="connsiteX1" fmla="*/ 133356 w 342932"/>
                      <a:gd name="connsiteY1" fmla="*/ 171450 h 1469721"/>
                      <a:gd name="connsiteX2" fmla="*/ 323856 w 342932"/>
                      <a:gd name="connsiteY2" fmla="*/ 228600 h 1469721"/>
                      <a:gd name="connsiteX3" fmla="*/ 6 w 342932"/>
                      <a:gd name="connsiteY3" fmla="*/ 342900 h 1469721"/>
                      <a:gd name="connsiteX4" fmla="*/ 314331 w 342932"/>
                      <a:gd name="connsiteY4" fmla="*/ 419100 h 1469721"/>
                      <a:gd name="connsiteX5" fmla="*/ 66681 w 342932"/>
                      <a:gd name="connsiteY5" fmla="*/ 552450 h 1469721"/>
                      <a:gd name="connsiteX6" fmla="*/ 333381 w 342932"/>
                      <a:gd name="connsiteY6" fmla="*/ 609600 h 1469721"/>
                      <a:gd name="connsiteX7" fmla="*/ 28581 w 342932"/>
                      <a:gd name="connsiteY7" fmla="*/ 809625 h 1469721"/>
                      <a:gd name="connsiteX8" fmla="*/ 342906 w 342932"/>
                      <a:gd name="connsiteY8" fmla="*/ 914400 h 1469721"/>
                      <a:gd name="connsiteX9" fmla="*/ 47631 w 342932"/>
                      <a:gd name="connsiteY9" fmla="*/ 1076325 h 1469721"/>
                      <a:gd name="connsiteX10" fmla="*/ 238131 w 342932"/>
                      <a:gd name="connsiteY10" fmla="*/ 1181100 h 1469721"/>
                      <a:gd name="connsiteX11" fmla="*/ 219081 w 342932"/>
                      <a:gd name="connsiteY11" fmla="*/ 1428750 h 1469721"/>
                      <a:gd name="connsiteX12" fmla="*/ 228606 w 342932"/>
                      <a:gd name="connsiteY12" fmla="*/ 1466850 h 1469721"/>
                      <a:gd name="connsiteX0" fmla="*/ 133373 w 342949"/>
                      <a:gd name="connsiteY0" fmla="*/ 0 h 1469721"/>
                      <a:gd name="connsiteX1" fmla="*/ 133373 w 342949"/>
                      <a:gd name="connsiteY1" fmla="*/ 171450 h 1469721"/>
                      <a:gd name="connsiteX2" fmla="*/ 323873 w 342949"/>
                      <a:gd name="connsiteY2" fmla="*/ 228600 h 1469721"/>
                      <a:gd name="connsiteX3" fmla="*/ 23 w 342949"/>
                      <a:gd name="connsiteY3" fmla="*/ 342900 h 1469721"/>
                      <a:gd name="connsiteX4" fmla="*/ 314348 w 342949"/>
                      <a:gd name="connsiteY4" fmla="*/ 419100 h 1469721"/>
                      <a:gd name="connsiteX5" fmla="*/ 23 w 342949"/>
                      <a:gd name="connsiteY5" fmla="*/ 542925 h 1469721"/>
                      <a:gd name="connsiteX6" fmla="*/ 333398 w 342949"/>
                      <a:gd name="connsiteY6" fmla="*/ 609600 h 1469721"/>
                      <a:gd name="connsiteX7" fmla="*/ 28598 w 342949"/>
                      <a:gd name="connsiteY7" fmla="*/ 809625 h 1469721"/>
                      <a:gd name="connsiteX8" fmla="*/ 342923 w 342949"/>
                      <a:gd name="connsiteY8" fmla="*/ 914400 h 1469721"/>
                      <a:gd name="connsiteX9" fmla="*/ 47648 w 342949"/>
                      <a:gd name="connsiteY9" fmla="*/ 1076325 h 1469721"/>
                      <a:gd name="connsiteX10" fmla="*/ 238148 w 342949"/>
                      <a:gd name="connsiteY10" fmla="*/ 1181100 h 1469721"/>
                      <a:gd name="connsiteX11" fmla="*/ 219098 w 342949"/>
                      <a:gd name="connsiteY11" fmla="*/ 1428750 h 1469721"/>
                      <a:gd name="connsiteX12" fmla="*/ 228623 w 342949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33382 w 342933"/>
                      <a:gd name="connsiteY6" fmla="*/ 60960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42907 w 342933"/>
                      <a:gd name="connsiteY6" fmla="*/ 70485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14332 w 342933"/>
                      <a:gd name="connsiteY6" fmla="*/ 704850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23857 w 342933"/>
                      <a:gd name="connsiteY6" fmla="*/ 657225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9144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33"/>
                      <a:gd name="connsiteY0" fmla="*/ 0 h 1469721"/>
                      <a:gd name="connsiteX1" fmla="*/ 133357 w 342933"/>
                      <a:gd name="connsiteY1" fmla="*/ 171450 h 1469721"/>
                      <a:gd name="connsiteX2" fmla="*/ 323857 w 342933"/>
                      <a:gd name="connsiteY2" fmla="*/ 228600 h 1469721"/>
                      <a:gd name="connsiteX3" fmla="*/ 7 w 342933"/>
                      <a:gd name="connsiteY3" fmla="*/ 342900 h 1469721"/>
                      <a:gd name="connsiteX4" fmla="*/ 314332 w 342933"/>
                      <a:gd name="connsiteY4" fmla="*/ 419100 h 1469721"/>
                      <a:gd name="connsiteX5" fmla="*/ 38107 w 342933"/>
                      <a:gd name="connsiteY5" fmla="*/ 581025 h 1469721"/>
                      <a:gd name="connsiteX6" fmla="*/ 323857 w 342933"/>
                      <a:gd name="connsiteY6" fmla="*/ 657225 h 1469721"/>
                      <a:gd name="connsiteX7" fmla="*/ 28582 w 342933"/>
                      <a:gd name="connsiteY7" fmla="*/ 809625 h 1469721"/>
                      <a:gd name="connsiteX8" fmla="*/ 342907 w 342933"/>
                      <a:gd name="connsiteY8" fmla="*/ 876300 h 1469721"/>
                      <a:gd name="connsiteX9" fmla="*/ 47632 w 342933"/>
                      <a:gd name="connsiteY9" fmla="*/ 1076325 h 1469721"/>
                      <a:gd name="connsiteX10" fmla="*/ 238132 w 342933"/>
                      <a:gd name="connsiteY10" fmla="*/ 1181100 h 1469721"/>
                      <a:gd name="connsiteX11" fmla="*/ 219082 w 342933"/>
                      <a:gd name="connsiteY11" fmla="*/ 1428750 h 1469721"/>
                      <a:gd name="connsiteX12" fmla="*/ 228607 w 342933"/>
                      <a:gd name="connsiteY12" fmla="*/ 1466850 h 1469721"/>
                      <a:gd name="connsiteX0" fmla="*/ 133357 w 342968"/>
                      <a:gd name="connsiteY0" fmla="*/ 0 h 1469721"/>
                      <a:gd name="connsiteX1" fmla="*/ 133357 w 342968"/>
                      <a:gd name="connsiteY1" fmla="*/ 171450 h 1469721"/>
                      <a:gd name="connsiteX2" fmla="*/ 323857 w 342968"/>
                      <a:gd name="connsiteY2" fmla="*/ 228600 h 1469721"/>
                      <a:gd name="connsiteX3" fmla="*/ 7 w 342968"/>
                      <a:gd name="connsiteY3" fmla="*/ 342900 h 1469721"/>
                      <a:gd name="connsiteX4" fmla="*/ 314332 w 342968"/>
                      <a:gd name="connsiteY4" fmla="*/ 419100 h 1469721"/>
                      <a:gd name="connsiteX5" fmla="*/ 38107 w 342968"/>
                      <a:gd name="connsiteY5" fmla="*/ 581025 h 1469721"/>
                      <a:gd name="connsiteX6" fmla="*/ 323857 w 342968"/>
                      <a:gd name="connsiteY6" fmla="*/ 657225 h 1469721"/>
                      <a:gd name="connsiteX7" fmla="*/ 28582 w 342968"/>
                      <a:gd name="connsiteY7" fmla="*/ 809625 h 1469721"/>
                      <a:gd name="connsiteX8" fmla="*/ 342907 w 342968"/>
                      <a:gd name="connsiteY8" fmla="*/ 876300 h 1469721"/>
                      <a:gd name="connsiteX9" fmla="*/ 57157 w 342968"/>
                      <a:gd name="connsiteY9" fmla="*/ 1000125 h 1469721"/>
                      <a:gd name="connsiteX10" fmla="*/ 238132 w 342968"/>
                      <a:gd name="connsiteY10" fmla="*/ 1181100 h 1469721"/>
                      <a:gd name="connsiteX11" fmla="*/ 219082 w 342968"/>
                      <a:gd name="connsiteY11" fmla="*/ 1428750 h 1469721"/>
                      <a:gd name="connsiteX12" fmla="*/ 228607 w 342968"/>
                      <a:gd name="connsiteY12" fmla="*/ 1466850 h 1469721"/>
                      <a:gd name="connsiteX0" fmla="*/ 123832 w 342968"/>
                      <a:gd name="connsiteY0" fmla="*/ 0 h 1526871"/>
                      <a:gd name="connsiteX1" fmla="*/ 133357 w 342968"/>
                      <a:gd name="connsiteY1" fmla="*/ 228600 h 1526871"/>
                      <a:gd name="connsiteX2" fmla="*/ 323857 w 342968"/>
                      <a:gd name="connsiteY2" fmla="*/ 285750 h 1526871"/>
                      <a:gd name="connsiteX3" fmla="*/ 7 w 342968"/>
                      <a:gd name="connsiteY3" fmla="*/ 400050 h 1526871"/>
                      <a:gd name="connsiteX4" fmla="*/ 314332 w 342968"/>
                      <a:gd name="connsiteY4" fmla="*/ 476250 h 1526871"/>
                      <a:gd name="connsiteX5" fmla="*/ 38107 w 342968"/>
                      <a:gd name="connsiteY5" fmla="*/ 638175 h 1526871"/>
                      <a:gd name="connsiteX6" fmla="*/ 323857 w 342968"/>
                      <a:gd name="connsiteY6" fmla="*/ 714375 h 1526871"/>
                      <a:gd name="connsiteX7" fmla="*/ 28582 w 342968"/>
                      <a:gd name="connsiteY7" fmla="*/ 866775 h 1526871"/>
                      <a:gd name="connsiteX8" fmla="*/ 342907 w 342968"/>
                      <a:gd name="connsiteY8" fmla="*/ 933450 h 1526871"/>
                      <a:gd name="connsiteX9" fmla="*/ 57157 w 342968"/>
                      <a:gd name="connsiteY9" fmla="*/ 1057275 h 1526871"/>
                      <a:gd name="connsiteX10" fmla="*/ 238132 w 342968"/>
                      <a:gd name="connsiteY10" fmla="*/ 1238250 h 1526871"/>
                      <a:gd name="connsiteX11" fmla="*/ 219082 w 342968"/>
                      <a:gd name="connsiteY11" fmla="*/ 1485900 h 1526871"/>
                      <a:gd name="connsiteX12" fmla="*/ 228607 w 342968"/>
                      <a:gd name="connsiteY12" fmla="*/ 1524000 h 1526871"/>
                      <a:gd name="connsiteX0" fmla="*/ 124814 w 343942"/>
                      <a:gd name="connsiteY0" fmla="*/ 0 h 1526871"/>
                      <a:gd name="connsiteX1" fmla="*/ 134339 w 343942"/>
                      <a:gd name="connsiteY1" fmla="*/ 228600 h 1526871"/>
                      <a:gd name="connsiteX2" fmla="*/ 324839 w 343942"/>
                      <a:gd name="connsiteY2" fmla="*/ 285750 h 1526871"/>
                      <a:gd name="connsiteX3" fmla="*/ 989 w 343942"/>
                      <a:gd name="connsiteY3" fmla="*/ 400050 h 1526871"/>
                      <a:gd name="connsiteX4" fmla="*/ 315314 w 343942"/>
                      <a:gd name="connsiteY4" fmla="*/ 476250 h 1526871"/>
                      <a:gd name="connsiteX5" fmla="*/ 39089 w 343942"/>
                      <a:gd name="connsiteY5" fmla="*/ 638175 h 1526871"/>
                      <a:gd name="connsiteX6" fmla="*/ 324839 w 343942"/>
                      <a:gd name="connsiteY6" fmla="*/ 714375 h 1526871"/>
                      <a:gd name="connsiteX7" fmla="*/ 29564 w 343942"/>
                      <a:gd name="connsiteY7" fmla="*/ 866775 h 1526871"/>
                      <a:gd name="connsiteX8" fmla="*/ 343889 w 343942"/>
                      <a:gd name="connsiteY8" fmla="*/ 933450 h 1526871"/>
                      <a:gd name="connsiteX9" fmla="*/ 989 w 343942"/>
                      <a:gd name="connsiteY9" fmla="*/ 1104900 h 1526871"/>
                      <a:gd name="connsiteX10" fmla="*/ 239114 w 343942"/>
                      <a:gd name="connsiteY10" fmla="*/ 1238250 h 1526871"/>
                      <a:gd name="connsiteX11" fmla="*/ 220064 w 343942"/>
                      <a:gd name="connsiteY11" fmla="*/ 1485900 h 1526871"/>
                      <a:gd name="connsiteX12" fmla="*/ 229589 w 343942"/>
                      <a:gd name="connsiteY12" fmla="*/ 1524000 h 1526871"/>
                      <a:gd name="connsiteX0" fmla="*/ 125582 w 344710"/>
                      <a:gd name="connsiteY0" fmla="*/ 0 h 1527186"/>
                      <a:gd name="connsiteX1" fmla="*/ 135107 w 344710"/>
                      <a:gd name="connsiteY1" fmla="*/ 228600 h 1527186"/>
                      <a:gd name="connsiteX2" fmla="*/ 325607 w 344710"/>
                      <a:gd name="connsiteY2" fmla="*/ 285750 h 1527186"/>
                      <a:gd name="connsiteX3" fmla="*/ 1757 w 344710"/>
                      <a:gd name="connsiteY3" fmla="*/ 400050 h 1527186"/>
                      <a:gd name="connsiteX4" fmla="*/ 316082 w 344710"/>
                      <a:gd name="connsiteY4" fmla="*/ 476250 h 1527186"/>
                      <a:gd name="connsiteX5" fmla="*/ 39857 w 344710"/>
                      <a:gd name="connsiteY5" fmla="*/ 638175 h 1527186"/>
                      <a:gd name="connsiteX6" fmla="*/ 325607 w 344710"/>
                      <a:gd name="connsiteY6" fmla="*/ 714375 h 1527186"/>
                      <a:gd name="connsiteX7" fmla="*/ 30332 w 344710"/>
                      <a:gd name="connsiteY7" fmla="*/ 866775 h 1527186"/>
                      <a:gd name="connsiteX8" fmla="*/ 344657 w 344710"/>
                      <a:gd name="connsiteY8" fmla="*/ 933450 h 1527186"/>
                      <a:gd name="connsiteX9" fmla="*/ 1757 w 344710"/>
                      <a:gd name="connsiteY9" fmla="*/ 1104900 h 1527186"/>
                      <a:gd name="connsiteX10" fmla="*/ 211307 w 344710"/>
                      <a:gd name="connsiteY10" fmla="*/ 1228725 h 1527186"/>
                      <a:gd name="connsiteX11" fmla="*/ 220832 w 344710"/>
                      <a:gd name="connsiteY11" fmla="*/ 1485900 h 1527186"/>
                      <a:gd name="connsiteX12" fmla="*/ 230357 w 344710"/>
                      <a:gd name="connsiteY12" fmla="*/ 1524000 h 1527186"/>
                      <a:gd name="connsiteX0" fmla="*/ 125582 w 344710"/>
                      <a:gd name="connsiteY0" fmla="*/ 0 h 1553323"/>
                      <a:gd name="connsiteX1" fmla="*/ 135107 w 344710"/>
                      <a:gd name="connsiteY1" fmla="*/ 228600 h 1553323"/>
                      <a:gd name="connsiteX2" fmla="*/ 325607 w 344710"/>
                      <a:gd name="connsiteY2" fmla="*/ 285750 h 1553323"/>
                      <a:gd name="connsiteX3" fmla="*/ 1757 w 344710"/>
                      <a:gd name="connsiteY3" fmla="*/ 400050 h 1553323"/>
                      <a:gd name="connsiteX4" fmla="*/ 316082 w 344710"/>
                      <a:gd name="connsiteY4" fmla="*/ 476250 h 1553323"/>
                      <a:gd name="connsiteX5" fmla="*/ 39857 w 344710"/>
                      <a:gd name="connsiteY5" fmla="*/ 638175 h 1553323"/>
                      <a:gd name="connsiteX6" fmla="*/ 325607 w 344710"/>
                      <a:gd name="connsiteY6" fmla="*/ 714375 h 1553323"/>
                      <a:gd name="connsiteX7" fmla="*/ 30332 w 344710"/>
                      <a:gd name="connsiteY7" fmla="*/ 866775 h 1553323"/>
                      <a:gd name="connsiteX8" fmla="*/ 344657 w 344710"/>
                      <a:gd name="connsiteY8" fmla="*/ 933450 h 1553323"/>
                      <a:gd name="connsiteX9" fmla="*/ 1757 w 344710"/>
                      <a:gd name="connsiteY9" fmla="*/ 1104900 h 1553323"/>
                      <a:gd name="connsiteX10" fmla="*/ 211307 w 344710"/>
                      <a:gd name="connsiteY10" fmla="*/ 1228725 h 1553323"/>
                      <a:gd name="connsiteX11" fmla="*/ 220832 w 344710"/>
                      <a:gd name="connsiteY11" fmla="*/ 1485900 h 1553323"/>
                      <a:gd name="connsiteX12" fmla="*/ 230357 w 344710"/>
                      <a:gd name="connsiteY12" fmla="*/ 1552575 h 1553323"/>
                      <a:gd name="connsiteX0" fmla="*/ 125545 w 344673"/>
                      <a:gd name="connsiteY0" fmla="*/ 0 h 1565263"/>
                      <a:gd name="connsiteX1" fmla="*/ 135070 w 344673"/>
                      <a:gd name="connsiteY1" fmla="*/ 228600 h 1565263"/>
                      <a:gd name="connsiteX2" fmla="*/ 325570 w 344673"/>
                      <a:gd name="connsiteY2" fmla="*/ 285750 h 1565263"/>
                      <a:gd name="connsiteX3" fmla="*/ 1720 w 344673"/>
                      <a:gd name="connsiteY3" fmla="*/ 400050 h 1565263"/>
                      <a:gd name="connsiteX4" fmla="*/ 316045 w 344673"/>
                      <a:gd name="connsiteY4" fmla="*/ 476250 h 1565263"/>
                      <a:gd name="connsiteX5" fmla="*/ 39820 w 344673"/>
                      <a:gd name="connsiteY5" fmla="*/ 638175 h 1565263"/>
                      <a:gd name="connsiteX6" fmla="*/ 325570 w 344673"/>
                      <a:gd name="connsiteY6" fmla="*/ 714375 h 1565263"/>
                      <a:gd name="connsiteX7" fmla="*/ 30295 w 344673"/>
                      <a:gd name="connsiteY7" fmla="*/ 866775 h 1565263"/>
                      <a:gd name="connsiteX8" fmla="*/ 344620 w 344673"/>
                      <a:gd name="connsiteY8" fmla="*/ 933450 h 1565263"/>
                      <a:gd name="connsiteX9" fmla="*/ 1720 w 344673"/>
                      <a:gd name="connsiteY9" fmla="*/ 1104900 h 1565263"/>
                      <a:gd name="connsiteX10" fmla="*/ 211270 w 344673"/>
                      <a:gd name="connsiteY10" fmla="*/ 1228725 h 1565263"/>
                      <a:gd name="connsiteX11" fmla="*/ 192220 w 344673"/>
                      <a:gd name="connsiteY11" fmla="*/ 1533525 h 1565263"/>
                      <a:gd name="connsiteX12" fmla="*/ 230320 w 344673"/>
                      <a:gd name="connsiteY12" fmla="*/ 1552575 h 1565263"/>
                      <a:gd name="connsiteX0" fmla="*/ 125901 w 345029"/>
                      <a:gd name="connsiteY0" fmla="*/ 0 h 1565263"/>
                      <a:gd name="connsiteX1" fmla="*/ 135426 w 345029"/>
                      <a:gd name="connsiteY1" fmla="*/ 228600 h 1565263"/>
                      <a:gd name="connsiteX2" fmla="*/ 325926 w 345029"/>
                      <a:gd name="connsiteY2" fmla="*/ 285750 h 1565263"/>
                      <a:gd name="connsiteX3" fmla="*/ 2076 w 345029"/>
                      <a:gd name="connsiteY3" fmla="*/ 400050 h 1565263"/>
                      <a:gd name="connsiteX4" fmla="*/ 316401 w 345029"/>
                      <a:gd name="connsiteY4" fmla="*/ 476250 h 1565263"/>
                      <a:gd name="connsiteX5" fmla="*/ 40176 w 345029"/>
                      <a:gd name="connsiteY5" fmla="*/ 638175 h 1565263"/>
                      <a:gd name="connsiteX6" fmla="*/ 325926 w 345029"/>
                      <a:gd name="connsiteY6" fmla="*/ 714375 h 1565263"/>
                      <a:gd name="connsiteX7" fmla="*/ 30651 w 345029"/>
                      <a:gd name="connsiteY7" fmla="*/ 866775 h 1565263"/>
                      <a:gd name="connsiteX8" fmla="*/ 344976 w 345029"/>
                      <a:gd name="connsiteY8" fmla="*/ 933450 h 1565263"/>
                      <a:gd name="connsiteX9" fmla="*/ 2076 w 345029"/>
                      <a:gd name="connsiteY9" fmla="*/ 1104900 h 1565263"/>
                      <a:gd name="connsiteX10" fmla="*/ 211626 w 345029"/>
                      <a:gd name="connsiteY10" fmla="*/ 1228725 h 1565263"/>
                      <a:gd name="connsiteX11" fmla="*/ 192576 w 345029"/>
                      <a:gd name="connsiteY11" fmla="*/ 1533525 h 1565263"/>
                      <a:gd name="connsiteX12" fmla="*/ 230676 w 345029"/>
                      <a:gd name="connsiteY12" fmla="*/ 1552575 h 1565263"/>
                      <a:gd name="connsiteX0" fmla="*/ 125901 w 345029"/>
                      <a:gd name="connsiteY0" fmla="*/ 0 h 1565263"/>
                      <a:gd name="connsiteX1" fmla="*/ 135426 w 345029"/>
                      <a:gd name="connsiteY1" fmla="*/ 228600 h 1565263"/>
                      <a:gd name="connsiteX2" fmla="*/ 325926 w 345029"/>
                      <a:gd name="connsiteY2" fmla="*/ 285750 h 1565263"/>
                      <a:gd name="connsiteX3" fmla="*/ 2076 w 345029"/>
                      <a:gd name="connsiteY3" fmla="*/ 400050 h 1565263"/>
                      <a:gd name="connsiteX4" fmla="*/ 316401 w 345029"/>
                      <a:gd name="connsiteY4" fmla="*/ 476250 h 1565263"/>
                      <a:gd name="connsiteX5" fmla="*/ 11601 w 345029"/>
                      <a:gd name="connsiteY5" fmla="*/ 609600 h 1565263"/>
                      <a:gd name="connsiteX6" fmla="*/ 325926 w 345029"/>
                      <a:gd name="connsiteY6" fmla="*/ 714375 h 1565263"/>
                      <a:gd name="connsiteX7" fmla="*/ 30651 w 345029"/>
                      <a:gd name="connsiteY7" fmla="*/ 866775 h 1565263"/>
                      <a:gd name="connsiteX8" fmla="*/ 344976 w 345029"/>
                      <a:gd name="connsiteY8" fmla="*/ 933450 h 1565263"/>
                      <a:gd name="connsiteX9" fmla="*/ 2076 w 345029"/>
                      <a:gd name="connsiteY9" fmla="*/ 1104900 h 1565263"/>
                      <a:gd name="connsiteX10" fmla="*/ 211626 w 345029"/>
                      <a:gd name="connsiteY10" fmla="*/ 1228725 h 1565263"/>
                      <a:gd name="connsiteX11" fmla="*/ 192576 w 345029"/>
                      <a:gd name="connsiteY11" fmla="*/ 1533525 h 1565263"/>
                      <a:gd name="connsiteX12" fmla="*/ 230676 w 345029"/>
                      <a:gd name="connsiteY12" fmla="*/ 1552575 h 1565263"/>
                      <a:gd name="connsiteX0" fmla="*/ 125901 w 344999"/>
                      <a:gd name="connsiteY0" fmla="*/ 0 h 1565263"/>
                      <a:gd name="connsiteX1" fmla="*/ 135426 w 344999"/>
                      <a:gd name="connsiteY1" fmla="*/ 228600 h 1565263"/>
                      <a:gd name="connsiteX2" fmla="*/ 325926 w 344999"/>
                      <a:gd name="connsiteY2" fmla="*/ 285750 h 1565263"/>
                      <a:gd name="connsiteX3" fmla="*/ 2076 w 344999"/>
                      <a:gd name="connsiteY3" fmla="*/ 400050 h 1565263"/>
                      <a:gd name="connsiteX4" fmla="*/ 316401 w 344999"/>
                      <a:gd name="connsiteY4" fmla="*/ 476250 h 1565263"/>
                      <a:gd name="connsiteX5" fmla="*/ 11601 w 344999"/>
                      <a:gd name="connsiteY5" fmla="*/ 609600 h 1565263"/>
                      <a:gd name="connsiteX6" fmla="*/ 325926 w 344999"/>
                      <a:gd name="connsiteY6" fmla="*/ 714375 h 1565263"/>
                      <a:gd name="connsiteX7" fmla="*/ 21126 w 344999"/>
                      <a:gd name="connsiteY7" fmla="*/ 828675 h 1565263"/>
                      <a:gd name="connsiteX8" fmla="*/ 344976 w 344999"/>
                      <a:gd name="connsiteY8" fmla="*/ 933450 h 1565263"/>
                      <a:gd name="connsiteX9" fmla="*/ 2076 w 344999"/>
                      <a:gd name="connsiteY9" fmla="*/ 1104900 h 1565263"/>
                      <a:gd name="connsiteX10" fmla="*/ 211626 w 344999"/>
                      <a:gd name="connsiteY10" fmla="*/ 1228725 h 1565263"/>
                      <a:gd name="connsiteX11" fmla="*/ 192576 w 344999"/>
                      <a:gd name="connsiteY11" fmla="*/ 1533525 h 1565263"/>
                      <a:gd name="connsiteX12" fmla="*/ 230676 w 344999"/>
                      <a:gd name="connsiteY12" fmla="*/ 1552575 h 1565263"/>
                      <a:gd name="connsiteX0" fmla="*/ 123831 w 342906"/>
                      <a:gd name="connsiteY0" fmla="*/ 0 h 1565263"/>
                      <a:gd name="connsiteX1" fmla="*/ 133356 w 342906"/>
                      <a:gd name="connsiteY1" fmla="*/ 228600 h 1565263"/>
                      <a:gd name="connsiteX2" fmla="*/ 323856 w 342906"/>
                      <a:gd name="connsiteY2" fmla="*/ 285750 h 1565263"/>
                      <a:gd name="connsiteX3" fmla="*/ 6 w 342906"/>
                      <a:gd name="connsiteY3" fmla="*/ 400050 h 1565263"/>
                      <a:gd name="connsiteX4" fmla="*/ 314331 w 342906"/>
                      <a:gd name="connsiteY4" fmla="*/ 476250 h 1565263"/>
                      <a:gd name="connsiteX5" fmla="*/ 9531 w 342906"/>
                      <a:gd name="connsiteY5" fmla="*/ 609600 h 1565263"/>
                      <a:gd name="connsiteX6" fmla="*/ 323856 w 342906"/>
                      <a:gd name="connsiteY6" fmla="*/ 714375 h 1565263"/>
                      <a:gd name="connsiteX7" fmla="*/ 19056 w 342906"/>
                      <a:gd name="connsiteY7" fmla="*/ 828675 h 1565263"/>
                      <a:gd name="connsiteX8" fmla="*/ 342906 w 342906"/>
                      <a:gd name="connsiteY8" fmla="*/ 933450 h 1565263"/>
                      <a:gd name="connsiteX9" fmla="*/ 19056 w 342906"/>
                      <a:gd name="connsiteY9" fmla="*/ 1047750 h 1565263"/>
                      <a:gd name="connsiteX10" fmla="*/ 209556 w 342906"/>
                      <a:gd name="connsiteY10" fmla="*/ 1228725 h 1565263"/>
                      <a:gd name="connsiteX11" fmla="*/ 190506 w 342906"/>
                      <a:gd name="connsiteY11" fmla="*/ 1533525 h 1565263"/>
                      <a:gd name="connsiteX12" fmla="*/ 228606 w 342906"/>
                      <a:gd name="connsiteY12" fmla="*/ 1552575 h 1565263"/>
                      <a:gd name="connsiteX0" fmla="*/ 123831 w 342906"/>
                      <a:gd name="connsiteY0" fmla="*/ 0 h 1569184"/>
                      <a:gd name="connsiteX1" fmla="*/ 133356 w 342906"/>
                      <a:gd name="connsiteY1" fmla="*/ 228600 h 1569184"/>
                      <a:gd name="connsiteX2" fmla="*/ 323856 w 342906"/>
                      <a:gd name="connsiteY2" fmla="*/ 285750 h 1569184"/>
                      <a:gd name="connsiteX3" fmla="*/ 6 w 342906"/>
                      <a:gd name="connsiteY3" fmla="*/ 400050 h 1569184"/>
                      <a:gd name="connsiteX4" fmla="*/ 314331 w 342906"/>
                      <a:gd name="connsiteY4" fmla="*/ 476250 h 1569184"/>
                      <a:gd name="connsiteX5" fmla="*/ 9531 w 342906"/>
                      <a:gd name="connsiteY5" fmla="*/ 609600 h 1569184"/>
                      <a:gd name="connsiteX6" fmla="*/ 323856 w 342906"/>
                      <a:gd name="connsiteY6" fmla="*/ 714375 h 1569184"/>
                      <a:gd name="connsiteX7" fmla="*/ 19056 w 342906"/>
                      <a:gd name="connsiteY7" fmla="*/ 828675 h 1569184"/>
                      <a:gd name="connsiteX8" fmla="*/ 342906 w 342906"/>
                      <a:gd name="connsiteY8" fmla="*/ 933450 h 1569184"/>
                      <a:gd name="connsiteX9" fmla="*/ 19056 w 342906"/>
                      <a:gd name="connsiteY9" fmla="*/ 1047750 h 1569184"/>
                      <a:gd name="connsiteX10" fmla="*/ 190506 w 342906"/>
                      <a:gd name="connsiteY10" fmla="*/ 1171575 h 1569184"/>
                      <a:gd name="connsiteX11" fmla="*/ 190506 w 342906"/>
                      <a:gd name="connsiteY11" fmla="*/ 1533525 h 1569184"/>
                      <a:gd name="connsiteX12" fmla="*/ 228606 w 342906"/>
                      <a:gd name="connsiteY12" fmla="*/ 1552575 h 1569184"/>
                      <a:gd name="connsiteX0" fmla="*/ 123831 w 342906"/>
                      <a:gd name="connsiteY0" fmla="*/ 0 h 1552860"/>
                      <a:gd name="connsiteX1" fmla="*/ 133356 w 342906"/>
                      <a:gd name="connsiteY1" fmla="*/ 228600 h 1552860"/>
                      <a:gd name="connsiteX2" fmla="*/ 323856 w 342906"/>
                      <a:gd name="connsiteY2" fmla="*/ 285750 h 1552860"/>
                      <a:gd name="connsiteX3" fmla="*/ 6 w 342906"/>
                      <a:gd name="connsiteY3" fmla="*/ 400050 h 1552860"/>
                      <a:gd name="connsiteX4" fmla="*/ 314331 w 342906"/>
                      <a:gd name="connsiteY4" fmla="*/ 476250 h 1552860"/>
                      <a:gd name="connsiteX5" fmla="*/ 9531 w 342906"/>
                      <a:gd name="connsiteY5" fmla="*/ 609600 h 1552860"/>
                      <a:gd name="connsiteX6" fmla="*/ 323856 w 342906"/>
                      <a:gd name="connsiteY6" fmla="*/ 714375 h 1552860"/>
                      <a:gd name="connsiteX7" fmla="*/ 19056 w 342906"/>
                      <a:gd name="connsiteY7" fmla="*/ 828675 h 1552860"/>
                      <a:gd name="connsiteX8" fmla="*/ 342906 w 342906"/>
                      <a:gd name="connsiteY8" fmla="*/ 933450 h 1552860"/>
                      <a:gd name="connsiteX9" fmla="*/ 19056 w 342906"/>
                      <a:gd name="connsiteY9" fmla="*/ 1047750 h 1552860"/>
                      <a:gd name="connsiteX10" fmla="*/ 190506 w 342906"/>
                      <a:gd name="connsiteY10" fmla="*/ 1171575 h 1552860"/>
                      <a:gd name="connsiteX11" fmla="*/ 200031 w 342906"/>
                      <a:gd name="connsiteY11" fmla="*/ 1438275 h 1552860"/>
                      <a:gd name="connsiteX12" fmla="*/ 228606 w 342906"/>
                      <a:gd name="connsiteY12" fmla="*/ 1552575 h 155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6" h="1552860">
                        <a:moveTo>
                          <a:pt x="123831" y="0"/>
                        </a:moveTo>
                        <a:cubicBezTo>
                          <a:pt x="107956" y="66675"/>
                          <a:pt x="100019" y="180975"/>
                          <a:pt x="133356" y="228600"/>
                        </a:cubicBezTo>
                        <a:cubicBezTo>
                          <a:pt x="166694" y="276225"/>
                          <a:pt x="346081" y="257175"/>
                          <a:pt x="323856" y="285750"/>
                        </a:cubicBezTo>
                        <a:cubicBezTo>
                          <a:pt x="301631" y="314325"/>
                          <a:pt x="1594" y="368300"/>
                          <a:pt x="6" y="400050"/>
                        </a:cubicBezTo>
                        <a:cubicBezTo>
                          <a:pt x="-1582" y="431800"/>
                          <a:pt x="312743" y="441325"/>
                          <a:pt x="314331" y="476250"/>
                        </a:cubicBezTo>
                        <a:cubicBezTo>
                          <a:pt x="315919" y="511175"/>
                          <a:pt x="7944" y="569913"/>
                          <a:pt x="9531" y="609600"/>
                        </a:cubicBezTo>
                        <a:cubicBezTo>
                          <a:pt x="11118" y="649287"/>
                          <a:pt x="322269" y="677863"/>
                          <a:pt x="323856" y="714375"/>
                        </a:cubicBezTo>
                        <a:cubicBezTo>
                          <a:pt x="325443" y="750887"/>
                          <a:pt x="17468" y="777875"/>
                          <a:pt x="19056" y="828675"/>
                        </a:cubicBezTo>
                        <a:cubicBezTo>
                          <a:pt x="20643" y="879475"/>
                          <a:pt x="342906" y="896938"/>
                          <a:pt x="342906" y="933450"/>
                        </a:cubicBezTo>
                        <a:cubicBezTo>
                          <a:pt x="342906" y="969962"/>
                          <a:pt x="44456" y="1008063"/>
                          <a:pt x="19056" y="1047750"/>
                        </a:cubicBezTo>
                        <a:cubicBezTo>
                          <a:pt x="-6344" y="1087438"/>
                          <a:pt x="160344" y="1106488"/>
                          <a:pt x="190506" y="1171575"/>
                        </a:cubicBezTo>
                        <a:cubicBezTo>
                          <a:pt x="220668" y="1236662"/>
                          <a:pt x="193681" y="1374775"/>
                          <a:pt x="200031" y="1438275"/>
                        </a:cubicBezTo>
                        <a:cubicBezTo>
                          <a:pt x="206381" y="1501775"/>
                          <a:pt x="223050" y="1557337"/>
                          <a:pt x="228606" y="1552575"/>
                        </a:cubicBezTo>
                      </a:path>
                    </a:pathLst>
                  </a:custGeom>
                  <a:noFill/>
                  <a:ln>
                    <a:solidFill>
                      <a:srgbClr val="D6009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二等辺三角形 70"/>
                  <p:cNvSpPr/>
                  <p:nvPr/>
                </p:nvSpPr>
                <p:spPr>
                  <a:xfrm rot="16200000" flipV="1">
                    <a:off x="8892452" y="2132672"/>
                    <a:ext cx="173619" cy="258736"/>
                  </a:xfrm>
                  <a:prstGeom prst="triangle">
                    <a:avLst/>
                  </a:prstGeom>
                  <a:solidFill>
                    <a:srgbClr val="D6009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63" name="グループ化 62"/>
                <p:cNvGrpSpPr/>
                <p:nvPr/>
              </p:nvGrpSpPr>
              <p:grpSpPr>
                <a:xfrm>
                  <a:off x="7998380" y="3704037"/>
                  <a:ext cx="140841" cy="733103"/>
                  <a:chOff x="9688295" y="2370290"/>
                  <a:chExt cx="140841" cy="733103"/>
                </a:xfrm>
              </p:grpSpPr>
              <p:sp>
                <p:nvSpPr>
                  <p:cNvPr id="68" name="二等辺三角形 67"/>
                  <p:cNvSpPr/>
                  <p:nvPr/>
                </p:nvSpPr>
                <p:spPr>
                  <a:xfrm flipV="1">
                    <a:off x="9688295" y="2900332"/>
                    <a:ext cx="140841" cy="203061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69" name="直線コネクタ 68"/>
                  <p:cNvCxnSpPr/>
                  <p:nvPr/>
                </p:nvCxnSpPr>
                <p:spPr>
                  <a:xfrm>
                    <a:off x="9749316" y="2370290"/>
                    <a:ext cx="0" cy="53004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" name="グループ化 63"/>
                <p:cNvGrpSpPr/>
                <p:nvPr/>
              </p:nvGrpSpPr>
              <p:grpSpPr>
                <a:xfrm>
                  <a:off x="8002454" y="1412720"/>
                  <a:ext cx="140841" cy="432060"/>
                  <a:chOff x="9688295" y="2671333"/>
                  <a:chExt cx="140841" cy="432060"/>
                </a:xfrm>
              </p:grpSpPr>
              <p:sp>
                <p:nvSpPr>
                  <p:cNvPr id="66" name="二等辺三角形 65"/>
                  <p:cNvSpPr/>
                  <p:nvPr/>
                </p:nvSpPr>
                <p:spPr>
                  <a:xfrm flipV="1">
                    <a:off x="9688295" y="2900332"/>
                    <a:ext cx="140841" cy="203061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67" name="直線コネクタ 66"/>
                  <p:cNvCxnSpPr/>
                  <p:nvPr/>
                </p:nvCxnSpPr>
                <p:spPr>
                  <a:xfrm>
                    <a:off x="9740926" y="2671333"/>
                    <a:ext cx="8390" cy="22899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5" name="フリーフォーム 64"/>
                <p:cNvSpPr/>
                <p:nvPr/>
              </p:nvSpPr>
              <p:spPr>
                <a:xfrm>
                  <a:off x="7884460" y="1397959"/>
                  <a:ext cx="360051" cy="57250"/>
                </a:xfrm>
                <a:custGeom>
                  <a:avLst/>
                  <a:gdLst>
                    <a:gd name="connsiteX0" fmla="*/ 0 w 319315"/>
                    <a:gd name="connsiteY0" fmla="*/ 130665 h 130665"/>
                    <a:gd name="connsiteX1" fmla="*/ 101600 w 319315"/>
                    <a:gd name="connsiteY1" fmla="*/ 36 h 130665"/>
                    <a:gd name="connsiteX2" fmla="*/ 203200 w 319315"/>
                    <a:gd name="connsiteY2" fmla="*/ 116150 h 130665"/>
                    <a:gd name="connsiteX3" fmla="*/ 319315 w 319315"/>
                    <a:gd name="connsiteY3" fmla="*/ 36 h 130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315" h="130665">
                      <a:moveTo>
                        <a:pt x="0" y="130665"/>
                      </a:moveTo>
                      <a:cubicBezTo>
                        <a:pt x="33866" y="66560"/>
                        <a:pt x="67733" y="2455"/>
                        <a:pt x="101600" y="36"/>
                      </a:cubicBezTo>
                      <a:cubicBezTo>
                        <a:pt x="135467" y="-2383"/>
                        <a:pt x="166914" y="116150"/>
                        <a:pt x="203200" y="116150"/>
                      </a:cubicBezTo>
                      <a:cubicBezTo>
                        <a:pt x="239486" y="116150"/>
                        <a:pt x="279400" y="58093"/>
                        <a:pt x="319315" y="36"/>
                      </a:cubicBezTo>
                    </a:path>
                  </a:pathLst>
                </a:cu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7153886" y="1815764"/>
                <a:ext cx="550929" cy="553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altLang="ja-JP" sz="1200" baseline="-25000" dirty="0">
                    <a:latin typeface="Arial" pitchFamily="34" charset="0"/>
                    <a:cs typeface="Arial" pitchFamily="34" charset="0"/>
                  </a:rPr>
                  <a:t>3</a:t>
                </a:r>
                <a:endParaRPr kumimoji="1" lang="ja-JP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7136785" y="2578268"/>
                <a:ext cx="550929" cy="553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altLang="ja-JP" sz="12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endParaRPr kumimoji="1" lang="ja-JP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7153888" y="3327973"/>
                <a:ext cx="578958" cy="553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Arial" pitchFamily="34" charset="0"/>
                    <a:cs typeface="Arial" pitchFamily="34" charset="0"/>
                  </a:rPr>
                  <a:t>Ex</a:t>
                </a:r>
                <a:endParaRPr kumimoji="1" lang="ja-JP" alt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5" name="テキスト ボックス 154"/>
            <p:cNvSpPr txBox="1"/>
            <p:nvPr/>
          </p:nvSpPr>
          <p:spPr>
            <a:xfrm>
              <a:off x="6964255" y="210110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b="1" dirty="0"/>
                <a:t>三重点</a:t>
              </a:r>
            </a:p>
          </p:txBody>
        </p:sp>
        <p:sp>
          <p:nvSpPr>
            <p:cNvPr id="157" name="テキスト ボックス 156"/>
            <p:cNvSpPr txBox="1"/>
            <p:nvPr/>
          </p:nvSpPr>
          <p:spPr>
            <a:xfrm>
              <a:off x="6698175" y="1641025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kern="0" dirty="0">
                  <a:solidFill>
                    <a:sysClr val="windowText" lastClr="000000"/>
                  </a:solidFill>
                </a:rPr>
                <a:t>温</a:t>
              </a:r>
              <a:r>
                <a:rPr kumimoji="1" lang="ja-JP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度</a:t>
              </a:r>
            </a:p>
          </p:txBody>
        </p:sp>
        <p:cxnSp>
          <p:nvCxnSpPr>
            <p:cNvPr id="175" name="直線矢印コネクタ 174"/>
            <p:cNvCxnSpPr/>
            <p:nvPr/>
          </p:nvCxnSpPr>
          <p:spPr>
            <a:xfrm flipH="1">
              <a:off x="7687530" y="2101101"/>
              <a:ext cx="484018" cy="60405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1" name="直線矢印コネクタ 180"/>
            <p:cNvCxnSpPr/>
            <p:nvPr/>
          </p:nvCxnSpPr>
          <p:spPr>
            <a:xfrm flipV="1">
              <a:off x="7065879" y="3147146"/>
              <a:ext cx="446910" cy="629490"/>
            </a:xfrm>
            <a:prstGeom prst="straightConnector1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0" name="Text Box 13"/>
            <p:cNvSpPr txBox="1">
              <a:spLocks noChangeArrowheads="1"/>
            </p:cNvSpPr>
            <p:nvPr/>
          </p:nvSpPr>
          <p:spPr bwMode="auto">
            <a:xfrm>
              <a:off x="6294367" y="3776636"/>
              <a:ext cx="2017486" cy="971677"/>
            </a:xfrm>
            <a:prstGeom prst="rect">
              <a:avLst/>
            </a:prstGeom>
            <a:solidFill>
              <a:srgbClr val="FFFF99"/>
            </a:solidFill>
            <a:ln w="57150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342900" indent="-341313" defTabSz="449263"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449263"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449263"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449263"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449263"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ts val="2000"/>
                </a:lnSpc>
                <a:spcBef>
                  <a:spcPct val="50000"/>
                </a:spcBef>
                <a:buSzPct val="100000"/>
              </a:pPr>
              <a:r>
                <a:rPr kumimoji="0" lang="ja-JP" altLang="en-US" sz="1400" b="1" dirty="0">
                  <a:solidFill>
                    <a:srgbClr val="000000"/>
                  </a:solidFill>
                  <a:latin typeface="+mn-ea"/>
                  <a:ea typeface="+mn-ea"/>
                </a:rPr>
                <a:t>多励起子：</a:t>
              </a:r>
              <a:endParaRPr kumimoji="0" lang="en-US" altLang="ja-JP" sz="1400" b="1" dirty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>
                <a:lnSpc>
                  <a:spcPts val="2000"/>
                </a:lnSpc>
                <a:spcBef>
                  <a:spcPct val="50000"/>
                </a:spcBef>
                <a:buSzPct val="100000"/>
              </a:pPr>
              <a:r>
                <a:rPr kumimoji="0" lang="ja-JP" altLang="en-US" sz="1400" b="1" dirty="0">
                  <a:solidFill>
                    <a:srgbClr val="000000"/>
                  </a:solidFill>
                  <a:latin typeface="+mn-ea"/>
                  <a:ea typeface="+mn-ea"/>
                </a:rPr>
                <a:t>少数の電子正孔ペアが束縛した状態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38" descr="rul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40"/>
          <p:cNvSpPr txBox="1">
            <a:spLocks noChangeArrowheads="1"/>
          </p:cNvSpPr>
          <p:nvPr/>
        </p:nvSpPr>
        <p:spPr bwMode="auto">
          <a:xfrm>
            <a:off x="0" y="-49213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/>
              <a:t>課題研究</a:t>
            </a:r>
            <a:r>
              <a:rPr lang="en-US" altLang="ja-JP" sz="1800" b="1"/>
              <a:t>Q2</a:t>
            </a:r>
          </a:p>
        </p:txBody>
      </p:sp>
      <p:sp>
        <p:nvSpPr>
          <p:cNvPr id="20489" name="Rectangle 43"/>
          <p:cNvSpPr>
            <a:spLocks noChangeArrowheads="1"/>
          </p:cNvSpPr>
          <p:nvPr/>
        </p:nvSpPr>
        <p:spPr bwMode="auto">
          <a:xfrm>
            <a:off x="174625" y="234950"/>
            <a:ext cx="88312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2"/>
                </a:solidFill>
              </a:rPr>
              <a:t>先端的な「新しい光」の発生とそれをもちいた物理計測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C513D38-5BE0-5986-F819-37BCB3478468}"/>
              </a:ext>
            </a:extLst>
          </p:cNvPr>
          <p:cNvGrpSpPr/>
          <p:nvPr/>
        </p:nvGrpSpPr>
        <p:grpSpPr>
          <a:xfrm>
            <a:off x="1297206" y="884544"/>
            <a:ext cx="6983871" cy="3740867"/>
            <a:chOff x="757534" y="2064386"/>
            <a:chExt cx="6983871" cy="3740867"/>
          </a:xfrm>
        </p:grpSpPr>
        <p:pic>
          <p:nvPicPr>
            <p:cNvPr id="5" name="図 47">
              <a:extLst>
                <a:ext uri="{FF2B5EF4-FFF2-40B4-BE49-F238E27FC236}">
                  <a16:creationId xmlns:a16="http://schemas.microsoft.com/office/drawing/2014/main" id="{71136152-C252-0CFC-2065-9D52284AA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34" y="2620091"/>
              <a:ext cx="6354466" cy="3185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AD0844D7-FE3A-5313-5E0D-E589BFC715FD}"/>
                </a:ext>
              </a:extLst>
            </p:cNvPr>
            <p:cNvSpPr/>
            <p:nvPr/>
          </p:nvSpPr>
          <p:spPr bwMode="auto">
            <a:xfrm>
              <a:off x="3990412" y="2064386"/>
              <a:ext cx="3750993" cy="30119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三角形 6">
              <a:extLst>
                <a:ext uri="{FF2B5EF4-FFF2-40B4-BE49-F238E27FC236}">
                  <a16:creationId xmlns:a16="http://schemas.microsoft.com/office/drawing/2014/main" id="{CAA4DA9C-B341-8C94-8FCD-19AADFF8EBC6}"/>
                </a:ext>
              </a:extLst>
            </p:cNvPr>
            <p:cNvSpPr/>
            <p:nvPr/>
          </p:nvSpPr>
          <p:spPr bwMode="auto">
            <a:xfrm rot="13579562">
              <a:off x="3593778" y="3929048"/>
              <a:ext cx="913015" cy="977900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61C8AAB-F7B9-61C5-27BF-761C3D4B9353}"/>
              </a:ext>
            </a:extLst>
          </p:cNvPr>
          <p:cNvGrpSpPr/>
          <p:nvPr/>
        </p:nvGrpSpPr>
        <p:grpSpPr>
          <a:xfrm>
            <a:off x="-17993" y="954055"/>
            <a:ext cx="3925618" cy="2474945"/>
            <a:chOff x="-17993" y="954055"/>
            <a:chExt cx="3925618" cy="2474945"/>
          </a:xfrm>
        </p:grpSpPr>
        <p:grpSp>
          <p:nvGrpSpPr>
            <p:cNvPr id="9" name="図形グループ 3">
              <a:extLst>
                <a:ext uri="{FF2B5EF4-FFF2-40B4-BE49-F238E27FC236}">
                  <a16:creationId xmlns:a16="http://schemas.microsoft.com/office/drawing/2014/main" id="{E69A9F0B-E3E2-3CAE-C104-4D95FC583111}"/>
                </a:ext>
              </a:extLst>
            </p:cNvPr>
            <p:cNvGrpSpPr/>
            <p:nvPr/>
          </p:nvGrpSpPr>
          <p:grpSpPr>
            <a:xfrm>
              <a:off x="31951" y="1224395"/>
              <a:ext cx="2004061" cy="2204605"/>
              <a:chOff x="-3967231" y="880286"/>
              <a:chExt cx="2555776" cy="2811530"/>
            </a:xfrm>
            <a:solidFill>
              <a:schemeClr val="accent2">
                <a:lumMod val="20000"/>
                <a:lumOff val="80000"/>
              </a:schemeClr>
            </a:solidFill>
          </p:grpSpPr>
          <p:pic>
            <p:nvPicPr>
              <p:cNvPr id="14" name="図 13" descr="fig2color.pdf">
                <a:extLst>
                  <a:ext uri="{FF2B5EF4-FFF2-40B4-BE49-F238E27FC236}">
                    <a16:creationId xmlns:a16="http://schemas.microsoft.com/office/drawing/2014/main" id="{C5EFB0DF-0FD9-ADA6-FAE3-31188B917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67231" y="880286"/>
                <a:ext cx="2555776" cy="2441137"/>
              </a:xfrm>
              <a:prstGeom prst="rect">
                <a:avLst/>
              </a:prstGeom>
              <a:grpFill/>
            </p:spPr>
          </p:pic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8D08A3A-253F-96AA-A640-15DB772DF7ED}"/>
                  </a:ext>
                </a:extLst>
              </p:cNvPr>
              <p:cNvSpPr txBox="1"/>
              <p:nvPr/>
            </p:nvSpPr>
            <p:spPr>
              <a:xfrm>
                <a:off x="-3497349" y="3024554"/>
                <a:ext cx="1954767" cy="66726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1400" i="1" dirty="0">
                    <a:solidFill>
                      <a:srgbClr val="000000"/>
                    </a:solidFill>
                  </a:rPr>
                  <a:t>世界最高強度の</a:t>
                </a:r>
                <a:endParaRPr lang="en-US" altLang="ja-JP" sz="1400" i="1" dirty="0">
                  <a:solidFill>
                    <a:srgbClr val="000000"/>
                  </a:solidFill>
                </a:endParaRP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1400" i="1" dirty="0">
                    <a:solidFill>
                      <a:srgbClr val="000000"/>
                    </a:solidFill>
                  </a:rPr>
                  <a:t>テラヘルツ波発生</a:t>
                </a:r>
              </a:p>
            </p:txBody>
          </p:sp>
        </p:grpSp>
        <p:grpSp>
          <p:nvGrpSpPr>
            <p:cNvPr id="10" name="図形グループ 5">
              <a:extLst>
                <a:ext uri="{FF2B5EF4-FFF2-40B4-BE49-F238E27FC236}">
                  <a16:creationId xmlns:a16="http://schemas.microsoft.com/office/drawing/2014/main" id="{8E6B155C-D720-60DE-F067-70236A70D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3799" y="954055"/>
              <a:ext cx="1803826" cy="1988639"/>
              <a:chOff x="-4363543" y="1051414"/>
              <a:chExt cx="2742163" cy="3023395"/>
            </a:xfrm>
          </p:grpSpPr>
          <p:pic>
            <p:nvPicPr>
              <p:cNvPr id="12" name="図 4" descr="THz.jpg">
                <a:extLst>
                  <a:ext uri="{FF2B5EF4-FFF2-40B4-BE49-F238E27FC236}">
                    <a16:creationId xmlns:a16="http://schemas.microsoft.com/office/drawing/2014/main" id="{6CFC83A6-7479-83E0-4B5F-057329831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63543" y="1051414"/>
                <a:ext cx="2742163" cy="2068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88DDD71-D5B2-F66E-1639-5F0F9CA1B1C5}"/>
                  </a:ext>
                </a:extLst>
              </p:cNvPr>
              <p:cNvSpPr txBox="1"/>
              <p:nvPr/>
            </p:nvSpPr>
            <p:spPr>
              <a:xfrm>
                <a:off x="-4029415" y="3279340"/>
                <a:ext cx="2330139" cy="7954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1400" i="1" dirty="0">
                    <a:solidFill>
                      <a:srgbClr val="000000"/>
                    </a:solidFill>
                  </a:rPr>
                  <a:t>世界初の近接場</a:t>
                </a:r>
                <a:endParaRPr lang="en-US" altLang="ja-JP" sz="1400" i="1" dirty="0">
                  <a:solidFill>
                    <a:srgbClr val="000000"/>
                  </a:solidFill>
                </a:endParaRP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1400" i="1" dirty="0">
                    <a:solidFill>
                      <a:srgbClr val="000000"/>
                    </a:solidFill>
                  </a:rPr>
                  <a:t>テラヘルツ顕微鏡</a:t>
                </a:r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38C3553-142D-EC3A-6860-825FE11218F6}"/>
                </a:ext>
              </a:extLst>
            </p:cNvPr>
            <p:cNvSpPr txBox="1"/>
            <p:nvPr/>
          </p:nvSpPr>
          <p:spPr>
            <a:xfrm>
              <a:off x="-17993" y="962342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>
                  <a:highlight>
                    <a:srgbClr val="00FFFF"/>
                  </a:highlight>
                </a:rPr>
                <a:t>高強度テラヘルツ光</a:t>
              </a:r>
              <a:endParaRPr kumimoji="1" lang="ja-JP" altLang="en-US" sz="2000" b="1">
                <a:highlight>
                  <a:srgbClr val="00FFFF"/>
                </a:highlight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967C832-FA69-52D7-431F-9E479B934DB6}"/>
              </a:ext>
            </a:extLst>
          </p:cNvPr>
          <p:cNvGrpSpPr/>
          <p:nvPr/>
        </p:nvGrpSpPr>
        <p:grpSpPr>
          <a:xfrm>
            <a:off x="4904386" y="4697728"/>
            <a:ext cx="4145992" cy="2066522"/>
            <a:chOff x="4904386" y="4697728"/>
            <a:chExt cx="4145992" cy="2066522"/>
          </a:xfrm>
        </p:grpSpPr>
        <p:pic>
          <p:nvPicPr>
            <p:cNvPr id="17" name="図 16" descr="ダイアグラム&#10;&#10;自動的に生成された説明">
              <a:extLst>
                <a:ext uri="{FF2B5EF4-FFF2-40B4-BE49-F238E27FC236}">
                  <a16:creationId xmlns:a16="http://schemas.microsoft.com/office/drawing/2014/main" id="{E45A9444-020A-F04B-BE7C-04DA9F8F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3444" y="4959338"/>
              <a:ext cx="3225800" cy="1804912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E09945B-BD1E-49E3-A2CA-D5752C629217}"/>
                </a:ext>
              </a:extLst>
            </p:cNvPr>
            <p:cNvSpPr txBox="1"/>
            <p:nvPr/>
          </p:nvSpPr>
          <p:spPr bwMode="auto">
            <a:xfrm>
              <a:off x="4904386" y="4697728"/>
              <a:ext cx="2064989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新しいもつれ光子状態の</a:t>
              </a:r>
              <a:endParaRPr lang="en-US" altLang="ja-JP" sz="1400" i="1" dirty="0">
                <a:solidFill>
                  <a:srgbClr val="000000"/>
                </a:solidFill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生成と光子計測</a:t>
              </a:r>
              <a:endParaRPr lang="ja-JP" altLang="en-US" sz="1400" i="1" dirty="0">
                <a:solidFill>
                  <a:srgbClr val="000000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6434934-0959-E4D5-99D6-9B9075DE675F}"/>
                </a:ext>
              </a:extLst>
            </p:cNvPr>
            <p:cNvSpPr txBox="1"/>
            <p:nvPr/>
          </p:nvSpPr>
          <p:spPr>
            <a:xfrm>
              <a:off x="7317211" y="4875262"/>
              <a:ext cx="1733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>
                  <a:highlight>
                    <a:srgbClr val="00FFFF"/>
                  </a:highlight>
                </a:rPr>
                <a:t>量子分光計測</a:t>
              </a:r>
              <a:endParaRPr kumimoji="1" lang="ja-JP" altLang="en-US" sz="2000" b="1">
                <a:highlight>
                  <a:srgbClr val="00FFFF"/>
                </a:highlight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E7E3A67-FBF0-3F76-0F2C-AF226B648711}"/>
              </a:ext>
            </a:extLst>
          </p:cNvPr>
          <p:cNvGrpSpPr/>
          <p:nvPr/>
        </p:nvGrpSpPr>
        <p:grpSpPr>
          <a:xfrm>
            <a:off x="0" y="4543337"/>
            <a:ext cx="4065142" cy="2314663"/>
            <a:chOff x="0" y="4543337"/>
            <a:chExt cx="4065142" cy="231466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88D3987-C62F-F835-2B31-BA4199EB1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43337"/>
              <a:ext cx="1703849" cy="2314663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610F107-E45A-E8F9-9460-D2A42639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849" y="4708474"/>
              <a:ext cx="2361293" cy="1216177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915A5AA-6F41-A492-9471-6CADC6734D36}"/>
                </a:ext>
              </a:extLst>
            </p:cNvPr>
            <p:cNvSpPr txBox="1"/>
            <p:nvPr/>
          </p:nvSpPr>
          <p:spPr>
            <a:xfrm>
              <a:off x="1569847" y="5861794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>
                  <a:highlight>
                    <a:srgbClr val="00FFFF"/>
                  </a:highlight>
                </a:rPr>
                <a:t>狭線幅</a:t>
              </a:r>
              <a:r>
                <a:rPr kumimoji="1" lang="ja-JP" altLang="en-US" sz="2000" b="1">
                  <a:highlight>
                    <a:srgbClr val="00FFFF"/>
                  </a:highlight>
                </a:rPr>
                <a:t>テラヘルツ光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836D7FF-40D6-66E3-3CC4-6AB159065CE7}"/>
                </a:ext>
              </a:extLst>
            </p:cNvPr>
            <p:cNvSpPr txBox="1"/>
            <p:nvPr/>
          </p:nvSpPr>
          <p:spPr>
            <a:xfrm>
              <a:off x="1962907" y="6246684"/>
              <a:ext cx="1532792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半導体テラヘルツ</a:t>
              </a:r>
              <a:endParaRPr lang="en-US" altLang="ja-JP" sz="1400" i="1" dirty="0">
                <a:solidFill>
                  <a:srgbClr val="000000"/>
                </a:solidFill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技術の新展開</a:t>
              </a:r>
              <a:endParaRPr lang="ja-JP" altLang="en-US" sz="1400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B6182C4-E6BD-51FA-158B-30476BE2DEFE}"/>
              </a:ext>
            </a:extLst>
          </p:cNvPr>
          <p:cNvGrpSpPr/>
          <p:nvPr/>
        </p:nvGrpSpPr>
        <p:grpSpPr>
          <a:xfrm>
            <a:off x="4974017" y="939597"/>
            <a:ext cx="3942910" cy="2802986"/>
            <a:chOff x="4974017" y="939597"/>
            <a:chExt cx="3942910" cy="2802986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0B30F90-DB1C-B1D1-A7BF-24AEDDB0E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841" y="1356603"/>
              <a:ext cx="2658086" cy="1804572"/>
            </a:xfrm>
            <a:prstGeom prst="rect">
              <a:avLst/>
            </a:prstGeom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C46D411-173A-AB39-8753-1A9AC02F62A5}"/>
                </a:ext>
              </a:extLst>
            </p:cNvPr>
            <p:cNvSpPr txBox="1"/>
            <p:nvPr/>
          </p:nvSpPr>
          <p:spPr>
            <a:xfrm>
              <a:off x="6769628" y="939597"/>
              <a:ext cx="1733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>
                  <a:highlight>
                    <a:srgbClr val="00FFFF"/>
                  </a:highlight>
                </a:rPr>
                <a:t>超高速光科学</a:t>
              </a:r>
              <a:endParaRPr kumimoji="1" lang="ja-JP" altLang="en-US" sz="2000" b="1">
                <a:highlight>
                  <a:srgbClr val="00FFFF"/>
                </a:highlight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20955305-262D-B062-18C2-6A53BD7F33A0}"/>
                </a:ext>
              </a:extLst>
            </p:cNvPr>
            <p:cNvSpPr txBox="1"/>
            <p:nvPr/>
          </p:nvSpPr>
          <p:spPr bwMode="auto">
            <a:xfrm>
              <a:off x="7085415" y="3219363"/>
              <a:ext cx="1173718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サブサイクル</a:t>
              </a:r>
              <a:endParaRPr lang="en-US" altLang="ja-JP" sz="1400" i="1" dirty="0">
                <a:solidFill>
                  <a:srgbClr val="000000"/>
                </a:solidFill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赤外分光</a:t>
              </a:r>
              <a:endParaRPr lang="ja-JP" altLang="en-US" sz="1400" i="1" dirty="0">
                <a:solidFill>
                  <a:srgbClr val="000000"/>
                </a:solidFill>
              </a:endParaRPr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DEE65CC-88A6-7233-F7D2-15BB0C6A6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5" t="9037"/>
            <a:stretch/>
          </p:blipFill>
          <p:spPr>
            <a:xfrm rot="5400000">
              <a:off x="4501421" y="1562596"/>
              <a:ext cx="2363058" cy="1150866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4D0C60E-1D5E-BE89-7A86-B1FC9D00F9C9}"/>
                </a:ext>
              </a:extLst>
            </p:cNvPr>
            <p:cNvSpPr txBox="1"/>
            <p:nvPr/>
          </p:nvSpPr>
          <p:spPr bwMode="auto">
            <a:xfrm>
              <a:off x="4974017" y="3219363"/>
              <a:ext cx="1503937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短パルス</a:t>
              </a:r>
              <a:endParaRPr lang="en-US" altLang="ja-JP" sz="1400" i="1" dirty="0">
                <a:solidFill>
                  <a:srgbClr val="000000"/>
                </a:solidFill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1400" i="1">
                  <a:solidFill>
                    <a:srgbClr val="000000"/>
                  </a:solidFill>
                </a:rPr>
                <a:t>光ファイバー光源</a:t>
              </a:r>
              <a:endParaRPr lang="ja-JP" altLang="en-US" sz="1400" i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8" descr="rule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0"/>
          <p:cNvSpPr txBox="1">
            <a:spLocks noChangeArrowheads="1"/>
          </p:cNvSpPr>
          <p:nvPr/>
        </p:nvSpPr>
        <p:spPr bwMode="auto">
          <a:xfrm>
            <a:off x="0" y="-49213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/>
              <a:t>課題研究</a:t>
            </a:r>
            <a:r>
              <a:rPr lang="en-US" altLang="ja-JP" sz="1800" b="1"/>
              <a:t>Q2</a:t>
            </a:r>
          </a:p>
        </p:txBody>
      </p:sp>
      <p:sp>
        <p:nvSpPr>
          <p:cNvPr id="22533" name="Rectangle 43"/>
          <p:cNvSpPr>
            <a:spLocks noChangeArrowheads="1"/>
          </p:cNvSpPr>
          <p:nvPr/>
        </p:nvSpPr>
        <p:spPr bwMode="auto">
          <a:xfrm>
            <a:off x="423638" y="234950"/>
            <a:ext cx="868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非日常的な非平衡状態の物性、非線形現象の研究</a:t>
            </a:r>
            <a:endParaRPr lang="ja-JP" altLang="en-US" sz="30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" name="Text Box 77">
            <a:extLst>
              <a:ext uri="{FF2B5EF4-FFF2-40B4-BE49-F238E27FC236}">
                <a16:creationId xmlns:a16="http://schemas.microsoft.com/office/drawing/2014/main" id="{863FBBCE-B469-2C01-7391-76E9155A2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" y="1246720"/>
            <a:ext cx="470228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極端な非線形光学現象　</a:t>
            </a:r>
            <a:r>
              <a:rPr lang="en-US" altLang="ja-JP" sz="2000" i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高強度場物理</a:t>
            </a:r>
            <a:r>
              <a:rPr lang="en-US" altLang="ja-JP" sz="2000" i="0">
                <a:solidFill>
                  <a:srgbClr val="000000"/>
                </a:solidFill>
                <a:latin typeface="Arial" charset="0"/>
              </a:rPr>
              <a:t>)</a:t>
            </a:r>
            <a:endParaRPr lang="ja-JP" altLang="en-US" sz="20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77">
            <a:extLst>
              <a:ext uri="{FF2B5EF4-FFF2-40B4-BE49-F238E27FC236}">
                <a16:creationId xmlns:a16="http://schemas.microsoft.com/office/drawing/2014/main" id="{E2F7A2AC-0582-F817-D3A8-737B2E704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993" y="3955692"/>
            <a:ext cx="5386007" cy="164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Aft>
                <a:spcPts val="600"/>
              </a:spcAft>
              <a:defRPr/>
            </a:pPr>
            <a:r>
              <a:rPr lang="en-US" altLang="ja-JP" sz="3200" b="1" i="0">
                <a:solidFill>
                  <a:srgbClr val="000000"/>
                </a:solidFill>
                <a:latin typeface="Arial" charset="0"/>
                <a:cs typeface="+mj-cs"/>
              </a:rPr>
              <a:t>Q2: </a:t>
            </a:r>
            <a:r>
              <a:rPr lang="ja-JP" altLang="en-US" sz="3200" b="1" i="0">
                <a:solidFill>
                  <a:srgbClr val="000000"/>
                </a:solidFill>
                <a:latin typeface="Arial" charset="0"/>
                <a:cs typeface="+mj-cs"/>
              </a:rPr>
              <a:t>光物性研究室　</a:t>
            </a:r>
            <a:endParaRPr lang="ja-JP" altLang="en-US" sz="3200" b="1" i="0" dirty="0">
              <a:solidFill>
                <a:srgbClr val="000000"/>
              </a:solidFill>
              <a:latin typeface="Arial" charset="0"/>
              <a:cs typeface="+mj-cs"/>
            </a:endParaRPr>
          </a:p>
          <a:p>
            <a:pPr defTabSz="914400" fontAlgn="base">
              <a:spcAft>
                <a:spcPct val="0"/>
              </a:spcAft>
              <a:defRPr/>
            </a:pPr>
            <a:r>
              <a:rPr lang="ja-JP" altLang="en-US" sz="3200" b="1" i="0" dirty="0">
                <a:solidFill>
                  <a:srgbClr val="000000"/>
                </a:solidFill>
                <a:latin typeface="Arial" charset="0"/>
                <a:cs typeface="+mj-cs"/>
              </a:rPr>
              <a:t>・固体物質で最先端の光科学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ja-JP" altLang="en-US" sz="3200" b="1" i="0" dirty="0">
                <a:solidFill>
                  <a:srgbClr val="000000"/>
                </a:solidFill>
                <a:latin typeface="Arial" charset="0"/>
                <a:cs typeface="+mj-cs"/>
              </a:rPr>
              <a:t>・意欲のある人、大歓迎！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05B38E-76B8-969E-8DC1-C2A8FBB27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5" y="1630335"/>
            <a:ext cx="3874471" cy="231845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8504E5-D006-40CE-D3CE-728A4B2FB327}"/>
              </a:ext>
            </a:extLst>
          </p:cNvPr>
          <p:cNvSpPr txBox="1"/>
          <p:nvPr/>
        </p:nvSpPr>
        <p:spPr>
          <a:xfrm>
            <a:off x="2553431" y="1753250"/>
            <a:ext cx="313310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単一原子層物質から１８次の高調波発生に成功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F471D4-14D8-5F0D-0200-82AB46307680}"/>
              </a:ext>
            </a:extLst>
          </p:cNvPr>
          <p:cNvSpPr txBox="1"/>
          <p:nvPr/>
        </p:nvSpPr>
        <p:spPr>
          <a:xfrm>
            <a:off x="3137183" y="2461136"/>
            <a:ext cx="19656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Science (2017)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9ABAD2B-AF54-9679-3B14-E188B3F89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8" r="59027" b="4652"/>
          <a:stretch/>
        </p:blipFill>
        <p:spPr>
          <a:xfrm>
            <a:off x="343358" y="4391689"/>
            <a:ext cx="2565379" cy="2029968"/>
          </a:xfrm>
          <a:prstGeom prst="rect">
            <a:avLst/>
          </a:prstGeom>
        </p:spPr>
      </p:pic>
      <p:sp>
        <p:nvSpPr>
          <p:cNvPr id="8" name="稲妻 7">
            <a:extLst>
              <a:ext uri="{FF2B5EF4-FFF2-40B4-BE49-F238E27FC236}">
                <a16:creationId xmlns:a16="http://schemas.microsoft.com/office/drawing/2014/main" id="{B21BE89F-3793-3998-28EA-FF571BBC28C1}"/>
              </a:ext>
            </a:extLst>
          </p:cNvPr>
          <p:cNvSpPr/>
          <p:nvPr/>
        </p:nvSpPr>
        <p:spPr>
          <a:xfrm rot="5677394">
            <a:off x="1400926" y="4474160"/>
            <a:ext cx="977993" cy="768897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F46244-7172-AE4A-0928-FCCA2A62F3DE}"/>
              </a:ext>
            </a:extLst>
          </p:cNvPr>
          <p:cNvSpPr txBox="1"/>
          <p:nvPr/>
        </p:nvSpPr>
        <p:spPr>
          <a:xfrm>
            <a:off x="87198" y="5748762"/>
            <a:ext cx="290238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テラヘルツ光照射により量子ホール</a:t>
            </a:r>
            <a:r>
              <a:rPr lang="ja-JP" altLang="en-US" sz="2000">
                <a:solidFill>
                  <a:srgbClr val="000000"/>
                </a:solidFill>
              </a:rPr>
              <a:t>効果を回復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pic>
        <p:nvPicPr>
          <p:cNvPr id="10" name="Picture 47" descr="pegi3">
            <a:extLst>
              <a:ext uri="{FF2B5EF4-FFF2-40B4-BE49-F238E27FC236}">
                <a16:creationId xmlns:a16="http://schemas.microsoft.com/office/drawing/2014/main" id="{455EF237-ACA5-A3B1-A7C5-74BDD99F1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0790" y="5720468"/>
            <a:ext cx="1088101" cy="10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7">
            <a:extLst>
              <a:ext uri="{FF2B5EF4-FFF2-40B4-BE49-F238E27FC236}">
                <a16:creationId xmlns:a16="http://schemas.microsoft.com/office/drawing/2014/main" id="{C946A12B-D5E2-D8FC-7725-E446B294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435" y="4029567"/>
            <a:ext cx="300902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物質の量子状態の制御</a:t>
            </a:r>
            <a:endParaRPr lang="ja-JP" altLang="en-US" sz="20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2038E3-4E77-A1D0-37EF-4AE279E13907}"/>
              </a:ext>
            </a:extLst>
          </p:cNvPr>
          <p:cNvSpPr txBox="1"/>
          <p:nvPr/>
        </p:nvSpPr>
        <p:spPr>
          <a:xfrm>
            <a:off x="343358" y="6433737"/>
            <a:ext cx="28488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Nature Physics (2017)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F592AA-2BBD-A58C-A0D7-104A358A08F9}"/>
              </a:ext>
            </a:extLst>
          </p:cNvPr>
          <p:cNvSpPr txBox="1"/>
          <p:nvPr/>
        </p:nvSpPr>
        <p:spPr>
          <a:xfrm>
            <a:off x="5900828" y="3419386"/>
            <a:ext cx="309745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Science Advance (2020)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9CA-9C8D-E3BC-EBA1-3F0A2D293F29}"/>
              </a:ext>
            </a:extLst>
          </p:cNvPr>
          <p:cNvSpPr txBox="1"/>
          <p:nvPr/>
        </p:nvSpPr>
        <p:spPr>
          <a:xfrm>
            <a:off x="5799503" y="3019276"/>
            <a:ext cx="31331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>
                <a:solidFill>
                  <a:srgbClr val="000000"/>
                </a:solidFill>
                <a:latin typeface="Arial" charset="0"/>
              </a:rPr>
              <a:t>光の軌道角運動量の転写</a:t>
            </a:r>
            <a:endParaRPr lang="ja-JP" alt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3BD5147D-4D92-DC7D-C860-423873B1B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503" y="1230225"/>
            <a:ext cx="123389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光制御</a:t>
            </a:r>
            <a:endParaRPr lang="ja-JP" altLang="en-US" sz="2000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" name="aay1977_Suppl. Movie_seq4_v1" descr="aay1977_Suppl. Movie_seq4_v1">
            <a:hlinkClick r:id="" action="ppaction://media"/>
            <a:extLst>
              <a:ext uri="{FF2B5EF4-FFF2-40B4-BE49-F238E27FC236}">
                <a16:creationId xmlns:a16="http://schemas.microsoft.com/office/drawing/2014/main" id="{22ECE82B-678B-E71E-43CB-426AE8518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23599" y="1191595"/>
            <a:ext cx="1753162" cy="1753162"/>
          </a:xfrm>
          <a:prstGeom prst="rect">
            <a:avLst/>
          </a:prstGeom>
        </p:spPr>
      </p:pic>
      <p:pic>
        <p:nvPicPr>
          <p:cNvPr id="17" name="図 16" descr="QR コード&#10;&#10;自動的に生成された説明">
            <a:extLst>
              <a:ext uri="{FF2B5EF4-FFF2-40B4-BE49-F238E27FC236}">
                <a16:creationId xmlns:a16="http://schemas.microsoft.com/office/drawing/2014/main" id="{DCFA3371-3FED-7196-A38B-3D5632C65D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1787" y="5602297"/>
            <a:ext cx="1310646" cy="1310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23575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3576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23577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593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4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5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6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7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8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9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0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1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2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3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4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5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6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7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7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3584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23589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0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1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2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8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3554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23555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pic>
        <p:nvPicPr>
          <p:cNvPr id="23557" name="Picture 38" descr="rul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9" descr="ku-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41"/>
          <p:cNvSpPr txBox="1">
            <a:spLocks noChangeArrowheads="1"/>
          </p:cNvSpPr>
          <p:nvPr/>
        </p:nvSpPr>
        <p:spPr bwMode="auto">
          <a:xfrm>
            <a:off x="2051050" y="112713"/>
            <a:ext cx="47021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Q2</a:t>
            </a:r>
            <a:r>
              <a:rPr lang="ja-JP" altLang="en-US" sz="3200" b="1"/>
              <a:t>　「光物性」カリキュラム</a:t>
            </a:r>
            <a:endParaRPr lang="ja-JP" altLang="en-US" sz="2800" b="1"/>
          </a:p>
        </p:txBody>
      </p:sp>
      <p:sp>
        <p:nvSpPr>
          <p:cNvPr id="23560" name="Text Box 42"/>
          <p:cNvSpPr txBox="1">
            <a:spLocks noChangeArrowheads="1"/>
          </p:cNvSpPr>
          <p:nvPr/>
        </p:nvSpPr>
        <p:spPr bwMode="auto">
          <a:xfrm>
            <a:off x="762454" y="993656"/>
            <a:ext cx="66159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  <a:latin typeface="+mj-ea"/>
                <a:ea typeface="+mj-ea"/>
                <a:cs typeface="ＤＨＰ平成明朝体W7" charset="0"/>
              </a:rPr>
              <a:t>スタッフ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　　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教授　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田中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耕一郎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118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3756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b="1" dirty="0">
              <a:solidFill>
                <a:srgbClr val="2D2DB9"/>
              </a:solidFill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教授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	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中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暢子　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  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120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3746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）　</a:t>
            </a:r>
          </a:p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助教　　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内田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健人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	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122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3776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</p:txBody>
      </p:sp>
      <p:sp>
        <p:nvSpPr>
          <p:cNvPr id="23561" name="Line 43"/>
          <p:cNvSpPr>
            <a:spLocks noChangeShapeType="1"/>
          </p:cNvSpPr>
          <p:nvPr/>
        </p:nvSpPr>
        <p:spPr bwMode="auto">
          <a:xfrm>
            <a:off x="858838" y="4101013"/>
            <a:ext cx="64087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858838" y="4124826"/>
            <a:ext cx="650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chemeClr val="accent6"/>
                </a:solidFill>
                <a:latin typeface="+mn-ea"/>
                <a:ea typeface="+mn-ea"/>
                <a:cs typeface="+mn-cs"/>
              </a:rPr>
              <a:t>４月　　　　　６月　　　　１０月　　　　　　　　３月上旬</a:t>
            </a:r>
          </a:p>
        </p:txBody>
      </p:sp>
      <p:sp>
        <p:nvSpPr>
          <p:cNvPr id="23563" name="Text Box 46"/>
          <p:cNvSpPr txBox="1">
            <a:spLocks noChangeArrowheads="1"/>
          </p:cNvSpPr>
          <p:nvPr/>
        </p:nvSpPr>
        <p:spPr bwMode="auto">
          <a:xfrm>
            <a:off x="787400" y="2948488"/>
            <a:ext cx="224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solidFill>
                  <a:srgbClr val="FF0000"/>
                </a:solidFill>
              </a:rPr>
              <a:t>研究テーマ決定</a:t>
            </a:r>
          </a:p>
        </p:txBody>
      </p:sp>
      <p:sp>
        <p:nvSpPr>
          <p:cNvPr id="23564" name="Text Box 47"/>
          <p:cNvSpPr txBox="1">
            <a:spLocks noChangeArrowheads="1"/>
          </p:cNvSpPr>
          <p:nvPr/>
        </p:nvSpPr>
        <p:spPr bwMode="auto">
          <a:xfrm>
            <a:off x="2300288" y="3548563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予備実験</a:t>
            </a:r>
          </a:p>
        </p:txBody>
      </p:sp>
      <p:sp>
        <p:nvSpPr>
          <p:cNvPr id="23565" name="Line 48"/>
          <p:cNvSpPr>
            <a:spLocks noChangeShapeType="1"/>
          </p:cNvSpPr>
          <p:nvPr/>
        </p:nvSpPr>
        <p:spPr bwMode="auto">
          <a:xfrm>
            <a:off x="1003300" y="3477126"/>
            <a:ext cx="7921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66" name="Line 49"/>
          <p:cNvSpPr>
            <a:spLocks noChangeShapeType="1"/>
          </p:cNvSpPr>
          <p:nvPr/>
        </p:nvSpPr>
        <p:spPr bwMode="auto">
          <a:xfrm>
            <a:off x="1939925" y="3477126"/>
            <a:ext cx="19446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67" name="Text Box 50"/>
          <p:cNvSpPr txBox="1">
            <a:spLocks noChangeArrowheads="1"/>
          </p:cNvSpPr>
          <p:nvPr/>
        </p:nvSpPr>
        <p:spPr bwMode="auto">
          <a:xfrm>
            <a:off x="6153150" y="2973888"/>
            <a:ext cx="1403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論文作成</a:t>
            </a:r>
          </a:p>
          <a:p>
            <a:r>
              <a:rPr lang="ja-JP" altLang="en-US" b="1">
                <a:solidFill>
                  <a:srgbClr val="FF0000"/>
                </a:solidFill>
              </a:rPr>
              <a:t>発表会</a:t>
            </a:r>
          </a:p>
        </p:txBody>
      </p:sp>
      <p:sp>
        <p:nvSpPr>
          <p:cNvPr id="23568" name="Text Box 51"/>
          <p:cNvSpPr txBox="1">
            <a:spLocks noChangeArrowheads="1"/>
          </p:cNvSpPr>
          <p:nvPr/>
        </p:nvSpPr>
        <p:spPr bwMode="auto">
          <a:xfrm>
            <a:off x="102841" y="4743330"/>
            <a:ext cx="2952750" cy="107721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ゼミ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: </a:t>
            </a:r>
          </a:p>
          <a:p>
            <a:r>
              <a:rPr lang="ja-JP" altLang="en-US" sz="2000" b="1" dirty="0">
                <a:latin typeface="+mj-ea"/>
                <a:ea typeface="+mj-ea"/>
                <a:cs typeface="ＤＨＰ平成明朝体W7" charset="0"/>
              </a:rPr>
              <a:t>光物性・レーザー光学の基礎の本を輪講する</a:t>
            </a: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23569" name="Line 52"/>
          <p:cNvSpPr>
            <a:spLocks noChangeShapeType="1"/>
          </p:cNvSpPr>
          <p:nvPr/>
        </p:nvSpPr>
        <p:spPr bwMode="auto">
          <a:xfrm>
            <a:off x="3956050" y="3477126"/>
            <a:ext cx="21605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70" name="Text Box 53"/>
          <p:cNvSpPr txBox="1">
            <a:spLocks noChangeArrowheads="1"/>
          </p:cNvSpPr>
          <p:nvPr/>
        </p:nvSpPr>
        <p:spPr bwMode="auto">
          <a:xfrm>
            <a:off x="4532313" y="3548563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本実験</a:t>
            </a:r>
          </a:p>
        </p:txBody>
      </p:sp>
      <p:sp>
        <p:nvSpPr>
          <p:cNvPr id="23571" name="Text Box 54"/>
          <p:cNvSpPr txBox="1">
            <a:spLocks noChangeArrowheads="1"/>
          </p:cNvSpPr>
          <p:nvPr/>
        </p:nvSpPr>
        <p:spPr bwMode="auto">
          <a:xfrm>
            <a:off x="3210157" y="4728360"/>
            <a:ext cx="5798197" cy="200054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研究テーマ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(H28〜R5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の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例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)</a:t>
            </a:r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：</a:t>
            </a: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ダイヤモンドの光物性</a:t>
            </a:r>
            <a:endParaRPr lang="ja-JP" altLang="en-US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ワイル半金属</a:t>
            </a:r>
            <a:r>
              <a:rPr lang="ja-JP" altLang="en-US" sz="2000" b="1">
                <a:latin typeface="+mj-ea"/>
                <a:cs typeface="ＤＨＰ平成明朝体W7" charset="0"/>
              </a:rPr>
              <a:t>における高次高調波発生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ファイバーレーザーの作製と量子分光への適用　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テラヘルツ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ドップラーフリー分光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超高速レーザー分光</a:t>
            </a:r>
            <a:endParaRPr lang="ja-JP" altLang="en-US" sz="2000" b="1" dirty="0">
              <a:latin typeface="+mj-ea"/>
              <a:ea typeface="+mj-ea"/>
              <a:cs typeface="ＤＨＰ平成明朝体W7" charset="0"/>
            </a:endParaRPr>
          </a:p>
        </p:txBody>
      </p:sp>
      <p:pic>
        <p:nvPicPr>
          <p:cNvPr id="23572" name="Picture 55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43" y="1506538"/>
            <a:ext cx="1313157" cy="165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図 56" descr="kochan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27" y="0"/>
            <a:ext cx="1320973" cy="1520258"/>
          </a:xfrm>
          <a:prstGeom prst="rect">
            <a:avLst/>
          </a:prstGeom>
        </p:spPr>
      </p:pic>
      <p:pic>
        <p:nvPicPr>
          <p:cNvPr id="55" name="図 54" descr="人, 室内, 座っている, 若者 が含まれている画像&#10;&#10;自動的に生成された説明">
            <a:extLst>
              <a:ext uri="{FF2B5EF4-FFF2-40B4-BE49-F238E27FC236}">
                <a16:creationId xmlns:a16="http://schemas.microsoft.com/office/drawing/2014/main" id="{F7D6E576-5A1A-BB48-82CF-BBA9CDB7B0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32" t="4642" r="1940" b="-4642"/>
          <a:stretch/>
        </p:blipFill>
        <p:spPr>
          <a:xfrm>
            <a:off x="7746896" y="3115667"/>
            <a:ext cx="1469873" cy="1832045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23575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3576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23577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593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4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5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6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7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8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9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0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1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2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3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4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5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6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7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7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3584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23589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0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1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2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8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3554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23555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pic>
        <p:nvPicPr>
          <p:cNvPr id="23557" name="Picture 38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41"/>
          <p:cNvSpPr txBox="1">
            <a:spLocks noChangeArrowheads="1"/>
          </p:cNvSpPr>
          <p:nvPr/>
        </p:nvSpPr>
        <p:spPr bwMode="auto">
          <a:xfrm>
            <a:off x="2746980" y="115819"/>
            <a:ext cx="2632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3200" b="1" dirty="0"/>
              <a:t>Q2</a:t>
            </a:r>
            <a:r>
              <a:rPr lang="ja-JP" altLang="en-US" sz="3200" b="1"/>
              <a:t>　「光物性」</a:t>
            </a:r>
            <a:endParaRPr lang="ja-JP" altLang="en-US" sz="2800" b="1"/>
          </a:p>
        </p:txBody>
      </p:sp>
      <p:pic>
        <p:nvPicPr>
          <p:cNvPr id="56" name="Picture 47" descr="peg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1459" y="4597486"/>
            <a:ext cx="1781226" cy="17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4A9DA3-5638-DF40-B6A8-0E3312A82C2B}"/>
              </a:ext>
            </a:extLst>
          </p:cNvPr>
          <p:cNvSpPr txBox="1"/>
          <p:nvPr/>
        </p:nvSpPr>
        <p:spPr>
          <a:xfrm>
            <a:off x="616985" y="1215731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ja-JP" altLang="en-US"/>
              <a:t>光を使った新しい研究のチャレンジをしたい</a:t>
            </a:r>
            <a:r>
              <a:rPr lang="ja-JP" altLang="en-US"/>
              <a:t>人</a:t>
            </a:r>
            <a:endParaRPr kumimoji="1" lang="en-US" altLang="ja-JP" dirty="0"/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/>
              <a:t>テラヘルツ光をもっと知りたい人</a:t>
            </a:r>
            <a:endParaRPr lang="en-US" altLang="ja-JP" dirty="0"/>
          </a:p>
          <a:p>
            <a:pPr marL="342900" indent="-342900">
              <a:buFont typeface="Wingdings" pitchFamily="2" charset="2"/>
              <a:buChar char="l"/>
            </a:pPr>
            <a:r>
              <a:rPr kumimoji="1" lang="ja-JP" altLang="en-US"/>
              <a:t>高強度場の物理がしたい人</a:t>
            </a:r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60B836-D261-264C-A002-91667B56E9B5}"/>
              </a:ext>
            </a:extLst>
          </p:cNvPr>
          <p:cNvSpPr txBox="1"/>
          <p:nvPr/>
        </p:nvSpPr>
        <p:spPr>
          <a:xfrm>
            <a:off x="5862990" y="1800199"/>
            <a:ext cx="3203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>
                <a:solidFill>
                  <a:srgbClr val="FF0000"/>
                </a:solidFill>
              </a:rPr>
              <a:t>歓迎です！！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011658-C818-3945-B8CC-CBBF95BBD7DB}"/>
              </a:ext>
            </a:extLst>
          </p:cNvPr>
          <p:cNvSpPr txBox="1"/>
          <p:nvPr/>
        </p:nvSpPr>
        <p:spPr>
          <a:xfrm>
            <a:off x="5879015" y="2607359"/>
            <a:ext cx="3974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もっと詳しく知りたい人は</a:t>
            </a:r>
            <a:r>
              <a:rPr kumimoji="1" lang="en-US" altLang="ja-JP" dirty="0"/>
              <a:t>WEB</a:t>
            </a:r>
            <a:r>
              <a:rPr kumimoji="1" lang="ja-JP" altLang="en-US"/>
              <a:t>ページを見るか</a:t>
            </a:r>
            <a:endParaRPr kumimoji="1" lang="en-US" altLang="ja-JP" dirty="0"/>
          </a:p>
          <a:p>
            <a:r>
              <a:rPr lang="ja-JP" altLang="en-US"/>
              <a:t>メールで田中耕一郎に</a:t>
            </a:r>
            <a:endParaRPr lang="en-US" altLang="ja-JP" dirty="0"/>
          </a:p>
          <a:p>
            <a:r>
              <a:rPr lang="ja-JP" altLang="en-US"/>
              <a:t>コンタクトしてください</a:t>
            </a:r>
            <a:endParaRPr kumimoji="1" lang="ja-JP" altLang="en-US"/>
          </a:p>
        </p:txBody>
      </p:sp>
      <p:pic>
        <p:nvPicPr>
          <p:cNvPr id="7" name="図 6" descr="人, 写真, 男, ポーズ が含まれている画像&#10;&#10;自動的に生成された説明">
            <a:extLst>
              <a:ext uri="{FF2B5EF4-FFF2-40B4-BE49-F238E27FC236}">
                <a16:creationId xmlns:a16="http://schemas.microsoft.com/office/drawing/2014/main" id="{8A86BB04-85F2-FB42-B48B-89968D7D7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15" y="2574609"/>
            <a:ext cx="6697651" cy="35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6906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7322</TotalTime>
  <Words>468</Words>
  <Application>Microsoft Macintosh PowerPoint</Application>
  <PresentationFormat>画面に合わせる (4:3)</PresentationFormat>
  <Paragraphs>91</Paragraphs>
  <Slides>7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ＭＳ Ｐゴシック</vt:lpstr>
      <vt:lpstr>ＭＳ ゴシック</vt:lpstr>
      <vt:lpstr>Arial</vt:lpstr>
      <vt:lpstr>Arial Black</vt:lpstr>
      <vt:lpstr>Calibri</vt:lpstr>
      <vt:lpstr>Times New Roman</vt:lpstr>
      <vt:lpstr>Wingdings</vt:lpstr>
      <vt:lpstr>標準デザイン</vt:lpstr>
      <vt:lpstr>「光物性」の研究紹介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田中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「光物性」とは</dc:title>
  <dc:creator>DURON</dc:creator>
  <cp:lastModifiedBy>田中 耕一郎</cp:lastModifiedBy>
  <cp:revision>116</cp:revision>
  <dcterms:created xsi:type="dcterms:W3CDTF">2001-07-18T20:42:17Z</dcterms:created>
  <dcterms:modified xsi:type="dcterms:W3CDTF">2023-11-20T22:34:31Z</dcterms:modified>
</cp:coreProperties>
</file>