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33150-876F-4EB3-878F-644F8D7C9381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A04C9-B47A-4FCD-BAE5-8BE01815D8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02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A04C9-B47A-4FCD-BAE5-8BE01815D8F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2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UD Digi Kyokasho NP-B" panose="02020700000000000000" pitchFamily="18" charset="-128"/>
                <a:ea typeface="UD Digi Kyokasho NP-B" panose="02020700000000000000" pitchFamily="18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Digi Kyokasho N-R" panose="02020400000000000000" pitchFamily="17" charset="-128"/>
                <a:ea typeface="UD Digi Kyokasho N-R" panose="02020400000000000000" pitchFamily="17" charset="-128"/>
              </a:defRPr>
            </a:lvl1pPr>
          </a:lstStyle>
          <a:p>
            <a:r>
              <a:rPr lang="en-US" altLang="ja-JP"/>
              <a:t>2020/10/6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Digi Kyokasho N-R" panose="02020400000000000000" pitchFamily="17" charset="-128"/>
                <a:ea typeface="UD Digi Kyokasho N-R" panose="02020400000000000000" pitchFamily="17" charset="-128"/>
              </a:defRPr>
            </a:lvl1pPr>
          </a:lstStyle>
          <a:p>
            <a:r>
              <a:rPr lang="ja-JP" altLang="en-US"/>
              <a:t>力学続論 </a:t>
            </a:r>
            <a:r>
              <a:rPr lang="en-US" altLang="ja-JP"/>
              <a:t>2020</a:t>
            </a:r>
            <a:r>
              <a:rPr lang="ja-JP" altLang="en-US"/>
              <a:t>年度後期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Digi Kyokasho N-R" panose="02020400000000000000" pitchFamily="17" charset="-128"/>
                <a:ea typeface="UD Digi Kyokasho N-R" panose="02020400000000000000" pitchFamily="17" charset="-128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2020/10/6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力学続論 </a:t>
            </a:r>
            <a:r>
              <a:rPr kumimoji="1" lang="en-US" altLang="ja-JP"/>
              <a:t>2020</a:t>
            </a:r>
            <a:r>
              <a:rPr kumimoji="1" lang="ja-JP" altLang="en-US"/>
              <a:t>年度後期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2020/10/6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力学続論 </a:t>
            </a:r>
            <a:r>
              <a:rPr kumimoji="1" lang="en-US" altLang="ja-JP"/>
              <a:t>2020</a:t>
            </a:r>
            <a:r>
              <a:rPr kumimoji="1" lang="ja-JP" altLang="en-US"/>
              <a:t>年度後期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Digi Kyokasho NP-R" panose="02020400000000000000" pitchFamily="18" charset="-128"/>
                <a:ea typeface="UD Digi Kyokasho NP-R" panose="02020400000000000000" pitchFamily="18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latin typeface="UD Digi Kyokasho NP-R" panose="02020400000000000000" pitchFamily="18" charset="-128"/>
                <a:ea typeface="UD Digi Kyokasho NP-R" panose="02020400000000000000" pitchFamily="18" charset="-128"/>
              </a:defRPr>
            </a:lvl1pPr>
            <a:lvl2pPr>
              <a:defRPr>
                <a:latin typeface="UD Digi Kyokasho NP-R" panose="02020400000000000000" pitchFamily="18" charset="-128"/>
                <a:ea typeface="UD Digi Kyokasho NP-R" panose="02020400000000000000" pitchFamily="18" charset="-128"/>
              </a:defRPr>
            </a:lvl2pPr>
            <a:lvl3pPr>
              <a:defRPr>
                <a:latin typeface="UD Digi Kyokasho NP-R" panose="02020400000000000000" pitchFamily="18" charset="-128"/>
                <a:ea typeface="UD Digi Kyokasho NP-R" panose="02020400000000000000" pitchFamily="18" charset="-128"/>
              </a:defRPr>
            </a:lvl3pPr>
            <a:lvl4pPr>
              <a:defRPr>
                <a:latin typeface="UD Digi Kyokasho NP-R" panose="02020400000000000000" pitchFamily="18" charset="-128"/>
                <a:ea typeface="UD Digi Kyokasho NP-R" panose="02020400000000000000" pitchFamily="18" charset="-128"/>
              </a:defRPr>
            </a:lvl4pPr>
            <a:lvl5pPr>
              <a:defRPr>
                <a:latin typeface="UD Digi Kyokasho NP-R" panose="02020400000000000000" pitchFamily="18" charset="-128"/>
                <a:ea typeface="UD Digi Kyokasho NP-R" panose="02020400000000000000" pitchFamily="18" charset="-128"/>
              </a:defRPr>
            </a:lvl5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Digi Kyokasho N-R" panose="02020400000000000000" pitchFamily="17" charset="-128"/>
                <a:ea typeface="UD Digi Kyokasho N-R" panose="02020400000000000000" pitchFamily="17" charset="-128"/>
              </a:defRPr>
            </a:lvl1pPr>
          </a:lstStyle>
          <a:p>
            <a:r>
              <a:rPr lang="en-US" altLang="ja-JP"/>
              <a:t>2020/10/6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Digi Kyokasho N-R" panose="02020400000000000000" pitchFamily="17" charset="-128"/>
                <a:ea typeface="UD Digi Kyokasho N-R" panose="02020400000000000000" pitchFamily="17" charset="-128"/>
              </a:defRPr>
            </a:lvl1pPr>
          </a:lstStyle>
          <a:p>
            <a:r>
              <a:rPr lang="ja-JP" altLang="en-US"/>
              <a:t>力学続論 </a:t>
            </a:r>
            <a:r>
              <a:rPr lang="en-US" altLang="ja-JP"/>
              <a:t>2020</a:t>
            </a:r>
            <a:r>
              <a:rPr lang="ja-JP" altLang="en-US"/>
              <a:t>年度後期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Digi Kyokasho N-R" panose="02020400000000000000" pitchFamily="17" charset="-128"/>
                <a:ea typeface="UD Digi Kyokasho N-R" panose="02020400000000000000" pitchFamily="17" charset="-128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2020/10/6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力学続論 </a:t>
            </a:r>
            <a:r>
              <a:rPr kumimoji="1" lang="en-US" altLang="ja-JP"/>
              <a:t>2020</a:t>
            </a:r>
            <a:r>
              <a:rPr kumimoji="1" lang="ja-JP" altLang="en-US"/>
              <a:t>年度後期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2020/10/6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力学続論 </a:t>
            </a:r>
            <a:r>
              <a:rPr kumimoji="1" lang="en-US" altLang="ja-JP"/>
              <a:t>2020</a:t>
            </a:r>
            <a:r>
              <a:rPr kumimoji="1" lang="ja-JP" altLang="en-US"/>
              <a:t>年度後期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2020/10/6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力学続論 </a:t>
            </a:r>
            <a:r>
              <a:rPr kumimoji="1" lang="en-US" altLang="ja-JP"/>
              <a:t>2020</a:t>
            </a:r>
            <a:r>
              <a:rPr kumimoji="1" lang="ja-JP" altLang="en-US"/>
              <a:t>年度後期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2020/10/6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力学続論 </a:t>
            </a:r>
            <a:r>
              <a:rPr kumimoji="1" lang="en-US" altLang="ja-JP"/>
              <a:t>2020</a:t>
            </a:r>
            <a:r>
              <a:rPr kumimoji="1" lang="ja-JP" altLang="en-US"/>
              <a:t>年度後期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2020/10/6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力学続論 </a:t>
            </a:r>
            <a:r>
              <a:rPr kumimoji="1" lang="en-US" altLang="ja-JP"/>
              <a:t>2020</a:t>
            </a:r>
            <a:r>
              <a:rPr kumimoji="1" lang="ja-JP" altLang="en-US"/>
              <a:t>年度後期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2020/10/6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力学続論 </a:t>
            </a:r>
            <a:r>
              <a:rPr kumimoji="1" lang="en-US" altLang="ja-JP"/>
              <a:t>2020</a:t>
            </a:r>
            <a:r>
              <a:rPr kumimoji="1" lang="ja-JP" altLang="en-US"/>
              <a:t>年度後期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2020/10/6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力学続論 </a:t>
            </a:r>
            <a:r>
              <a:rPr kumimoji="1" lang="en-US" altLang="ja-JP"/>
              <a:t>2020</a:t>
            </a:r>
            <a:r>
              <a:rPr kumimoji="1" lang="ja-JP" altLang="en-US"/>
              <a:t>年度後期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　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2020/10/6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力学続論 </a:t>
            </a:r>
            <a:r>
              <a:rPr kumimoji="1" lang="en-US" altLang="ja-JP"/>
              <a:t>2020</a:t>
            </a:r>
            <a:r>
              <a:rPr kumimoji="1" lang="ja-JP" altLang="en-US"/>
              <a:t>年度後期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49694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16000" dirty="0"/>
              <a:t>P5</a:t>
            </a:r>
            <a:br>
              <a:rPr lang="en-US" altLang="ja-JP" dirty="0"/>
            </a:br>
            <a:r>
              <a:rPr lang="en-US" altLang="ja-JP" sz="2200" dirty="0"/>
              <a:t> </a:t>
            </a:r>
            <a:br>
              <a:rPr lang="en-US" altLang="ja-JP" dirty="0"/>
            </a:br>
            <a:r>
              <a:rPr lang="ja-JP" altLang="en-US" sz="3600" dirty="0"/>
              <a:t>担当：天体核研究室</a:t>
            </a:r>
            <a:br>
              <a:rPr lang="en-US" altLang="ja-JP" sz="3600" dirty="0"/>
            </a:br>
            <a:r>
              <a:rPr lang="en-US" altLang="ja-JP" sz="1300" dirty="0"/>
              <a:t> </a:t>
            </a:r>
            <a:br>
              <a:rPr lang="en-US" altLang="ja-JP" dirty="0"/>
            </a:br>
            <a:r>
              <a:rPr lang="ja-JP" altLang="en-US" sz="3600" dirty="0"/>
              <a:t>田中貴浩（教授）</a:t>
            </a:r>
            <a:br>
              <a:rPr lang="en-US" altLang="ja-JP" sz="3600" dirty="0"/>
            </a:br>
            <a:r>
              <a:rPr lang="ja-JP" altLang="en-US" sz="3600" dirty="0"/>
              <a:t>細川隆史（准教授）</a:t>
            </a:r>
            <a:br>
              <a:rPr lang="en-US" altLang="ja-JP" sz="3600" dirty="0"/>
            </a:br>
            <a:r>
              <a:rPr lang="ja-JP" altLang="en-US" sz="3600" dirty="0"/>
              <a:t>瀬戸直樹（助教）</a:t>
            </a:r>
            <a:br>
              <a:rPr lang="en-US" altLang="ja-JP" sz="3600" dirty="0"/>
            </a:br>
            <a:r>
              <a:rPr lang="ja-JP" altLang="en-US" sz="3600" u="sng" dirty="0"/>
              <a:t>久徳浩太郎（准教授）</a:t>
            </a:r>
            <a:endParaRPr kumimoji="1" lang="ja-JP" altLang="en-US" sz="2400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CAB72-5DB8-483D-8B05-179A2FC61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80" y="116632"/>
            <a:ext cx="4373119" cy="28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">
            <a:extLst>
              <a:ext uri="{FF2B5EF4-FFF2-40B4-BE49-F238E27FC236}">
                <a16:creationId xmlns:a16="http://schemas.microsoft.com/office/drawing/2014/main" id="{40621791-4600-4CFB-A713-419F3DB83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27" y="3138305"/>
            <a:ext cx="4248472" cy="318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CA338A-1C7C-4573-9AFC-B5A4700CF663}"/>
              </a:ext>
            </a:extLst>
          </p:cNvPr>
          <p:cNvSpPr txBox="1"/>
          <p:nvPr/>
        </p:nvSpPr>
        <p:spPr>
          <a:xfrm>
            <a:off x="4644008" y="16879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1967</a:t>
            </a:r>
            <a:r>
              <a:rPr kumimoji="1" lang="ja-JP" altLang="en-US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98EAD66-98B4-4A27-8A1B-CEC244E6E042}"/>
              </a:ext>
            </a:extLst>
          </p:cNvPr>
          <p:cNvSpPr txBox="1"/>
          <p:nvPr/>
        </p:nvSpPr>
        <p:spPr>
          <a:xfrm>
            <a:off x="7824031" y="314729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2015</a:t>
            </a:r>
            <a:r>
              <a:rPr kumimoji="1" lang="ja-JP" altLang="en-US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年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A13F74-5267-4C04-9A8B-41391D9108B7}"/>
              </a:ext>
            </a:extLst>
          </p:cNvPr>
          <p:cNvSpPr txBox="1"/>
          <p:nvPr/>
        </p:nvSpPr>
        <p:spPr>
          <a:xfrm>
            <a:off x="1541346" y="6453336"/>
            <a:ext cx="612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http://www-tap.scphys.kyoto-u.ac.jp/P5/index.html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856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548C6C-23DC-4EE2-91BF-09320E5A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天体核研究室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73A303-EA62-4CBF-A25C-A9D36EFD2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重力・</a:t>
            </a:r>
            <a:r>
              <a:rPr lang="ja-JP" altLang="en-US" dirty="0"/>
              <a:t>宇宙論・天体物理を理論的に研究する（基礎物理学研究所の宇宙グループとも緊密）</a:t>
            </a:r>
            <a:endParaRPr lang="en-US" altLang="ja-JP" dirty="0"/>
          </a:p>
          <a:p>
            <a:endParaRPr lang="en-US" altLang="ja-JP" sz="1200" dirty="0"/>
          </a:p>
          <a:p>
            <a:r>
              <a:rPr lang="ja-JP" altLang="en-US" dirty="0"/>
              <a:t>一般相対性理論</a:t>
            </a:r>
            <a:endParaRPr lang="en-US" altLang="ja-JP" dirty="0"/>
          </a:p>
          <a:p>
            <a:r>
              <a:rPr lang="ja-JP" altLang="en-US" dirty="0"/>
              <a:t>重力波物理学・天文学</a:t>
            </a:r>
            <a:endParaRPr lang="en-US" altLang="ja-JP" dirty="0"/>
          </a:p>
          <a:p>
            <a:r>
              <a:rPr lang="ja-JP" altLang="en-US" dirty="0"/>
              <a:t>インフレーション宇宙論</a:t>
            </a:r>
            <a:endParaRPr lang="en-US" altLang="ja-JP" dirty="0"/>
          </a:p>
          <a:p>
            <a:r>
              <a:rPr lang="ja-JP" altLang="en-US" dirty="0"/>
              <a:t>初代天体の形成・進化</a:t>
            </a:r>
            <a:endParaRPr lang="en-US" altLang="ja-JP" dirty="0"/>
          </a:p>
          <a:p>
            <a:r>
              <a:rPr lang="ja-JP" altLang="en-US" dirty="0"/>
              <a:t>暗黒物質と構造形成</a:t>
            </a:r>
            <a:r>
              <a:rPr lang="en-US" altLang="ja-JP" dirty="0"/>
              <a:t>	</a:t>
            </a:r>
          </a:p>
          <a:p>
            <a:r>
              <a:rPr lang="ja-JP" altLang="en-US" dirty="0"/>
              <a:t>高エネルギー天体現象</a:t>
            </a:r>
            <a:endParaRPr lang="en-US" altLang="ja-JP" dirty="0"/>
          </a:p>
          <a:p>
            <a:r>
              <a:rPr lang="en-US" altLang="ja-JP" sz="2000" dirty="0"/>
              <a:t>…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B7696E4-07EC-4A1C-B271-A3A82EDF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60" y="2780928"/>
            <a:ext cx="4224784" cy="31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30AEFE-46CF-4E0A-A49C-34993180EAD1}"/>
              </a:ext>
            </a:extLst>
          </p:cNvPr>
          <p:cNvSpPr txBox="1"/>
          <p:nvPr/>
        </p:nvSpPr>
        <p:spPr>
          <a:xfrm>
            <a:off x="1541346" y="6453336"/>
            <a:ext cx="612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http://www-tap.scphys.kyoto-u.ac.jp/P5/index.html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FC1EB0-70F3-4AB5-94F7-87CBC1FFA4BE}"/>
              </a:ext>
            </a:extLst>
          </p:cNvPr>
          <p:cNvSpPr txBox="1"/>
          <p:nvPr/>
        </p:nvSpPr>
        <p:spPr>
          <a:xfrm>
            <a:off x="7966972" y="278092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2012</a:t>
            </a:r>
            <a:r>
              <a:rPr kumimoji="1" lang="ja-JP" altLang="en-US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22831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01305C-6ED7-4FC5-BDFF-E7513052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P5 </a:t>
            </a:r>
            <a:r>
              <a:rPr kumimoji="1" lang="ja-JP" altLang="en-US" dirty="0"/>
              <a:t>前期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C0F527-8EB1-4B6F-8449-DDB5C84D3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宇宙論・天体物理のため</a:t>
            </a:r>
            <a:r>
              <a:rPr kumimoji="1" lang="ja-JP" altLang="en-US" dirty="0">
                <a:solidFill>
                  <a:srgbClr val="FF0000"/>
                </a:solidFill>
              </a:rPr>
              <a:t>重力</a:t>
            </a:r>
            <a:r>
              <a:rPr kumimoji="1" lang="ja-JP" altLang="en-US" dirty="0"/>
              <a:t>の</a:t>
            </a:r>
            <a:r>
              <a:rPr lang="ja-JP" altLang="en-US" dirty="0"/>
              <a:t>基礎を習得する天体物理実験の基礎を習得する</a:t>
            </a:r>
            <a:endParaRPr lang="en-US" altLang="ja-JP" dirty="0"/>
          </a:p>
          <a:p>
            <a:endParaRPr kumimoji="1" lang="en-US" altLang="ja-JP" sz="1200" dirty="0"/>
          </a:p>
          <a:p>
            <a:r>
              <a:rPr lang="en-US" altLang="ja-JP" dirty="0"/>
              <a:t>P5/P6</a:t>
            </a:r>
            <a:r>
              <a:rPr lang="ja-JP" altLang="en-US" dirty="0"/>
              <a:t>とも理論ゼミは天体核の教員が担当</a:t>
            </a:r>
            <a:endParaRPr lang="en-US" altLang="ja-JP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dirty="0"/>
              <a:t>P5</a:t>
            </a:r>
            <a:r>
              <a:rPr kumimoji="1" lang="ja-JP" altLang="en-US" dirty="0"/>
              <a:t>はランダウ・リフシッツ「場の古典論」</a:t>
            </a:r>
            <a:r>
              <a:rPr kumimoji="1" lang="en-US" altLang="ja-JP" dirty="0"/>
              <a:t>10</a:t>
            </a:r>
            <a:r>
              <a:rPr kumimoji="1" lang="ja-JP" altLang="en-US" dirty="0"/>
              <a:t>章以降＝</a:t>
            </a:r>
            <a:r>
              <a:rPr kumimoji="1" lang="ja-JP" altLang="en-US" dirty="0">
                <a:solidFill>
                  <a:srgbClr val="FF0000"/>
                </a:solidFill>
              </a:rPr>
              <a:t>一般相対論</a:t>
            </a:r>
            <a:r>
              <a:rPr kumimoji="1" lang="ja-JP" altLang="en-US" dirty="0"/>
              <a:t>を輪講（従来）</a:t>
            </a:r>
            <a:endParaRPr kumimoji="1" lang="en-US" altLang="ja-JP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/>
              <a:t>P6</a:t>
            </a:r>
            <a:r>
              <a:rPr lang="ja-JP" altLang="en-US" dirty="0"/>
              <a:t>は高原文郎「宇宙物理学」などを輪講</a:t>
            </a:r>
            <a:endParaRPr lang="en-US" altLang="ja-JP" dirty="0"/>
          </a:p>
          <a:p>
            <a:endParaRPr lang="en-US" altLang="ja-JP" sz="1100" dirty="0"/>
          </a:p>
          <a:p>
            <a:r>
              <a:rPr kumimoji="1" lang="ja-JP" altLang="en-US" dirty="0"/>
              <a:t>実験基礎は宇宙線研究室の教員が担当 </a:t>
            </a:r>
            <a:endParaRPr lang="en-US" altLang="ja-JP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dirty="0"/>
              <a:t>詳しくは</a:t>
            </a:r>
            <a:r>
              <a:rPr kumimoji="1" lang="en-US" altLang="ja-JP" dirty="0"/>
              <a:t>P6</a:t>
            </a:r>
            <a:r>
              <a:rPr kumimoji="1" lang="ja-JP" altLang="en-US" dirty="0"/>
              <a:t>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E559091-D1F1-45CB-8223-080B9980F408}"/>
              </a:ext>
            </a:extLst>
          </p:cNvPr>
          <p:cNvSpPr txBox="1"/>
          <p:nvPr/>
        </p:nvSpPr>
        <p:spPr>
          <a:xfrm>
            <a:off x="1541346" y="6453336"/>
            <a:ext cx="612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http://www-tap.scphys.kyoto-u.ac.jp/P5/index.html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61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CA0C57-5CAE-4737-A6BB-7EC0411C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P5 </a:t>
            </a:r>
            <a:r>
              <a:rPr lang="ja-JP" altLang="en-US" dirty="0"/>
              <a:t>後期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659428-36CE-42B7-8A9F-F484E1584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基礎となる（英語の）論文を読み、課題として数値計算により先行研究の結果を再現する</a:t>
            </a:r>
            <a:endParaRPr kumimoji="1" lang="en-US" altLang="ja-JP" dirty="0"/>
          </a:p>
          <a:p>
            <a:endParaRPr lang="en-US" altLang="ja-JP" sz="1200" dirty="0"/>
          </a:p>
          <a:p>
            <a:r>
              <a:rPr kumimoji="1" lang="ja-JP" altLang="en-US" dirty="0"/>
              <a:t>複数の課題から</a:t>
            </a:r>
            <a:r>
              <a:rPr kumimoji="1" lang="en-US" altLang="ja-JP" dirty="0"/>
              <a:t>1</a:t>
            </a:r>
            <a:r>
              <a:rPr kumimoji="1" lang="ja-JP" altLang="en-US" dirty="0"/>
              <a:t>つを選択し、班に分かれる</a:t>
            </a:r>
            <a:endParaRPr kumimoji="1" lang="en-US" altLang="ja-JP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dirty="0"/>
              <a:t>1</a:t>
            </a:r>
            <a:r>
              <a:rPr lang="ja-JP" altLang="en-US" dirty="0"/>
              <a:t>課題につき</a:t>
            </a:r>
            <a:r>
              <a:rPr lang="en-US" altLang="ja-JP" dirty="0"/>
              <a:t>2-3</a:t>
            </a:r>
            <a:r>
              <a:rPr lang="ja-JP" altLang="en-US" dirty="0"/>
              <a:t>名、教員</a:t>
            </a:r>
            <a:r>
              <a:rPr lang="en-US" altLang="ja-JP" dirty="0"/>
              <a:t>1</a:t>
            </a:r>
            <a:r>
              <a:rPr lang="ja-JP" altLang="en-US" dirty="0"/>
              <a:t>名＋</a:t>
            </a:r>
            <a:r>
              <a:rPr lang="en-US" altLang="ja-JP" dirty="0"/>
              <a:t>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rgbClr val="FF0000"/>
                </a:solidFill>
              </a:rPr>
              <a:t>議論を通じて理解を深めることを最重要視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lang="en-US" altLang="ja-JP" sz="1200" dirty="0"/>
          </a:p>
          <a:p>
            <a:r>
              <a:rPr kumimoji="1" lang="ja-JP" altLang="en-US" dirty="0"/>
              <a:t>最低限のレベルの課題は全員に達成してもらう</a:t>
            </a:r>
            <a:endParaRPr kumimoji="1" lang="en-US" altLang="ja-JP" dirty="0"/>
          </a:p>
          <a:p>
            <a:r>
              <a:rPr lang="ja-JP" altLang="en-US" dirty="0"/>
              <a:t>進度によってさらに高度な課題に挑戦する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E050CD-1EBE-42C2-948F-2BC8E0BF8926}"/>
              </a:ext>
            </a:extLst>
          </p:cNvPr>
          <p:cNvSpPr txBox="1"/>
          <p:nvPr/>
        </p:nvSpPr>
        <p:spPr>
          <a:xfrm>
            <a:off x="1541346" y="6453336"/>
            <a:ext cx="612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http://www-tap.scphys.kyoto-u.ac.jp/P5/index.html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96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21C96B-A170-476E-AAB0-2F7CF319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最近</a:t>
            </a:r>
            <a:r>
              <a:rPr kumimoji="1" lang="ja-JP" altLang="en-US" dirty="0"/>
              <a:t>の課題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F5FF3B-64B2-4A69-9501-D0AD64E8D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/>
              <a:t>インフレーション宇宙とゆらぎの発展</a:t>
            </a:r>
            <a:endParaRPr lang="en-US" altLang="ja-JP" sz="2800" dirty="0"/>
          </a:p>
          <a:p>
            <a:r>
              <a:rPr lang="ja-JP" altLang="en-US" sz="2800" dirty="0"/>
              <a:t>重力崩壊とブラックホール形成</a:t>
            </a:r>
            <a:endParaRPr lang="en-US" altLang="ja-JP" sz="2800" dirty="0"/>
          </a:p>
          <a:p>
            <a:r>
              <a:rPr lang="ja-JP" altLang="en-US" sz="2800" dirty="0"/>
              <a:t>重力崩壊と原始星形成</a:t>
            </a:r>
            <a:endParaRPr lang="en-US" altLang="ja-JP" sz="2800" dirty="0"/>
          </a:p>
          <a:p>
            <a:r>
              <a:rPr lang="ja-JP" altLang="en-US" sz="2800" dirty="0"/>
              <a:t>原始惑星系円盤の粘性進化と散逸</a:t>
            </a:r>
            <a:endParaRPr lang="en-US" altLang="ja-JP" sz="2800" dirty="0"/>
          </a:p>
          <a:p>
            <a:r>
              <a:rPr lang="ja-JP" altLang="en-US" sz="2800" dirty="0"/>
              <a:t>惑星軌道の自転・公転共鳴による進化</a:t>
            </a:r>
            <a:endParaRPr lang="en-US" altLang="ja-JP" sz="2800" dirty="0"/>
          </a:p>
          <a:p>
            <a:r>
              <a:rPr lang="ja-JP" altLang="en-US" sz="2800" dirty="0"/>
              <a:t>ブラックホール合体からの重力波の計算・解析</a:t>
            </a:r>
            <a:endParaRPr lang="en-US" altLang="ja-JP" sz="2800" dirty="0"/>
          </a:p>
          <a:p>
            <a:r>
              <a:rPr lang="ja-JP" altLang="en-US" sz="2800" dirty="0"/>
              <a:t>ブラックホール時空の摂動（</a:t>
            </a:r>
            <a:r>
              <a:rPr lang="en-US" altLang="ja-JP" sz="2800" dirty="0"/>
              <a:t>Hawking</a:t>
            </a:r>
            <a:r>
              <a:rPr lang="ja-JP" altLang="en-US" sz="2800" dirty="0"/>
              <a:t>放射など）</a:t>
            </a:r>
            <a:endParaRPr lang="en-US" altLang="ja-JP" sz="2800" dirty="0"/>
          </a:p>
          <a:p>
            <a:endParaRPr kumimoji="1" lang="en-US" altLang="ja-JP" sz="1100" dirty="0"/>
          </a:p>
          <a:p>
            <a:r>
              <a:rPr kumimoji="1" lang="ja-JP" altLang="en-US" sz="2800" dirty="0"/>
              <a:t>他にも事前の相談に応じ課題のアレンジが可能</a:t>
            </a:r>
            <a:r>
              <a:rPr lang="ja-JP" altLang="en-US" sz="2800" dirty="0"/>
              <a:t>：適切な参考文献・妥当な数値計算の課題があれば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0D65A86-BE0E-4147-AE6F-2F054E6CB1C8}"/>
              </a:ext>
            </a:extLst>
          </p:cNvPr>
          <p:cNvSpPr txBox="1"/>
          <p:nvPr/>
        </p:nvSpPr>
        <p:spPr>
          <a:xfrm>
            <a:off x="1541346" y="6453336"/>
            <a:ext cx="612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http://www-tap.scphys.kyoto-u.ac.jp/P5/index.html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37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422251-40AA-42C0-B05D-A20D9E4D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懇親会をすることも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3580A8-1266-466C-A79A-D21A12089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F7516B4-D92A-42ED-9571-0FF8494DF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00" y="378904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24C77AD-921D-4A27-9A48-B0E8B8A30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48" y="1113656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158BFD16-DB9E-4785-BCD4-D9786107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3656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82FFBE-DDA9-40F5-943B-FBF3D9CB7B01}"/>
              </a:ext>
            </a:extLst>
          </p:cNvPr>
          <p:cNvSpPr txBox="1"/>
          <p:nvPr/>
        </p:nvSpPr>
        <p:spPr>
          <a:xfrm>
            <a:off x="1541346" y="6453336"/>
            <a:ext cx="612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http://www-tap.scphys.kyoto-u.ac.jp/P5/index.html</a:t>
            </a:r>
            <a:endParaRPr kumimoji="1" lang="ja-JP" altLang="en-US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479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9387</TotalTime>
  <Words>449</Words>
  <Application>Microsoft Office PowerPoint</Application>
  <PresentationFormat>画面に合わせる (4:3)</PresentationFormat>
  <Paragraphs>50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UD Digi Kyokasho NK-R</vt:lpstr>
      <vt:lpstr>UD Digi Kyokasho NP-B</vt:lpstr>
      <vt:lpstr>UD Digi Kyokasho NP-R</vt:lpstr>
      <vt:lpstr>UD Digi Kyokasho N-R</vt:lpstr>
      <vt:lpstr>Arial</vt:lpstr>
      <vt:lpstr>Calibri</vt:lpstr>
      <vt:lpstr>Office テーマ</vt:lpstr>
      <vt:lpstr>P5   担当：天体核研究室   田中貴浩（教授） 細川隆史（准教授） 瀬戸直樹（助教） 久徳浩太郎（准教授）</vt:lpstr>
      <vt:lpstr>天体核研究室</vt:lpstr>
      <vt:lpstr>P5 前期</vt:lpstr>
      <vt:lpstr>P5 後期</vt:lpstr>
      <vt:lpstr>最近の課題</vt:lpstr>
      <vt:lpstr>懇親会をすることも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P5ガイダンス</dc:title>
  <dc:creator>kyutoku</dc:creator>
  <cp:lastModifiedBy>浩太郎 久徳</cp:lastModifiedBy>
  <cp:revision>801</cp:revision>
  <dcterms:created xsi:type="dcterms:W3CDTF">2014-07-16T08:35:11Z</dcterms:created>
  <dcterms:modified xsi:type="dcterms:W3CDTF">2023-11-15T04:12:58Z</dcterms:modified>
</cp:coreProperties>
</file>