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3" r:id="rId2"/>
    <p:sldId id="277" r:id="rId3"/>
    <p:sldId id="266" r:id="rId4"/>
    <p:sldId id="285" r:id="rId5"/>
    <p:sldId id="284" r:id="rId6"/>
    <p:sldId id="258" r:id="rId7"/>
  </p:sldIdLst>
  <p:sldSz cx="9144000" cy="6858000" type="screen4x3"/>
  <p:notesSz cx="7099300" cy="10234613"/>
  <p:custDataLst>
    <p:tags r:id="rId9"/>
  </p:custData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02" y="72"/>
      </p:cViewPr>
      <p:guideLst>
        <p:guide orient="horz" pos="200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ntaro Taie" userId="25d5b20483f756b5" providerId="LiveId" clId="{7D41EB60-0348-412B-8309-894E27A3CD3F}"/>
    <pc:docChg chg="undo custSel modSld">
      <pc:chgData name="Shintaro Taie" userId="25d5b20483f756b5" providerId="LiveId" clId="{7D41EB60-0348-412B-8309-894E27A3CD3F}" dt="2024-01-30T08:45:53.710" v="199" actId="20577"/>
      <pc:docMkLst>
        <pc:docMk/>
      </pc:docMkLst>
      <pc:sldChg chg="modSp mod">
        <pc:chgData name="Shintaro Taie" userId="25d5b20483f756b5" providerId="LiveId" clId="{7D41EB60-0348-412B-8309-894E27A3CD3F}" dt="2024-01-30T07:12:55.378" v="128" actId="20577"/>
        <pc:sldMkLst>
          <pc:docMk/>
          <pc:sldMk cId="0" sldId="258"/>
        </pc:sldMkLst>
        <pc:spChg chg="mod">
          <ac:chgData name="Shintaro Taie" userId="25d5b20483f756b5" providerId="LiveId" clId="{7D41EB60-0348-412B-8309-894E27A3CD3F}" dt="2024-01-30T07:12:55.378" v="128" actId="20577"/>
          <ac:spMkLst>
            <pc:docMk/>
            <pc:sldMk cId="0" sldId="258"/>
            <ac:spMk id="11276" creationId="{00000000-0000-0000-0000-000000000000}"/>
          </ac:spMkLst>
        </pc:spChg>
      </pc:sldChg>
      <pc:sldChg chg="modSp mod">
        <pc:chgData name="Shintaro Taie" userId="25d5b20483f756b5" providerId="LiveId" clId="{7D41EB60-0348-412B-8309-894E27A3CD3F}" dt="2024-01-30T08:41:55.925" v="190" actId="20577"/>
        <pc:sldMkLst>
          <pc:docMk/>
          <pc:sldMk cId="0" sldId="284"/>
        </pc:sldMkLst>
        <pc:spChg chg="mod">
          <ac:chgData name="Shintaro Taie" userId="25d5b20483f756b5" providerId="LiveId" clId="{7D41EB60-0348-412B-8309-894E27A3CD3F}" dt="2024-01-30T08:41:55.925" v="190" actId="20577"/>
          <ac:spMkLst>
            <pc:docMk/>
            <pc:sldMk cId="0" sldId="284"/>
            <ac:spMk id="4" creationId="{A69E7CAE-A52E-D6DD-04CD-80FBC9A1B70E}"/>
          </ac:spMkLst>
        </pc:spChg>
      </pc:sldChg>
      <pc:sldChg chg="modSp mod">
        <pc:chgData name="Shintaro Taie" userId="25d5b20483f756b5" providerId="LiveId" clId="{7D41EB60-0348-412B-8309-894E27A3CD3F}" dt="2024-01-30T08:45:53.710" v="199" actId="20577"/>
        <pc:sldMkLst>
          <pc:docMk/>
          <pc:sldMk cId="550059122" sldId="285"/>
        </pc:sldMkLst>
        <pc:spChg chg="mod">
          <ac:chgData name="Shintaro Taie" userId="25d5b20483f756b5" providerId="LiveId" clId="{7D41EB60-0348-412B-8309-894E27A3CD3F}" dt="2024-01-30T08:45:53.710" v="199" actId="20577"/>
          <ac:spMkLst>
            <pc:docMk/>
            <pc:sldMk cId="550059122" sldId="285"/>
            <ac:spMk id="31" creationId="{626D59DE-2782-3C6F-F620-C5798A220CD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>
                <a:latin typeface="Times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>
                <a:latin typeface="Times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>
                <a:latin typeface="Times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/>
            </a:lvl1pPr>
          </a:lstStyle>
          <a:p>
            <a:pPr>
              <a:defRPr/>
            </a:pPr>
            <a:fld id="{8F0D6862-2476-473B-B6CB-582A7058636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09776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75FB2-FBF9-4B78-9BAE-9EB1E520C7F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0582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55FA2-4221-43A8-BF03-DAC1CBCB2A5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401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A535E-A6E3-4DC0-81AE-B45823392E3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714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9A706-4E55-4934-A6F4-0FB7796E655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667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F5EC2-9905-4625-AB97-2D36D5E6F30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944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F3CB1-B40B-4D3D-A25C-27A42FB4F90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996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BF20D-3721-4224-9212-B3F39E73748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164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32B37-FCD4-4157-A6E7-CB9B03AD3C4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6969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C113D-96DB-44E9-B197-FCC9FC7F543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108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F4DFA-EC20-42B9-AB8C-D7678071027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546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F12F1-55A3-41AC-A5B6-CD0A59430CE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068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Times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Times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068CE58A-576E-45CF-AE1C-1598A8B08D0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1943099" y="386556"/>
            <a:ext cx="5270500" cy="151923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2722562" y="599452"/>
            <a:ext cx="37115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b="0" dirty="0">
                <a:solidFill>
                  <a:schemeClr val="bg1"/>
                </a:solidFill>
                <a:latin typeface="Osaka" charset="-128"/>
              </a:rPr>
              <a:t>課題演習 </a:t>
            </a:r>
            <a:r>
              <a:rPr lang="en-US" altLang="ja-JP" b="0" dirty="0">
                <a:solidFill>
                  <a:schemeClr val="bg1"/>
                </a:solidFill>
                <a:latin typeface="Osaka" charset="-128"/>
              </a:rPr>
              <a:t>B6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b="0" dirty="0">
                <a:solidFill>
                  <a:schemeClr val="bg1"/>
                </a:solidFill>
                <a:latin typeface="Osaka" charset="-128"/>
              </a:rPr>
              <a:t>量子エレクトロニクス</a:t>
            </a:r>
          </a:p>
        </p:txBody>
      </p:sp>
      <p:sp>
        <p:nvSpPr>
          <p:cNvPr id="3076" name="Text Box 22"/>
          <p:cNvSpPr txBox="1">
            <a:spLocks noChangeArrowheads="1"/>
          </p:cNvSpPr>
          <p:nvPr/>
        </p:nvSpPr>
        <p:spPr bwMode="auto">
          <a:xfrm>
            <a:off x="2397304" y="3757937"/>
            <a:ext cx="436209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物理第一教室・量子光学研究室</a:t>
            </a:r>
          </a:p>
        </p:txBody>
      </p:sp>
      <p:sp>
        <p:nvSpPr>
          <p:cNvPr id="3077" name="Text Box 23"/>
          <p:cNvSpPr txBox="1">
            <a:spLocks noChangeArrowheads="1"/>
          </p:cNvSpPr>
          <p:nvPr/>
        </p:nvSpPr>
        <p:spPr bwMode="auto">
          <a:xfrm>
            <a:off x="1826259" y="4444566"/>
            <a:ext cx="6354018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教授</a:t>
            </a:r>
            <a:r>
              <a:rPr lang="en-US" altLang="ja-JP" sz="2400" dirty="0"/>
              <a:t>	</a:t>
            </a:r>
            <a:r>
              <a:rPr lang="ja-JP" altLang="en-US" sz="2400" dirty="0"/>
              <a:t>　高橋義朗　　</a:t>
            </a:r>
            <a:r>
              <a:rPr lang="en-US" altLang="ja-JP" sz="2400" dirty="0"/>
              <a:t>5</a:t>
            </a:r>
            <a:r>
              <a:rPr lang="ja-JP" altLang="en-US" sz="2400" dirty="0"/>
              <a:t>号館</a:t>
            </a:r>
            <a:r>
              <a:rPr lang="en-US" altLang="ja-JP" sz="2400" dirty="0"/>
              <a:t>203</a:t>
            </a:r>
            <a:r>
              <a:rPr lang="ja-JP" altLang="en-US" sz="2400" dirty="0"/>
              <a:t>号室</a:t>
            </a:r>
            <a:endParaRPr lang="en-US" altLang="ja-JP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准教授　高須洋介　　</a:t>
            </a:r>
            <a:r>
              <a:rPr lang="en-US" altLang="ja-JP" sz="2400" dirty="0"/>
              <a:t>5</a:t>
            </a:r>
            <a:r>
              <a:rPr lang="ja-JP" altLang="en-US" sz="2400" dirty="0"/>
              <a:t>号館</a:t>
            </a:r>
            <a:r>
              <a:rPr lang="en-US" altLang="ja-JP" sz="2400" dirty="0"/>
              <a:t>202</a:t>
            </a:r>
            <a:r>
              <a:rPr lang="ja-JP" altLang="en-US" sz="2400" dirty="0"/>
              <a:t>号室</a:t>
            </a:r>
            <a:endParaRPr lang="en-US" altLang="ja-JP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2400" dirty="0"/>
              <a:t>助教　　田家慎太郎　</a:t>
            </a:r>
            <a:r>
              <a:rPr lang="en-US" altLang="ja-JP" sz="2400" dirty="0"/>
              <a:t>5</a:t>
            </a:r>
            <a:r>
              <a:rPr lang="ja-JP" altLang="en-US" sz="2400" dirty="0"/>
              <a:t>号館</a:t>
            </a:r>
            <a:r>
              <a:rPr lang="en-US" altLang="ja-JP" sz="2400" dirty="0"/>
              <a:t>201</a:t>
            </a:r>
            <a:r>
              <a:rPr lang="ja-JP" altLang="en-US" sz="2400" dirty="0"/>
              <a:t>号室</a:t>
            </a:r>
            <a:endParaRPr lang="en-US" altLang="ja-JP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TA(</a:t>
            </a:r>
            <a:r>
              <a:rPr lang="ja-JP" altLang="en-US" sz="2400" dirty="0"/>
              <a:t>大学院生</a:t>
            </a:r>
            <a:r>
              <a:rPr lang="en-US" altLang="ja-JP" sz="2400" dirty="0"/>
              <a:t>)</a:t>
            </a:r>
            <a:r>
              <a:rPr lang="ja-JP" altLang="en-US" sz="2400" dirty="0"/>
              <a:t>若干名</a:t>
            </a:r>
            <a:r>
              <a:rPr lang="en-US" altLang="ja-JP" sz="2400" dirty="0"/>
              <a:t>(</a:t>
            </a:r>
            <a:r>
              <a:rPr lang="ja-JP" altLang="en-US" sz="2400" dirty="0"/>
              <a:t>予定</a:t>
            </a:r>
            <a:r>
              <a:rPr lang="en-US" altLang="ja-JP" sz="2400" dirty="0"/>
              <a:t>)</a:t>
            </a:r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12841" y="2061636"/>
            <a:ext cx="91310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b="0" dirty="0">
                <a:solidFill>
                  <a:srgbClr val="FF0000"/>
                </a:solidFill>
                <a:ea typeface="HGP創英角ｺﾞｼｯｸUB" panose="020B0900000000000000" pitchFamily="50" charset="-128"/>
              </a:rPr>
              <a:t>「気体原子のレーザー冷却と量子コンピュータの基礎」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751066" y="2975124"/>
            <a:ext cx="5504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latin typeface="+mj-lt"/>
              </a:rPr>
              <a:t>http://yagura.scphys.kyoto-u.ac.jp/</a:t>
            </a:r>
            <a:r>
              <a:rPr lang="en-US" altLang="ja-JP" sz="2000" dirty="0">
                <a:latin typeface="+mj-lt"/>
              </a:rPr>
              <a:t>b</a:t>
            </a:r>
            <a:r>
              <a:rPr lang="ja-JP" altLang="en-US" sz="2000" dirty="0">
                <a:latin typeface="+mj-lt"/>
              </a:rPr>
              <a:t>6/index.html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152400"/>
            <a:ext cx="8650287" cy="914400"/>
          </a:xfrm>
          <a:gradFill rotWithShape="0">
            <a:gsLst>
              <a:gs pos="0">
                <a:srgbClr val="0000FF"/>
              </a:gs>
              <a:gs pos="100000">
                <a:srgbClr val="000076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レーザー冷却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56319" y="1468438"/>
            <a:ext cx="5356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レーザー冷却</a:t>
            </a:r>
            <a:r>
              <a:rPr lang="ja-JP" altLang="en-US" dirty="0">
                <a:solidFill>
                  <a:srgbClr val="FF0000"/>
                </a:solidFill>
              </a:rPr>
              <a:t>とは？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レーザー光で気体原子を「冷やす」</a:t>
            </a:r>
            <a:endParaRPr kumimoji="1" lang="ja-JP" altLang="en-US" dirty="0"/>
          </a:p>
        </p:txBody>
      </p:sp>
      <p:grpSp>
        <p:nvGrpSpPr>
          <p:cNvPr id="30" name="グループ化 29"/>
          <p:cNvGrpSpPr>
            <a:grpSpLocks/>
          </p:cNvGrpSpPr>
          <p:nvPr/>
        </p:nvGrpSpPr>
        <p:grpSpPr bwMode="auto">
          <a:xfrm>
            <a:off x="306389" y="2692718"/>
            <a:ext cx="4444065" cy="2370188"/>
            <a:chOff x="199648" y="1976189"/>
            <a:chExt cx="4443790" cy="2370294"/>
          </a:xfrm>
        </p:grpSpPr>
        <p:sp>
          <p:nvSpPr>
            <p:cNvPr id="31" name="正方形/長方形 10"/>
            <p:cNvSpPr>
              <a:spLocks noChangeArrowheads="1"/>
            </p:cNvSpPr>
            <p:nvPr/>
          </p:nvSpPr>
          <p:spPr bwMode="auto">
            <a:xfrm>
              <a:off x="199648" y="3638565"/>
              <a:ext cx="4181534" cy="707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レーザー中の光子の運動量を原子に与えて原子の速度を減らす</a:t>
              </a:r>
              <a:endParaRPr lang="en-US" altLang="ja-JP" sz="2000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2" name="グループ化 2"/>
            <p:cNvGrpSpPr>
              <a:grpSpLocks/>
            </p:cNvGrpSpPr>
            <p:nvPr/>
          </p:nvGrpSpPr>
          <p:grpSpPr bwMode="auto">
            <a:xfrm>
              <a:off x="199648" y="1976189"/>
              <a:ext cx="4443790" cy="1454540"/>
              <a:chOff x="84320" y="4711620"/>
              <a:chExt cx="4443790" cy="1454540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042" y="4711620"/>
                <a:ext cx="3692068" cy="1454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テキスト ボックス 22"/>
              <p:cNvSpPr txBox="1">
                <a:spLocks noChangeArrowheads="1"/>
              </p:cNvSpPr>
              <p:nvPr/>
            </p:nvSpPr>
            <p:spPr bwMode="auto">
              <a:xfrm>
                <a:off x="1137322" y="4799399"/>
                <a:ext cx="706569" cy="338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光子</a:t>
                </a:r>
              </a:p>
            </p:txBody>
          </p:sp>
          <p:sp>
            <p:nvSpPr>
              <p:cNvPr id="35" name="テキスト ボックス 27"/>
              <p:cNvSpPr txBox="1">
                <a:spLocks noChangeArrowheads="1"/>
              </p:cNvSpPr>
              <p:nvPr/>
            </p:nvSpPr>
            <p:spPr bwMode="auto">
              <a:xfrm>
                <a:off x="3381930" y="4860278"/>
                <a:ext cx="706569" cy="338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原子</a:t>
                </a:r>
              </a:p>
            </p:txBody>
          </p:sp>
          <p:sp>
            <p:nvSpPr>
              <p:cNvPr id="36" name="AutoShape 37"/>
              <p:cNvSpPr>
                <a:spLocks noChangeArrowheads="1"/>
              </p:cNvSpPr>
              <p:nvPr/>
            </p:nvSpPr>
            <p:spPr bwMode="auto">
              <a:xfrm flipH="1">
                <a:off x="84320" y="5281737"/>
                <a:ext cx="722662" cy="321478"/>
              </a:xfrm>
              <a:prstGeom prst="leftArrow">
                <a:avLst>
                  <a:gd name="adj1" fmla="val 50000"/>
                  <a:gd name="adj2" fmla="val 56198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400"/>
              </a:p>
            </p:txBody>
          </p:sp>
        </p:grpSp>
      </p:grpSp>
      <p:sp>
        <p:nvSpPr>
          <p:cNvPr id="37" name="テキスト ボックス 22"/>
          <p:cNvSpPr txBox="1">
            <a:spLocks noChangeArrowheads="1"/>
          </p:cNvSpPr>
          <p:nvPr/>
        </p:nvSpPr>
        <p:spPr bwMode="auto">
          <a:xfrm>
            <a:off x="201379" y="3558136"/>
            <a:ext cx="9685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レーザー</a:t>
            </a:r>
          </a:p>
        </p:txBody>
      </p:sp>
      <p:grpSp>
        <p:nvGrpSpPr>
          <p:cNvPr id="38" name="グループ化 37"/>
          <p:cNvGrpSpPr>
            <a:grpSpLocks/>
          </p:cNvGrpSpPr>
          <p:nvPr/>
        </p:nvGrpSpPr>
        <p:grpSpPr bwMode="auto">
          <a:xfrm>
            <a:off x="5098228" y="1229716"/>
            <a:ext cx="3517265" cy="3352108"/>
            <a:chOff x="226454" y="1801611"/>
            <a:chExt cx="4903001" cy="4672342"/>
          </a:xfrm>
        </p:grpSpPr>
        <p:graphicFrame>
          <p:nvGraphicFramePr>
            <p:cNvPr id="39" name="オブジェクト 10"/>
            <p:cNvGraphicFramePr>
              <a:graphicFrameLocks noChangeAspect="1"/>
            </p:cNvGraphicFramePr>
            <p:nvPr/>
          </p:nvGraphicFramePr>
          <p:xfrm>
            <a:off x="710776" y="1801611"/>
            <a:ext cx="4398122" cy="4672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2622180" imgH="2786704" progId="CorelDraw.Graphic.15">
                    <p:embed/>
                  </p:oleObj>
                </mc:Choice>
                <mc:Fallback>
                  <p:oleObj name="CorelDRAW" r:id="rId3" imgW="2622180" imgH="2786704" progId="CorelDraw.Graphic.15">
                    <p:embed/>
                    <p:pic>
                      <p:nvPicPr>
                        <p:cNvPr id="39" name="オブジェクト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776" y="1801611"/>
                          <a:ext cx="4398122" cy="4672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テキスト ボックス 3"/>
            <p:cNvSpPr txBox="1">
              <a:spLocks noChangeArrowheads="1"/>
            </p:cNvSpPr>
            <p:nvPr/>
          </p:nvSpPr>
          <p:spPr bwMode="auto">
            <a:xfrm>
              <a:off x="3761399" y="2431311"/>
              <a:ext cx="1368056" cy="51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コイル</a:t>
              </a:r>
            </a:p>
          </p:txBody>
        </p:sp>
        <p:sp>
          <p:nvSpPr>
            <p:cNvPr id="41" name="テキスト ボックス 6"/>
            <p:cNvSpPr txBox="1">
              <a:spLocks noChangeArrowheads="1"/>
            </p:cNvSpPr>
            <p:nvPr/>
          </p:nvSpPr>
          <p:spPr bwMode="auto">
            <a:xfrm>
              <a:off x="226454" y="3260037"/>
              <a:ext cx="1896507" cy="90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レーザー光</a:t>
              </a:r>
              <a:endParaRPr lang="en-US" altLang="ja-JP" sz="1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×6</a:t>
              </a:r>
              <a:r>
                <a:rPr lang="ja-JP" alt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本</a:t>
              </a:r>
              <a:endParaRPr lang="en-US" altLang="ja-JP" sz="1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2" name="テキスト ボックス 7"/>
            <p:cNvSpPr txBox="1">
              <a:spLocks noChangeArrowheads="1"/>
            </p:cNvSpPr>
            <p:nvPr/>
          </p:nvSpPr>
          <p:spPr bwMode="auto">
            <a:xfrm>
              <a:off x="293875" y="5208000"/>
              <a:ext cx="1579010" cy="90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冷却原子集団</a:t>
              </a:r>
            </a:p>
          </p:txBody>
        </p:sp>
        <p:cxnSp>
          <p:nvCxnSpPr>
            <p:cNvPr id="43" name="直線矢印コネクタ 9"/>
            <p:cNvCxnSpPr>
              <a:cxnSpLocks noChangeShapeType="1"/>
            </p:cNvCxnSpPr>
            <p:nvPr/>
          </p:nvCxnSpPr>
          <p:spPr bwMode="auto">
            <a:xfrm flipV="1">
              <a:off x="1644489" y="4196316"/>
              <a:ext cx="1219200" cy="1011683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4" name="コンテンツ プレースホルダ 5" descr="MOT1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4793" y="4744740"/>
            <a:ext cx="2810616" cy="1874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グループ化 5"/>
          <p:cNvGrpSpPr/>
          <p:nvPr/>
        </p:nvGrpSpPr>
        <p:grpSpPr>
          <a:xfrm>
            <a:off x="891326" y="5315045"/>
            <a:ext cx="4415370" cy="1247278"/>
            <a:chOff x="891326" y="5315045"/>
            <a:chExt cx="4415370" cy="1247278"/>
          </a:xfrm>
        </p:grpSpPr>
        <p:sp>
          <p:nvSpPr>
            <p:cNvPr id="5" name="角丸四角形 4"/>
            <p:cNvSpPr/>
            <p:nvPr/>
          </p:nvSpPr>
          <p:spPr bwMode="auto">
            <a:xfrm>
              <a:off x="891326" y="5315045"/>
              <a:ext cx="4415370" cy="12472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</a:endParaRPr>
            </a:p>
          </p:txBody>
        </p:sp>
        <p:sp>
          <p:nvSpPr>
            <p:cNvPr id="52" name="Text Box 42"/>
            <p:cNvSpPr txBox="1">
              <a:spLocks noChangeArrowheads="1"/>
            </p:cNvSpPr>
            <p:nvPr/>
          </p:nvSpPr>
          <p:spPr bwMode="auto">
            <a:xfrm>
              <a:off x="1032086" y="5362173"/>
              <a:ext cx="413385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 dirty="0"/>
                <a:t>達成できる温度領域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 dirty="0">
                  <a:solidFill>
                    <a:srgbClr val="FF33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～</a:t>
              </a:r>
              <a:r>
                <a:rPr lang="en-US" altLang="ja-JP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100 </a:t>
              </a:r>
              <a:r>
                <a:rPr lang="en-US" altLang="ja-JP" sz="2400" dirty="0" err="1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ja-JP" sz="2400" dirty="0" err="1">
                  <a:solidFill>
                    <a:srgbClr val="FF0000"/>
                  </a:solidFill>
                </a:rPr>
                <a:t>K</a:t>
              </a:r>
              <a:r>
                <a:rPr lang="en-US" altLang="ja-JP" sz="2400" dirty="0"/>
                <a:t> (</a:t>
              </a:r>
              <a:r>
                <a:rPr lang="ja-JP" altLang="en-US" sz="2400" dirty="0"/>
                <a:t>レーザー冷却原子</a:t>
              </a:r>
              <a:r>
                <a:rPr lang="en-US" altLang="ja-JP" sz="2400" dirty="0"/>
                <a:t>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dirty="0">
                  <a:solidFill>
                    <a:srgbClr val="FF0000"/>
                  </a:solidFill>
                </a:rPr>
                <a:t>&lt; 100 </a:t>
              </a:r>
              <a:r>
                <a:rPr lang="en-US" altLang="ja-JP" sz="2400" dirty="0" err="1">
                  <a:solidFill>
                    <a:srgbClr val="FF0000"/>
                  </a:solidFill>
                </a:rPr>
                <a:t>nK</a:t>
              </a:r>
              <a:r>
                <a:rPr lang="ja-JP" altLang="en-US" sz="2400" dirty="0">
                  <a:solidFill>
                    <a:srgbClr val="FF0000"/>
                  </a:solidFill>
                </a:rPr>
                <a:t> </a:t>
              </a:r>
              <a:r>
                <a:rPr lang="en-US" altLang="ja-JP" sz="2400" dirty="0"/>
                <a:t>(BEC)</a:t>
              </a: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5712961" y="4932972"/>
            <a:ext cx="2537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冷却原子集団（</a:t>
            </a:r>
            <a:r>
              <a:rPr kumimoji="1" lang="en-US" altLang="ja-JP" sz="1600" dirty="0" err="1">
                <a:solidFill>
                  <a:schemeClr val="bg1"/>
                </a:solidFill>
              </a:rPr>
              <a:t>Rb</a:t>
            </a:r>
            <a:r>
              <a:rPr kumimoji="1" lang="ja-JP" altLang="en-US" sz="1600" dirty="0">
                <a:solidFill>
                  <a:schemeClr val="bg1"/>
                </a:solidFill>
              </a:rPr>
              <a:t>）の蛍光</a:t>
            </a:r>
          </a:p>
        </p:txBody>
      </p:sp>
      <p:cxnSp>
        <p:nvCxnSpPr>
          <p:cNvPr id="4" name="直線矢印コネクタ 3"/>
          <p:cNvCxnSpPr/>
          <p:nvPr/>
        </p:nvCxnSpPr>
        <p:spPr bwMode="auto">
          <a:xfrm>
            <a:off x="6990101" y="5315045"/>
            <a:ext cx="241279" cy="4837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吹き出し 8"/>
          <p:cNvSpPr/>
          <p:nvPr/>
        </p:nvSpPr>
        <p:spPr bwMode="auto">
          <a:xfrm>
            <a:off x="246185" y="1318259"/>
            <a:ext cx="5478147" cy="5337517"/>
          </a:xfrm>
          <a:prstGeom prst="wedgeRoundRectCallout">
            <a:avLst>
              <a:gd name="adj1" fmla="val 60155"/>
              <a:gd name="adj2" fmla="val 27617"/>
              <a:gd name="adj3" fmla="val 16667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1" lang="ja-JP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</a:endParaRPr>
          </a:p>
        </p:txBody>
      </p:sp>
      <p:sp>
        <p:nvSpPr>
          <p:cNvPr id="16" name="Rectangle 25"/>
          <p:cNvSpPr txBox="1">
            <a:spLocks noChangeArrowheads="1"/>
          </p:cNvSpPr>
          <p:nvPr/>
        </p:nvSpPr>
        <p:spPr>
          <a:xfrm>
            <a:off x="141288" y="152400"/>
            <a:ext cx="8650287" cy="9144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76"/>
              </a:gs>
            </a:gsLst>
            <a:lin ang="5400000" scaled="1"/>
          </a:gra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/>
            <a:r>
              <a:rPr lang="ja-JP" altLang="en-US" sz="3600" kern="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ボース・アインシュタイン凝縮</a:t>
            </a:r>
            <a:r>
              <a:rPr lang="en-US" altLang="ja-JP" sz="3600" kern="0" dirty="0">
                <a:solidFill>
                  <a:schemeClr val="bg1"/>
                </a:solidFill>
                <a:latin typeface="+mn-lt"/>
                <a:ea typeface="ＭＳ ゴシック" panose="020B0609070205080204" pitchFamily="49" charset="-128"/>
              </a:rPr>
              <a:t>(BEC)</a:t>
            </a:r>
            <a:endParaRPr lang="en-US" altLang="ja-JP" sz="3600" b="1" kern="0" dirty="0">
              <a:solidFill>
                <a:schemeClr val="bg1"/>
              </a:solidFill>
              <a:latin typeface="+mn-lt"/>
              <a:ea typeface="ＭＳ ゴシック" panose="020B0609070205080204" pitchFamily="49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6038186" y="1548546"/>
            <a:ext cx="626378" cy="4609954"/>
            <a:chOff x="5493068" y="1557338"/>
            <a:chExt cx="626378" cy="4609954"/>
          </a:xfrm>
        </p:grpSpPr>
        <p:sp>
          <p:nvSpPr>
            <p:cNvPr id="14" name="AutoShape 3"/>
            <p:cNvSpPr>
              <a:spLocks noChangeArrowheads="1"/>
            </p:cNvSpPr>
            <p:nvPr/>
          </p:nvSpPr>
          <p:spPr bwMode="auto">
            <a:xfrm>
              <a:off x="5734820" y="1557338"/>
              <a:ext cx="142875" cy="46085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/>
            </a:p>
          </p:txBody>
        </p:sp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5493068" y="5542293"/>
              <a:ext cx="626378" cy="62499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/>
            </a:p>
          </p:txBody>
        </p:sp>
      </p:grp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986047" y="1255713"/>
            <a:ext cx="14526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300 K</a:t>
            </a:r>
            <a:r>
              <a:rPr lang="ja-JP" altLang="en-US" sz="1800" b="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室温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038434" y="4208463"/>
            <a:ext cx="17347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2.2 K</a:t>
            </a:r>
            <a:r>
              <a:rPr lang="ja-JP" altLang="en-US" sz="1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液体</a:t>
            </a:r>
            <a:r>
              <a:rPr lang="en-US" altLang="ja-JP" sz="1400" b="0" baseline="30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en-US" altLang="ja-JP" sz="1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He</a:t>
            </a:r>
            <a:r>
              <a:rPr lang="ja-JP" altLang="en-US" sz="1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超流動温度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986046" y="1753552"/>
            <a:ext cx="9861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273 K</a:t>
            </a:r>
            <a:r>
              <a:rPr lang="ja-JP" altLang="en-US" sz="1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氷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7070184" y="5334318"/>
            <a:ext cx="13596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 K</a:t>
            </a:r>
            <a:r>
              <a:rPr lang="ja-JP" altLang="en-US" sz="1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1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1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絶対零度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965409" y="4694238"/>
            <a:ext cx="16754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数 </a:t>
            </a:r>
            <a:r>
              <a:rPr lang="en-US" altLang="ja-JP" sz="1400" b="0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mK</a:t>
            </a:r>
            <a:r>
              <a:rPr lang="ja-JP" altLang="en-US" sz="1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液体</a:t>
            </a:r>
            <a:r>
              <a:rPr lang="en-US" altLang="ja-JP" sz="1400" b="0" baseline="30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en-US" altLang="ja-JP" sz="1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He</a:t>
            </a:r>
            <a:r>
              <a:rPr lang="ja-JP" altLang="en-US" sz="1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超流動温度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986046" y="3411975"/>
            <a:ext cx="1412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77 K</a:t>
            </a:r>
            <a:r>
              <a:rPr lang="ja-JP" altLang="en-US" sz="1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液体窒素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990809" y="2317750"/>
            <a:ext cx="18838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180 K</a:t>
            </a:r>
            <a:r>
              <a:rPr lang="ja-JP" altLang="en-US" sz="1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世界最低気温</a:t>
            </a: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7022558" y="3847902"/>
            <a:ext cx="13773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4.2 K</a:t>
            </a:r>
            <a:r>
              <a:rPr lang="ja-JP" altLang="en-US" sz="1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液体</a:t>
            </a:r>
            <a:r>
              <a:rPr lang="en-US" altLang="ja-JP" sz="1400" b="0" baseline="30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en-US" altLang="ja-JP" sz="14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He</a:t>
            </a:r>
          </a:p>
        </p:txBody>
      </p:sp>
      <p:grpSp>
        <p:nvGrpSpPr>
          <p:cNvPr id="39" name="グループ化 38"/>
          <p:cNvGrpSpPr/>
          <p:nvPr/>
        </p:nvGrpSpPr>
        <p:grpSpPr>
          <a:xfrm>
            <a:off x="6495876" y="1485900"/>
            <a:ext cx="526682" cy="4010978"/>
            <a:chOff x="5994718" y="1485900"/>
            <a:chExt cx="954025" cy="4010978"/>
          </a:xfrm>
        </p:grpSpPr>
        <p:sp>
          <p:nvSpPr>
            <p:cNvPr id="17" name="Line 5"/>
            <p:cNvSpPr>
              <a:spLocks noChangeShapeType="1"/>
            </p:cNvSpPr>
            <p:nvPr/>
          </p:nvSpPr>
          <p:spPr bwMode="auto">
            <a:xfrm flipV="1">
              <a:off x="5996305" y="1485900"/>
              <a:ext cx="720725" cy="146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5996305" y="4437063"/>
              <a:ext cx="863600" cy="850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5996305" y="1700213"/>
              <a:ext cx="886301" cy="2020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5994718" y="5495290"/>
              <a:ext cx="865187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 flipV="1">
              <a:off x="5996305" y="4870450"/>
              <a:ext cx="863600" cy="488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 flipV="1">
              <a:off x="5996305" y="3603100"/>
              <a:ext cx="886301" cy="906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 flipH="1">
              <a:off x="5996305" y="2511425"/>
              <a:ext cx="952438" cy="630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 flipH="1">
              <a:off x="5996301" y="4030663"/>
              <a:ext cx="949458" cy="1041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2898286" y="1725466"/>
            <a:ext cx="9444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sz="1800" b="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 </a:t>
            </a:r>
            <a:r>
              <a:rPr lang="en-US" altLang="ja-JP" sz="1800" b="0" dirty="0" err="1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mK</a:t>
            </a:r>
            <a:endParaRPr lang="ja-JP" altLang="en-US" sz="1800" b="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2702719" y="2910125"/>
            <a:ext cx="11400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sz="1800" b="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 </a:t>
            </a:r>
            <a:r>
              <a:rPr lang="en-US" altLang="ja-JP" sz="1800" b="0" dirty="0" err="1">
                <a:solidFill>
                  <a:srgbClr val="FF0000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m</a:t>
            </a:r>
            <a:r>
              <a:rPr lang="en-US" altLang="ja-JP" sz="1800" b="0" dirty="0" err="1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K</a:t>
            </a:r>
            <a:endParaRPr lang="ja-JP" altLang="en-US" sz="1800" b="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2757221" y="4129821"/>
            <a:ext cx="1085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sz="1800" b="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 </a:t>
            </a:r>
            <a:r>
              <a:rPr lang="en-US" altLang="ja-JP" sz="1800" b="0" dirty="0" err="1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nK</a:t>
            </a:r>
            <a:endParaRPr lang="ja-JP" altLang="en-US" sz="1800" b="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3103470" y="5329529"/>
            <a:ext cx="7393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sz="1800" b="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 K</a:t>
            </a:r>
            <a:endParaRPr lang="ja-JP" altLang="en-US" sz="1800" b="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72" y="1725466"/>
            <a:ext cx="1498207" cy="4716488"/>
          </a:xfrm>
          <a:prstGeom prst="rect">
            <a:avLst/>
          </a:prstGeom>
        </p:spPr>
      </p:pic>
      <p:sp>
        <p:nvSpPr>
          <p:cNvPr id="57" name="テキスト ボックス 1"/>
          <p:cNvSpPr txBox="1">
            <a:spLocks noChangeArrowheads="1"/>
          </p:cNvSpPr>
          <p:nvPr/>
        </p:nvSpPr>
        <p:spPr bwMode="auto">
          <a:xfrm>
            <a:off x="576500" y="4546913"/>
            <a:ext cx="28993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ボース原子の場合、</a:t>
            </a:r>
            <a:endParaRPr lang="en-US" altLang="ja-JP" sz="2000" dirty="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ある温度で原子波束が重なり始める→ 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BEC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523451" y="5696993"/>
            <a:ext cx="2916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sz="1800" b="0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1995</a:t>
            </a:r>
            <a:r>
              <a:rPr lang="ja-JP" altLang="en-US" sz="1800" b="0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年に初めて実現</a:t>
            </a:r>
            <a:endParaRPr lang="en-US" altLang="ja-JP" sz="1800" b="0" dirty="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 eaLnBrk="1" hangingPunct="1"/>
            <a:r>
              <a:rPr lang="en-US" altLang="ja-JP" sz="1800" b="0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2001</a:t>
            </a:r>
            <a:r>
              <a:rPr lang="ja-JP" altLang="en-US" sz="1800" b="0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年にノーベル物理学賞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EFF24C1-035E-4B5D-A814-333C5564B16E}"/>
              </a:ext>
            </a:extLst>
          </p:cNvPr>
          <p:cNvGrpSpPr/>
          <p:nvPr/>
        </p:nvGrpSpPr>
        <p:grpSpPr>
          <a:xfrm>
            <a:off x="488819" y="1999129"/>
            <a:ext cx="1900046" cy="2246769"/>
            <a:chOff x="488819" y="1999129"/>
            <a:chExt cx="1900046" cy="2246769"/>
          </a:xfrm>
        </p:grpSpPr>
        <p:sp>
          <p:nvSpPr>
            <p:cNvPr id="56" name="テキスト ボックス 1"/>
            <p:cNvSpPr txBox="1">
              <a:spLocks noChangeArrowheads="1"/>
            </p:cNvSpPr>
            <p:nvPr/>
          </p:nvSpPr>
          <p:spPr bwMode="auto">
            <a:xfrm>
              <a:off x="488819" y="1999129"/>
              <a:ext cx="1900046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dirty="0"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温度が下がる</a:t>
              </a:r>
              <a:endParaRPr lang="en-US" altLang="ja-JP" sz="2000" dirty="0"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 sz="2000" dirty="0"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 sz="2000" dirty="0"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dirty="0"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 </a:t>
              </a:r>
              <a:endParaRPr lang="en-US" altLang="ja-JP" sz="2000" dirty="0"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 sz="2000" dirty="0"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dirty="0"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原子が波として振る舞う</a:t>
              </a:r>
              <a:endParaRPr lang="en-US" altLang="ja-JP" sz="2000" dirty="0"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" name="矢印: 下 1">
              <a:extLst>
                <a:ext uri="{FF2B5EF4-FFF2-40B4-BE49-F238E27FC236}">
                  <a16:creationId xmlns:a16="http://schemas.microsoft.com/office/drawing/2014/main" id="{8CF7BB82-A67F-4938-945B-A0DE172DAF91}"/>
                </a:ext>
              </a:extLst>
            </p:cNvPr>
            <p:cNvSpPr/>
            <p:nvPr/>
          </p:nvSpPr>
          <p:spPr bwMode="auto">
            <a:xfrm>
              <a:off x="1196526" y="2615786"/>
              <a:ext cx="484632" cy="705678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6" grpId="0"/>
      <p:bldP spid="47" grpId="0"/>
      <p:bldP spid="48" grpId="0"/>
      <p:bldP spid="49" grpId="0"/>
      <p:bldP spid="57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5"/>
          <p:cNvSpPr txBox="1">
            <a:spLocks noChangeArrowheads="1"/>
          </p:cNvSpPr>
          <p:nvPr/>
        </p:nvSpPr>
        <p:spPr>
          <a:xfrm>
            <a:off x="141288" y="152400"/>
            <a:ext cx="8650287" cy="9144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76"/>
              </a:gs>
            </a:gsLst>
            <a:lin ang="5400000" scaled="1"/>
          </a:gra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/>
            <a:r>
              <a:rPr lang="ja-JP" altLang="en-US" sz="3200" kern="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光ピンセットアレイによる量子コンピュータ</a:t>
            </a:r>
            <a:endParaRPr lang="en-US" altLang="ja-JP" sz="3200" b="1" kern="0" dirty="0">
              <a:solidFill>
                <a:schemeClr val="bg1"/>
              </a:solidFill>
              <a:latin typeface="+mn-lt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E157C5-794E-B52A-955E-1A0A70C479B4}"/>
              </a:ext>
            </a:extLst>
          </p:cNvPr>
          <p:cNvSpPr txBox="1"/>
          <p:nvPr/>
        </p:nvSpPr>
        <p:spPr>
          <a:xfrm>
            <a:off x="537064" y="989815"/>
            <a:ext cx="8196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solidFill>
                  <a:srgbClr val="FF0000"/>
                </a:solidFill>
              </a:rPr>
              <a:t>光ピンセット</a:t>
            </a:r>
            <a:r>
              <a:rPr kumimoji="1" lang="en-US" altLang="ja-JP" dirty="0">
                <a:solidFill>
                  <a:srgbClr val="FF0000"/>
                </a:solidFill>
              </a:rPr>
              <a:t>(optical tweezers)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dirty="0"/>
              <a:t>集光した高強度のレーザー光に原子をトラップ</a:t>
            </a: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dirty="0"/>
              <a:t>単一</a:t>
            </a:r>
            <a:r>
              <a:rPr lang="ja-JP" altLang="en-US" dirty="0"/>
              <a:t>原子をトラップした光ピンセットを格子状に並べて量子コンピュータを構成</a:t>
            </a:r>
            <a:endParaRPr kumimoji="1" lang="ja-JP" altLang="en-US" dirty="0"/>
          </a:p>
        </p:txBody>
      </p:sp>
      <p:pic>
        <p:nvPicPr>
          <p:cNvPr id="7" name="図 6" descr="動物, 座る, テーブル, ワイヤー が含まれている画像&#10;&#10;自動的に生成された説明">
            <a:extLst>
              <a:ext uri="{FF2B5EF4-FFF2-40B4-BE49-F238E27FC236}">
                <a16:creationId xmlns:a16="http://schemas.microsoft.com/office/drawing/2014/main" id="{D4523A27-FE6E-4737-DBFA-CDBB0DB3B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21" y="2691039"/>
            <a:ext cx="3698439" cy="208037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66F4FE-AA3F-15A1-C8F3-150AD4732D1F}"/>
              </a:ext>
            </a:extLst>
          </p:cNvPr>
          <p:cNvSpPr txBox="1"/>
          <p:nvPr/>
        </p:nvSpPr>
        <p:spPr>
          <a:xfrm>
            <a:off x="1805553" y="477141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イメージ図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F1C43E47-9EBE-5BCB-3577-F91012341E16}"/>
              </a:ext>
            </a:extLst>
          </p:cNvPr>
          <p:cNvGrpSpPr/>
          <p:nvPr/>
        </p:nvGrpSpPr>
        <p:grpSpPr>
          <a:xfrm>
            <a:off x="352425" y="5499692"/>
            <a:ext cx="8381193" cy="1094878"/>
            <a:chOff x="891326" y="5315045"/>
            <a:chExt cx="4415370" cy="1247278"/>
          </a:xfrm>
        </p:grpSpPr>
        <p:sp>
          <p:nvSpPr>
            <p:cNvPr id="28" name="角丸四角形 4">
              <a:extLst>
                <a:ext uri="{FF2B5EF4-FFF2-40B4-BE49-F238E27FC236}">
                  <a16:creationId xmlns:a16="http://schemas.microsoft.com/office/drawing/2014/main" id="{075E7F9A-339F-EFE2-DDA9-4087173E9560}"/>
                </a:ext>
              </a:extLst>
            </p:cNvPr>
            <p:cNvSpPr/>
            <p:nvPr/>
          </p:nvSpPr>
          <p:spPr bwMode="auto">
            <a:xfrm>
              <a:off x="891326" y="5315045"/>
              <a:ext cx="4415370" cy="12472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</a:endParaRPr>
            </a:p>
          </p:txBody>
        </p:sp>
        <p:sp>
          <p:nvSpPr>
            <p:cNvPr id="31" name="Text Box 42">
              <a:extLst>
                <a:ext uri="{FF2B5EF4-FFF2-40B4-BE49-F238E27FC236}">
                  <a16:creationId xmlns:a16="http://schemas.microsoft.com/office/drawing/2014/main" id="{626D59DE-2782-3C6F-F620-C5798A220C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2086" y="5362173"/>
              <a:ext cx="4206905" cy="1030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r>
                <a:rPr kumimoji="1" lang="ja-JP" altLang="en-US" sz="2400" dirty="0"/>
                <a:t>量子誤り訂正の実装・大規模集積化にアドバンテージ</a:t>
              </a:r>
              <a:endParaRPr kumimoji="1" lang="en-US" altLang="ja-JP" sz="2400" dirty="0"/>
            </a:p>
            <a:p>
              <a:r>
                <a:rPr kumimoji="1" lang="ja-JP" altLang="en-US" sz="2400" dirty="0">
                  <a:solidFill>
                    <a:srgbClr val="FF0000"/>
                  </a:solidFill>
                </a:rPr>
                <a:t>次世代の量子コンピュータの有力候補</a:t>
              </a:r>
            </a:p>
          </p:txBody>
        </p:sp>
      </p:grpSp>
      <p:pic>
        <p:nvPicPr>
          <p:cNvPr id="35" name="図 34">
            <a:extLst>
              <a:ext uri="{FF2B5EF4-FFF2-40B4-BE49-F238E27FC236}">
                <a16:creationId xmlns:a16="http://schemas.microsoft.com/office/drawing/2014/main" id="{4369E0D9-1D0A-43F8-29C5-73F6134F6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341" y="2691039"/>
            <a:ext cx="3865411" cy="2100767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06ECDFE-5E9F-00CB-9173-E4849FEF798D}"/>
              </a:ext>
            </a:extLst>
          </p:cNvPr>
          <p:cNvSpPr txBox="1"/>
          <p:nvPr/>
        </p:nvSpPr>
        <p:spPr>
          <a:xfrm>
            <a:off x="4573229" y="4791806"/>
            <a:ext cx="4031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光ピンセットアレイに配置された</a:t>
            </a:r>
            <a:endParaRPr lang="en-US" altLang="ja-JP" sz="2000" dirty="0"/>
          </a:p>
          <a:p>
            <a:r>
              <a:rPr lang="en-US" altLang="ja-JP" sz="2000" dirty="0"/>
              <a:t>Yb</a:t>
            </a:r>
            <a:r>
              <a:rPr lang="ja-JP" altLang="en-US" sz="2000" dirty="0"/>
              <a:t>原子の蛍光観測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5005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31" y="653662"/>
            <a:ext cx="2763716" cy="1865508"/>
          </a:xfrm>
          <a:prstGeom prst="rect">
            <a:avLst/>
          </a:prstGeom>
        </p:spPr>
      </p:pic>
      <p:sp>
        <p:nvSpPr>
          <p:cNvPr id="28" name="Rectangle 25"/>
          <p:cNvSpPr txBox="1">
            <a:spLocks noChangeArrowheads="1"/>
          </p:cNvSpPr>
          <p:nvPr/>
        </p:nvSpPr>
        <p:spPr>
          <a:xfrm>
            <a:off x="141288" y="152400"/>
            <a:ext cx="8650287" cy="9144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76"/>
              </a:gs>
            </a:gsLst>
            <a:lin ang="5400000" scaled="1"/>
          </a:gra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/>
            <a:r>
              <a:rPr lang="ja-JP" altLang="en-US" sz="3600" kern="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実際の</a:t>
            </a:r>
            <a:r>
              <a:rPr lang="en-US" altLang="ja-JP" sz="3600" kern="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B6</a:t>
            </a:r>
            <a:r>
              <a:rPr lang="ja-JP" altLang="en-US" sz="3600" kern="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の実験内容</a:t>
            </a:r>
            <a:endParaRPr lang="en-US" altLang="ja-JP" sz="3600" kern="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1"/>
          <p:cNvSpPr txBox="1">
            <a:spLocks noChangeArrowheads="1"/>
          </p:cNvSpPr>
          <p:nvPr/>
        </p:nvSpPr>
        <p:spPr bwMode="auto">
          <a:xfrm>
            <a:off x="6401715" y="2484165"/>
            <a:ext cx="28681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BEC</a:t>
            </a:r>
            <a:r>
              <a:rPr lang="ja-JP" altLang="en-US" sz="1600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原子集団の運動量分布</a:t>
            </a:r>
            <a:endParaRPr lang="en-US" altLang="ja-JP" sz="1600" dirty="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29620" y="1643817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0" dirty="0">
                <a:solidFill>
                  <a:srgbClr val="FF0000"/>
                </a:solidFill>
              </a:rPr>
              <a:t>✓</a:t>
            </a:r>
            <a:r>
              <a:rPr lang="ja-JP" altLang="en-US" dirty="0">
                <a:solidFill>
                  <a:srgbClr val="FF0000"/>
                </a:solidFill>
              </a:rPr>
              <a:t>量子縮退原子</a:t>
            </a:r>
            <a:r>
              <a:rPr lang="ja-JP" altLang="en-US" b="0" dirty="0">
                <a:solidFill>
                  <a:srgbClr val="FF0000"/>
                </a:solidFill>
              </a:rPr>
              <a:t>（前期）</a:t>
            </a:r>
            <a:endParaRPr lang="en-US" altLang="ja-JP" b="0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06185" y="3744824"/>
            <a:ext cx="8784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0" dirty="0">
                <a:solidFill>
                  <a:srgbClr val="FF0000"/>
                </a:solidFill>
              </a:rPr>
              <a:t>✓</a:t>
            </a:r>
            <a:r>
              <a:rPr lang="ja-JP" altLang="en-US" dirty="0">
                <a:solidFill>
                  <a:srgbClr val="FF0000"/>
                </a:solidFill>
              </a:rPr>
              <a:t>光ピンセットアレイの実装（前期終盤</a:t>
            </a:r>
            <a:r>
              <a:rPr lang="en-US" altLang="ja-JP" dirty="0">
                <a:solidFill>
                  <a:srgbClr val="FF0000"/>
                </a:solidFill>
              </a:rPr>
              <a:t>or</a:t>
            </a:r>
            <a:r>
              <a:rPr lang="ja-JP" altLang="en-US" dirty="0">
                <a:solidFill>
                  <a:srgbClr val="FF0000"/>
                </a:solidFill>
              </a:rPr>
              <a:t>後期から着手予定）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DE4EB93-EEA3-4C5A-A0F8-BE0F97A1E286}"/>
              </a:ext>
            </a:extLst>
          </p:cNvPr>
          <p:cNvSpPr/>
          <p:nvPr/>
        </p:nvSpPr>
        <p:spPr>
          <a:xfrm>
            <a:off x="710304" y="2215798"/>
            <a:ext cx="77233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2000" b="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ボース原子</a:t>
            </a:r>
            <a:r>
              <a:rPr lang="ja-JP" altLang="en-US" sz="1800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：　　「運動量ゼロの状態に原子が凝縮する」　</a:t>
            </a:r>
            <a:endParaRPr lang="en-US" altLang="ja-JP" sz="1800" dirty="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1800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　　　　　　　　　　　　　　　　　　　　　　　</a:t>
            </a:r>
            <a:r>
              <a:rPr lang="en-US" altLang="ja-JP" sz="1800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 = </a:t>
            </a:r>
            <a:r>
              <a:rPr lang="en-US" altLang="ja-JP" sz="18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BEC</a:t>
            </a:r>
            <a:r>
              <a:rPr lang="ja-JP" altLang="en-US" sz="1800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相の成長　　　　　　　　　　　　　　　　　　　　　　　　　　</a:t>
            </a:r>
            <a:endParaRPr lang="en-US" altLang="ja-JP" sz="1800" dirty="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47B2A8C-0804-4B42-B764-C135C2281A6A}"/>
              </a:ext>
            </a:extLst>
          </p:cNvPr>
          <p:cNvSpPr/>
          <p:nvPr/>
        </p:nvSpPr>
        <p:spPr>
          <a:xfrm>
            <a:off x="1080476" y="2992175"/>
            <a:ext cx="6194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その他、マイクロ波による超微細準位間の状態制御など</a:t>
            </a:r>
            <a:endParaRPr lang="ja-JP" altLang="en-US" sz="20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69E7CAE-A52E-D6DD-04CD-80FBC9A1B70E}"/>
              </a:ext>
            </a:extLst>
          </p:cNvPr>
          <p:cNvSpPr/>
          <p:nvPr/>
        </p:nvSpPr>
        <p:spPr>
          <a:xfrm>
            <a:off x="710304" y="4559028"/>
            <a:ext cx="7723391" cy="95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ja-JP" altLang="en-US" sz="2000" b="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音響光学素子を用いた１次元アレイの構築</a:t>
            </a:r>
            <a:endParaRPr lang="en-US" altLang="ja-JP" sz="2000" b="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ja-JP" altLang="en-US" sz="2000" b="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トラップされた</a:t>
            </a:r>
            <a:r>
              <a:rPr lang="en-US" altLang="ja-JP" sz="2000" b="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Rb</a:t>
            </a:r>
            <a:r>
              <a:rPr lang="ja-JP" altLang="en-US" sz="2000" b="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原子の蛍光観測</a:t>
            </a:r>
            <a:r>
              <a:rPr lang="ja-JP" altLang="en-US" sz="1800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　　　　　　　　　　　　　　　　　</a:t>
            </a:r>
            <a:endParaRPr lang="en-US" altLang="ja-JP" sz="1800" dirty="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03797" y="1175495"/>
            <a:ext cx="8736404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 marL="457200" indent="-457200" eaLnBrk="1" hangingPunct="1">
              <a:buFontTx/>
              <a:buAutoNum type="arabicParenBoth"/>
              <a:defRPr/>
            </a:pPr>
            <a:r>
              <a:rPr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&lt;</a:t>
            </a:r>
            <a:r>
              <a:rPr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前半</a:t>
            </a:r>
            <a:r>
              <a:rPr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回</a:t>
            </a:r>
            <a:r>
              <a:rPr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</a:t>
            </a:r>
            <a:r>
              <a:rPr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理論ゼミ</a:t>
            </a:r>
            <a:endParaRPr lang="en-US" altLang="ja-JP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光学</a:t>
            </a:r>
            <a:r>
              <a:rPr lang="fr-FR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</a:t>
            </a:r>
            <a:r>
              <a:rPr lang="ja-JP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「現代光科学</a:t>
            </a:r>
            <a:r>
              <a:rPr lang="fr-FR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ja-JP" altLang="ja-JP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fr-FR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II</a:t>
            </a:r>
            <a:r>
              <a:rPr lang="ja-JP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」大津元一（朝倉書店）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ja-JP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「レーザー物理入門」霜田光一（岩波書店）</a:t>
            </a: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レーザー冷却、</a:t>
            </a:r>
            <a:r>
              <a:rPr lang="fr-FR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BEC:</a:t>
            </a:r>
            <a:r>
              <a:rPr lang="ja-JP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</a:t>
            </a:r>
            <a:r>
              <a:rPr lang="fr-FR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Atomic Physics</a:t>
            </a:r>
            <a:r>
              <a:rPr lang="ja-JP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</a:t>
            </a:r>
            <a:r>
              <a:rPr lang="fr-FR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C. J. Foot</a:t>
            </a:r>
            <a:r>
              <a:rPr lang="ja-JP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fr-FR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Oxford</a:t>
            </a:r>
            <a:r>
              <a:rPr lang="ja-JP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時間があれば量子コンピュータの基礎についても学習 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 eaLnBrk="1" hangingPunct="1">
              <a:buFontTx/>
              <a:buAutoNum type="arabicParenBoth" startAt="2"/>
              <a:defRPr/>
            </a:pPr>
            <a:r>
              <a:rPr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&lt;</a:t>
            </a:r>
            <a:r>
              <a:rPr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後半</a:t>
            </a:r>
            <a:r>
              <a:rPr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回</a:t>
            </a:r>
            <a:r>
              <a:rPr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</a:t>
            </a:r>
            <a:r>
              <a:rPr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実験</a:t>
            </a:r>
            <a:endParaRPr lang="en-US" altLang="ja-JP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光学実験の基礎技術を習得</a:t>
            </a:r>
            <a:endParaRPr lang="en-US" altLang="ja-JP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Rb</a:t>
            </a:r>
            <a:r>
              <a:rPr lang="ja-JP" altLang="en-US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原子のレーザー冷却と応用実験　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endParaRPr lang="en-US" altLang="ja-JP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(3) &lt;</a:t>
            </a:r>
            <a:r>
              <a:rPr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学期末</a:t>
            </a:r>
            <a:r>
              <a:rPr lang="en-US" altLang="ja-JP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</a:t>
            </a:r>
            <a:r>
              <a:rPr lang="ja-JP" altLang="en-US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発表会とレポート提出</a:t>
            </a:r>
          </a:p>
        </p:txBody>
      </p:sp>
      <p:sp>
        <p:nvSpPr>
          <p:cNvPr id="16" name="Rectangle 25"/>
          <p:cNvSpPr txBox="1">
            <a:spLocks noChangeArrowheads="1"/>
          </p:cNvSpPr>
          <p:nvPr/>
        </p:nvSpPr>
        <p:spPr>
          <a:xfrm>
            <a:off x="141288" y="152400"/>
            <a:ext cx="8650287" cy="9144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76"/>
              </a:gs>
            </a:gsLst>
            <a:lin ang="5400000" scaled="1"/>
          </a:gra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3600" b="1" kern="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B6</a:t>
            </a:r>
            <a:r>
              <a:rPr lang="ja-JP" altLang="en-US" sz="3600" b="1" kern="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の進め方</a:t>
            </a:r>
            <a:endParaRPr lang="en-US" altLang="ja-JP" sz="3600" b="1" kern="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3798" y="5213329"/>
            <a:ext cx="8736403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中性原子のレーザー冷却</a:t>
            </a:r>
            <a:r>
              <a:rPr kumimoji="1" lang="ja-JP" altLang="en-US" dirty="0"/>
              <a:t>は世界中でさかんに研究されて</a:t>
            </a:r>
            <a:r>
              <a:rPr lang="ja-JP" altLang="en-US" dirty="0"/>
              <a:t>いて、</a:t>
            </a:r>
            <a:endParaRPr kumimoji="1" lang="en-US" altLang="ja-JP" dirty="0"/>
          </a:p>
          <a:p>
            <a:pPr algn="ctr"/>
            <a:r>
              <a:rPr lang="ja-JP" altLang="en-US" dirty="0">
                <a:solidFill>
                  <a:srgbClr val="FF0000"/>
                </a:solidFill>
              </a:rPr>
              <a:t>量子シミュレーション</a:t>
            </a:r>
            <a:r>
              <a:rPr lang="ja-JP" altLang="en-US" dirty="0"/>
              <a:t>・</a:t>
            </a:r>
            <a:r>
              <a:rPr lang="ja-JP" altLang="en-US" dirty="0">
                <a:solidFill>
                  <a:srgbClr val="FF0000"/>
                </a:solidFill>
              </a:rPr>
              <a:t>量子計算</a:t>
            </a:r>
            <a:r>
              <a:rPr lang="ja-JP" altLang="en-US" dirty="0"/>
              <a:t>へ応用されています。</a:t>
            </a:r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en-US" altLang="ja-JP" dirty="0"/>
              <a:t>B6</a:t>
            </a:r>
            <a:r>
              <a:rPr kumimoji="1" lang="ja-JP" altLang="en-US" dirty="0"/>
              <a:t>ではその最先端の実験技術に触れることができます！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usepackage{amsmath,amssymb,graphicx,color,pxfonts}&#10;\begin{document}&#10;&#10;\end{document}&#10;"/>
  <p:tag name="TEX2PS" val="platex $(base).tex; dvipsk -D $(res) -E -o $(base).ps $(base).dvi"/>
  <p:tag name="TEX2PSBATCH" val="platex --interaction=nonstopmode $(base).tex; dvipsk -D $(res) -E -o $(base).ps $(base).dvi"/>
  <p:tag name="DEFAULTBITMAP" val="png16m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326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"/>
        <a:ea typeface="Osaka"/>
        <a:cs typeface=""/>
      </a:majorFont>
      <a:minorFont>
        <a:latin typeface="Time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  <a:ea typeface="Osaka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3875</TotalTime>
  <Words>524</Words>
  <Application>Microsoft Office PowerPoint</Application>
  <PresentationFormat>画面に合わせる (4:3)</PresentationFormat>
  <Paragraphs>84</Paragraphs>
  <Slides>6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7" baseType="lpstr">
      <vt:lpstr>HGP創英角ｺﾞｼｯｸUB</vt:lpstr>
      <vt:lpstr>ＭＳ Ｐゴシック</vt:lpstr>
      <vt:lpstr>ＭＳ ゴシック</vt:lpstr>
      <vt:lpstr>Osaka</vt:lpstr>
      <vt:lpstr>Arial</vt:lpstr>
      <vt:lpstr>Symbol</vt:lpstr>
      <vt:lpstr>Times</vt:lpstr>
      <vt:lpstr>Times New Roman</vt:lpstr>
      <vt:lpstr>Wingdings</vt:lpstr>
      <vt:lpstr>標準デザイン</vt:lpstr>
      <vt:lpstr>CorelDRAW</vt:lpstr>
      <vt:lpstr>PowerPoint プレゼンテーション</vt:lpstr>
      <vt:lpstr>レーザー冷却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Yoshiro Takahashi</dc:creator>
  <cp:lastModifiedBy>Shintaro Taie</cp:lastModifiedBy>
  <cp:revision>17</cp:revision>
  <cp:lastPrinted>2016-01-28T18:23:37Z</cp:lastPrinted>
  <dcterms:created xsi:type="dcterms:W3CDTF">2005-02-10T02:00:31Z</dcterms:created>
  <dcterms:modified xsi:type="dcterms:W3CDTF">2024-01-30T08:45:57Z</dcterms:modified>
</cp:coreProperties>
</file>