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2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74"/>
    <p:restoredTop sz="99246" autoAdjust="0"/>
  </p:normalViewPr>
  <p:slideViewPr>
    <p:cSldViewPr>
      <p:cViewPr varScale="1">
        <p:scale>
          <a:sx n="85" d="100"/>
          <a:sy n="85" d="100"/>
        </p:scale>
        <p:origin x="3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463F5-FE18-6140-9552-28984534A3C5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8E239-2CB4-DC43-9BB1-4FBC835A0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68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16F6A-42BC-4BC5-8143-67E8D4DD0E78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E454-EEBC-40A8-92BF-726D43394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68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40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24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91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97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08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26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17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12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81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66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DE61B-22AC-43DD-AFC3-F764A1A61FDF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DD43-2750-462B-8CB8-1E3C3D04E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32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08720"/>
            <a:ext cx="9144000" cy="244827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00200"/>
          </a:xfrm>
        </p:spPr>
        <p:txBody>
          <a:bodyPr>
            <a:noAutofit/>
          </a:bodyPr>
          <a:lstStyle/>
          <a:p>
            <a:r>
              <a:rPr kumimoji="1" lang="ja-JP" alt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課題演習</a:t>
            </a:r>
            <a:r>
              <a:rPr kumimoji="1"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br>
              <a:rPr kumimoji="1"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kumimoji="1" lang="ja-JP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半導体の光応答</a:t>
            </a:r>
            <a:r>
              <a:rPr kumimoji="1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8759" y="4140796"/>
            <a:ext cx="3740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物一　光物性研究室</a:t>
            </a:r>
            <a:endParaRPr kumimoji="1" lang="ja-JP" alt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699792" y="4725144"/>
            <a:ext cx="4059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http://www.hikari.scphys.kyoto-u.ac.jp/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1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1366258" y="2727662"/>
            <a:ext cx="207158" cy="288032"/>
          </a:xfrm>
          <a:prstGeom prst="rect">
            <a:avLst/>
          </a:prstGeom>
          <a:solidFill>
            <a:schemeClr val="tx1"/>
          </a:solidFill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分光　</a:t>
            </a:r>
            <a:r>
              <a:rPr kumimoji="1" lang="en-US" altLang="ja-JP" sz="3200" dirty="0"/>
              <a:t>- </a:t>
            </a:r>
            <a:r>
              <a:rPr kumimoji="1" lang="ja-JP" altLang="en-US" sz="3200" dirty="0"/>
              <a:t>物性研究の強力なツール </a:t>
            </a:r>
            <a:r>
              <a:rPr kumimoji="1" lang="en-US" altLang="ja-JP" sz="3200" dirty="0"/>
              <a:t>-</a:t>
            </a:r>
            <a:endParaRPr kumimoji="1" lang="ja-JP" altLang="en-US" sz="3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297959" y="2266385"/>
            <a:ext cx="1485471" cy="1314309"/>
            <a:chOff x="4421688" y="2258707"/>
            <a:chExt cx="1485471" cy="1314309"/>
          </a:xfrm>
        </p:grpSpPr>
        <p:sp>
          <p:nvSpPr>
            <p:cNvPr id="52" name="Cloud 51"/>
            <p:cNvSpPr/>
            <p:nvPr/>
          </p:nvSpPr>
          <p:spPr>
            <a:xfrm>
              <a:off x="4553883" y="2852936"/>
              <a:ext cx="864096" cy="720080"/>
            </a:xfrm>
            <a:prstGeom prst="cloud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21688" y="2258707"/>
              <a:ext cx="1485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E</a:t>
              </a:r>
              <a:r>
                <a:rPr kumimoji="1" lang="en-US" altLang="ja-JP" dirty="0"/>
                <a:t>xcited atoms</a:t>
              </a:r>
              <a:endParaRPr kumimoji="1" lang="ja-JP" alt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994154" y="2060848"/>
            <a:ext cx="1686300" cy="480715"/>
            <a:chOff x="6746428" y="1556790"/>
            <a:chExt cx="1686300" cy="480715"/>
          </a:xfrm>
        </p:grpSpPr>
        <p:sp>
          <p:nvSpPr>
            <p:cNvPr id="55" name="Isosceles Triangle 54"/>
            <p:cNvSpPr/>
            <p:nvPr/>
          </p:nvSpPr>
          <p:spPr>
            <a:xfrm rot="21155657">
              <a:off x="6746428" y="1559508"/>
              <a:ext cx="1373190" cy="477997"/>
            </a:xfrm>
            <a:prstGeom prst="triangle">
              <a:avLst>
                <a:gd name="adj" fmla="val 57169"/>
              </a:avLst>
            </a:prstGeom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5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136584" y="1556790"/>
              <a:ext cx="1296144" cy="288032"/>
            </a:xfrm>
            <a:prstGeom prst="rect">
              <a:avLst/>
            </a:prstGeom>
            <a:noFill/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Isosceles Triangle 56"/>
          <p:cNvSpPr/>
          <p:nvPr/>
        </p:nvSpPr>
        <p:spPr>
          <a:xfrm>
            <a:off x="1808246" y="2226677"/>
            <a:ext cx="576064" cy="672027"/>
          </a:xfrm>
          <a:prstGeom prst="triangl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/>
            <a:lightRig rig="threePt" dir="t">
              <a:rot lat="0" lon="0" rev="0"/>
            </a:lightRig>
          </a:scene3d>
          <a:sp3d contourW="19050" prstMaterial="legacyWireframe">
            <a:bevelT w="127000" h="0"/>
            <a:bevelB w="0" h="958850" prst="softRound"/>
            <a:extrusionClr>
              <a:schemeClr val="bg2">
                <a:lumMod val="50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Curved Left Arrow 58"/>
          <p:cNvSpPr/>
          <p:nvPr/>
        </p:nvSpPr>
        <p:spPr>
          <a:xfrm>
            <a:off x="3564142" y="2451051"/>
            <a:ext cx="360040" cy="1940729"/>
          </a:xfrm>
          <a:prstGeom prst="curvedLeftArrow">
            <a:avLst>
              <a:gd name="adj1" fmla="val 50000"/>
              <a:gd name="adj2" fmla="val 12877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5496" y="3933058"/>
            <a:ext cx="3495154" cy="811833"/>
            <a:chOff x="4787770" y="3429000"/>
            <a:chExt cx="3495154" cy="811833"/>
          </a:xfrm>
        </p:grpSpPr>
        <p:pic>
          <p:nvPicPr>
            <p:cNvPr id="6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525" b="50163"/>
            <a:stretch/>
          </p:blipFill>
          <p:spPr bwMode="auto">
            <a:xfrm>
              <a:off x="5287297" y="3429000"/>
              <a:ext cx="2995627" cy="540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7544414" y="3933056"/>
              <a:ext cx="7360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656 nm</a:t>
              </a:r>
              <a:endParaRPr kumimoji="1" lang="ja-JP" alt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320278" y="3933056"/>
              <a:ext cx="7360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486 nm</a:t>
              </a:r>
              <a:endParaRPr kumimoji="1" lang="ja-JP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2206" y="3933056"/>
              <a:ext cx="7360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434 nm</a:t>
              </a:r>
              <a:endParaRPr kumimoji="1" lang="ja-JP" alt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03555" y="3913311"/>
              <a:ext cx="7360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410 nm</a:t>
              </a:r>
              <a:endParaRPr kumimoji="1" lang="ja-JP" altLang="en-US" sz="1400" dirty="0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>
              <a:off x="7736681" y="3429000"/>
              <a:ext cx="1290" cy="47386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787770" y="34812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水素</a:t>
              </a:r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635913" y="6612034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35913" y="5971031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35913" y="5644572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35913" y="5428548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875399" y="642736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n</a:t>
            </a:r>
            <a:r>
              <a:rPr kumimoji="1" lang="en-US" altLang="ja-JP" dirty="0"/>
              <a:t> = 1</a:t>
            </a:r>
            <a:endParaRPr kumimoji="1" lang="ja-JP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875399" y="577929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n</a:t>
            </a:r>
            <a:r>
              <a:rPr kumimoji="1" lang="en-US" altLang="ja-JP" dirty="0"/>
              <a:t> = 2</a:t>
            </a:r>
            <a:endParaRPr kumimoji="1" lang="ja-JP" alt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875399" y="542854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n</a:t>
            </a:r>
            <a:r>
              <a:rPr kumimoji="1" lang="en-US" altLang="ja-JP" dirty="0"/>
              <a:t> = 3</a:t>
            </a:r>
            <a:endParaRPr kumimoji="1" lang="ja-JP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875399" y="520323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n</a:t>
            </a:r>
            <a:r>
              <a:rPr kumimoji="1" lang="en-US" altLang="ja-JP" dirty="0"/>
              <a:t> = 4</a:t>
            </a:r>
            <a:endParaRPr kumimoji="1" lang="ja-JP" altLang="en-US" dirty="0"/>
          </a:p>
        </p:txBody>
      </p:sp>
      <p:sp>
        <p:nvSpPr>
          <p:cNvPr id="77" name="TextBox 76"/>
          <p:cNvSpPr txBox="1"/>
          <p:nvPr/>
        </p:nvSpPr>
        <p:spPr>
          <a:xfrm rot="5400000">
            <a:off x="2077978" y="500019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…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50313" y="540171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Balmer</a:t>
            </a:r>
            <a:r>
              <a:rPr lang="ja-JP" altLang="en-US" dirty="0"/>
              <a:t>系列</a:t>
            </a:r>
            <a:endParaRPr kumimoji="1" lang="ja-JP" altLang="en-US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35913" y="5284532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35913" y="5337490"/>
            <a:ext cx="1083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5400000">
            <a:off x="1005769" y="492818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519834" y="5971031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量子力学の発展</a:t>
            </a:r>
            <a:endParaRPr kumimoji="1" lang="en-US" altLang="ja-JP" dirty="0"/>
          </a:p>
          <a:p>
            <a:r>
              <a:rPr kumimoji="1" lang="ja-JP" altLang="en-US" dirty="0"/>
              <a:t>に</a:t>
            </a:r>
            <a:r>
              <a:rPr lang="ja-JP" altLang="en-US" dirty="0"/>
              <a:t>大きく寄与</a:t>
            </a:r>
            <a:endParaRPr kumimoji="1" lang="ja-JP" alt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586071" y="5655238"/>
            <a:ext cx="8422" cy="315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360322" y="5425274"/>
            <a:ext cx="0" cy="545757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101342" y="5339549"/>
            <a:ext cx="0" cy="631482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41885" y="5282399"/>
            <a:ext cx="0" cy="68863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008517" y="2803553"/>
            <a:ext cx="1256875" cy="155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Rectangle 88"/>
          <p:cNvSpPr/>
          <p:nvPr/>
        </p:nvSpPr>
        <p:spPr>
          <a:xfrm>
            <a:off x="1583527" y="2835945"/>
            <a:ext cx="207158" cy="288032"/>
          </a:xfrm>
          <a:prstGeom prst="rect">
            <a:avLst/>
          </a:prstGeom>
          <a:solidFill>
            <a:schemeClr val="tx1"/>
          </a:solidFill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2636" y="1196752"/>
            <a:ext cx="147348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1900</a:t>
            </a:r>
            <a:r>
              <a:rPr kumimoji="1" lang="ja-JP" altLang="en-US" sz="2000" dirty="0"/>
              <a:t>年前後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295903" y="1228690"/>
            <a:ext cx="0" cy="54239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84821" y="1196752"/>
            <a:ext cx="1556965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CCB91AD-F7C1-7646-8249-0C98A61401D3}"/>
              </a:ext>
            </a:extLst>
          </p:cNvPr>
          <p:cNvGrpSpPr/>
          <p:nvPr/>
        </p:nvGrpSpPr>
        <p:grpSpPr>
          <a:xfrm>
            <a:off x="5004048" y="3645024"/>
            <a:ext cx="4139952" cy="3168352"/>
            <a:chOff x="5004048" y="3645024"/>
            <a:chExt cx="4139952" cy="3168352"/>
          </a:xfrm>
        </p:grpSpPr>
        <p:sp>
          <p:nvSpPr>
            <p:cNvPr id="8" name="TextBox 7"/>
            <p:cNvSpPr txBox="1"/>
            <p:nvPr/>
          </p:nvSpPr>
          <p:spPr>
            <a:xfrm>
              <a:off x="5364088" y="6167045"/>
              <a:ext cx="28905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err="1"/>
                <a:t>Femto</a:t>
              </a:r>
              <a:r>
                <a:rPr lang="en-US" altLang="ja-JP" dirty="0"/>
                <a:t>-photography</a:t>
              </a:r>
            </a:p>
            <a:p>
              <a:r>
                <a:rPr lang="en-US" altLang="ja-JP" dirty="0"/>
                <a:t>http://</a:t>
              </a:r>
              <a:r>
                <a:rPr lang="en-US" altLang="ja-JP" dirty="0" err="1"/>
                <a:t>raskar.info</a:t>
              </a:r>
              <a:r>
                <a:rPr lang="en-US" altLang="ja-JP" dirty="0"/>
                <a:t>/</a:t>
              </a:r>
              <a:r>
                <a:rPr lang="en-US" altLang="ja-JP" dirty="0" err="1"/>
                <a:t>trillionfps</a:t>
              </a:r>
              <a:r>
                <a:rPr lang="en-US" altLang="ja-JP" dirty="0"/>
                <a:t>/</a:t>
              </a:r>
              <a:endParaRPr kumimoji="1" lang="ja-JP" altLang="en-US" dirty="0"/>
            </a:p>
          </p:txBody>
        </p:sp>
        <p:pic>
          <p:nvPicPr>
            <p:cNvPr id="5" name="図 4" descr="tomato_lightprop_s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3645024"/>
              <a:ext cx="2468790" cy="2422500"/>
            </a:xfrm>
            <a:prstGeom prst="rect">
              <a:avLst/>
            </a:prstGeom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7524328" y="4881934"/>
              <a:ext cx="16196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１ナノ秒以下</a:t>
              </a:r>
              <a:endParaRPr kumimoji="1" lang="en-US" altLang="ja-JP" dirty="0"/>
            </a:p>
            <a:p>
              <a:r>
                <a:rPr lang="ja-JP" altLang="en-US" dirty="0"/>
                <a:t>の現象の</a:t>
              </a:r>
              <a:endParaRPr lang="en-US" altLang="ja-JP" dirty="0"/>
            </a:p>
            <a:p>
              <a:r>
                <a:rPr lang="ja-JP" altLang="en-US" dirty="0"/>
                <a:t>超スロー再生</a:t>
              </a:r>
              <a:endParaRPr lang="en-US" altLang="ja-JP" dirty="0"/>
            </a:p>
            <a:p>
              <a:r>
                <a:rPr kumimoji="1" lang="en-US" altLang="ja-JP" dirty="0"/>
                <a:t>(</a:t>
              </a:r>
              <a:r>
                <a:rPr kumimoji="1" lang="ja-JP" altLang="en-US" dirty="0"/>
                <a:t>１テラ</a:t>
              </a:r>
              <a:r>
                <a:rPr kumimoji="1" lang="en-US" altLang="ja-JP" dirty="0"/>
                <a:t> fps)</a:t>
              </a:r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ED35540-75C6-EB43-A5D7-2980A29F45CA}"/>
              </a:ext>
            </a:extLst>
          </p:cNvPr>
          <p:cNvGrpSpPr/>
          <p:nvPr/>
        </p:nvGrpSpPr>
        <p:grpSpPr>
          <a:xfrm>
            <a:off x="0" y="836712"/>
            <a:ext cx="9157290" cy="6021288"/>
            <a:chOff x="0" y="836712"/>
            <a:chExt cx="9157290" cy="6021288"/>
          </a:xfrm>
        </p:grpSpPr>
        <p:sp>
          <p:nvSpPr>
            <p:cNvPr id="91" name="TextBox 90"/>
            <p:cNvSpPr txBox="1"/>
            <p:nvPr/>
          </p:nvSpPr>
          <p:spPr>
            <a:xfrm>
              <a:off x="4651781" y="1196752"/>
              <a:ext cx="69762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/>
                <a:t>現在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613966" y="1196752"/>
              <a:ext cx="789413" cy="40011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55976" y="2372687"/>
              <a:ext cx="480131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82563" indent="-182563">
                <a:buFont typeface="Arial" pitchFamily="34" charset="0"/>
                <a:buChar char="•"/>
              </a:pPr>
              <a:r>
                <a:rPr kumimoji="1" lang="ja-JP" altLang="en-US" dirty="0"/>
                <a:t>コヒーレントなレーザー光による量子状態制御</a:t>
              </a:r>
              <a:endParaRPr kumimoji="1" lang="en-US" altLang="ja-JP" dirty="0"/>
            </a:p>
            <a:p>
              <a:pPr marL="182563" indent="-182563">
                <a:buFont typeface="Arial" pitchFamily="34" charset="0"/>
                <a:buChar char="•"/>
              </a:pPr>
              <a:r>
                <a:rPr lang="ja-JP" altLang="en-US" dirty="0"/>
                <a:t>超高強度パルスレーザーによる非線形現象</a:t>
              </a:r>
              <a:endParaRPr lang="en-US" altLang="ja-JP" dirty="0"/>
            </a:p>
            <a:p>
              <a:pPr marL="182563" indent="-182563">
                <a:buFont typeface="Arial" pitchFamily="34" charset="0"/>
                <a:buChar char="•"/>
              </a:pPr>
              <a:r>
                <a:rPr kumimoji="1" lang="ja-JP" altLang="en-US" dirty="0"/>
                <a:t>フェムト（</a:t>
              </a:r>
              <a:r>
                <a:rPr kumimoji="1" lang="en-US" altLang="ja-JP" dirty="0"/>
                <a:t>10</a:t>
              </a:r>
              <a:r>
                <a:rPr kumimoji="1" lang="en-US" altLang="ja-JP" baseline="30000" dirty="0"/>
                <a:t>-15</a:t>
              </a:r>
              <a:r>
                <a:rPr kumimoji="1" lang="ja-JP" altLang="en-US" dirty="0"/>
                <a:t>）秒、アト</a:t>
              </a:r>
              <a:r>
                <a:rPr kumimoji="1" lang="en-US" altLang="ja-JP" dirty="0"/>
                <a:t>(10</a:t>
              </a:r>
              <a:r>
                <a:rPr kumimoji="1" lang="en-US" altLang="ja-JP" baseline="30000" dirty="0"/>
                <a:t>-18</a:t>
              </a:r>
              <a:r>
                <a:rPr kumimoji="1" lang="en-US" altLang="ja-JP" dirty="0"/>
                <a:t>)</a:t>
              </a:r>
              <a:r>
                <a:rPr kumimoji="1" lang="ja-JP" altLang="en-US" dirty="0"/>
                <a:t>秒時間分解測定</a:t>
              </a:r>
              <a:endParaRPr kumimoji="1" lang="en-US" altLang="ja-JP" dirty="0"/>
            </a:p>
            <a:p>
              <a:pPr marL="182563" indent="-182563">
                <a:buFont typeface="Arial" pitchFamily="34" charset="0"/>
                <a:buChar char="•"/>
              </a:pPr>
              <a:r>
                <a:rPr lang="ja-JP" altLang="en-US" dirty="0"/>
                <a:t>　　　　　：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16016" y="1700808"/>
              <a:ext cx="40051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原子・分子のみならず凝縮系も対象</a:t>
              </a:r>
              <a:endParaRPr lang="en-US" altLang="ja-JP" dirty="0"/>
            </a:p>
            <a:p>
              <a:r>
                <a:rPr kumimoji="1" lang="ja-JP" altLang="en-US" dirty="0"/>
                <a:t>測定技術の発展に伴う多様な研究手法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FDBD504-27EE-374C-A406-46C1C979B0D7}"/>
                </a:ext>
              </a:extLst>
            </p:cNvPr>
            <p:cNvSpPr/>
            <p:nvPr/>
          </p:nvSpPr>
          <p:spPr>
            <a:xfrm>
              <a:off x="0" y="836712"/>
              <a:ext cx="4211960" cy="602128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341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98984"/>
          </a:xfrm>
        </p:spPr>
        <p:txBody>
          <a:bodyPr/>
          <a:lstStyle/>
          <a:p>
            <a:r>
              <a:rPr kumimoji="1" lang="ja-JP" altLang="en-US" dirty="0"/>
              <a:t>半導体の光応答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787D36F7-6546-C54A-9DAE-447D752BC978}"/>
              </a:ext>
            </a:extLst>
          </p:cNvPr>
          <p:cNvSpPr/>
          <p:nvPr/>
        </p:nvSpPr>
        <p:spPr>
          <a:xfrm>
            <a:off x="323528" y="1039226"/>
            <a:ext cx="8496944" cy="1381662"/>
          </a:xfrm>
          <a:prstGeom prst="roundRect">
            <a:avLst>
              <a:gd name="adj" fmla="val 10049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3974F3E-D082-4B4C-ADF9-031AADB6E427}"/>
              </a:ext>
            </a:extLst>
          </p:cNvPr>
          <p:cNvSpPr txBox="1"/>
          <p:nvPr/>
        </p:nvSpPr>
        <p:spPr>
          <a:xfrm>
            <a:off x="410671" y="1054477"/>
            <a:ext cx="733005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ja-JP" altLang="en-US" sz="2000" dirty="0"/>
              <a:t>魅力的な物理現象発現の舞台</a:t>
            </a:r>
            <a:endParaRPr lang="en-US" altLang="ja-JP" sz="2000" dirty="0"/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ja-JP" altLang="en-US" sz="2000" dirty="0"/>
              <a:t>広範な光技術の基盤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（情報、通信、医療、安心・安全、太陽光発電・エネルギー、・・）</a:t>
            </a:r>
            <a:endParaRPr lang="en-US" altLang="ja-JP" sz="20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D25D653-B71B-D244-B838-C0A29536CF5D}"/>
              </a:ext>
            </a:extLst>
          </p:cNvPr>
          <p:cNvGrpSpPr/>
          <p:nvPr/>
        </p:nvGrpSpPr>
        <p:grpSpPr>
          <a:xfrm>
            <a:off x="1035208" y="2545306"/>
            <a:ext cx="6844882" cy="4231458"/>
            <a:chOff x="1035208" y="2545306"/>
            <a:chExt cx="6844882" cy="4231458"/>
          </a:xfrm>
        </p:grpSpPr>
        <p:sp>
          <p:nvSpPr>
            <p:cNvPr id="44" name="TextBox 14"/>
            <p:cNvSpPr txBox="1"/>
            <p:nvPr/>
          </p:nvSpPr>
          <p:spPr>
            <a:xfrm>
              <a:off x="1035208" y="2545307"/>
              <a:ext cx="716632" cy="6676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i="1" dirty="0">
                  <a:solidFill>
                    <a:schemeClr val="tx2"/>
                  </a:solidFill>
                </a:rPr>
                <a:t>3D</a:t>
              </a:r>
              <a:endParaRPr kumimoji="1" lang="ja-JP" altLang="en-US" sz="4400" b="1" i="1" dirty="0">
                <a:solidFill>
                  <a:schemeClr val="tx2"/>
                </a:solidFill>
              </a:endParaRPr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5980" y="3312367"/>
              <a:ext cx="1886466" cy="1484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" name="TextBox 18"/>
            <p:cNvSpPr txBox="1"/>
            <p:nvPr/>
          </p:nvSpPr>
          <p:spPr>
            <a:xfrm>
              <a:off x="5294924" y="2545306"/>
              <a:ext cx="716632" cy="6676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i="1" dirty="0">
                  <a:solidFill>
                    <a:schemeClr val="tx2"/>
                  </a:solidFill>
                </a:rPr>
                <a:t>2D</a:t>
              </a:r>
              <a:endParaRPr kumimoji="1" lang="ja-JP" altLang="en-US" sz="44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22"/>
            <p:cNvSpPr txBox="1"/>
            <p:nvPr/>
          </p:nvSpPr>
          <p:spPr>
            <a:xfrm>
              <a:off x="1880340" y="2818388"/>
              <a:ext cx="2504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/>
                <a:t>バルク半導体（</a:t>
              </a:r>
              <a:r>
                <a:rPr lang="en-US" altLang="ja-JP" dirty="0"/>
                <a:t>Si, GaAs</a:t>
              </a:r>
              <a:r>
                <a:rPr lang="ja-JP" altLang="en-US"/>
                <a:t>）</a:t>
              </a:r>
              <a:endParaRPr kumimoji="1" lang="ja-JP" altLang="en-US" dirty="0"/>
            </a:p>
          </p:txBody>
        </p:sp>
        <p:sp>
          <p:nvSpPr>
            <p:cNvPr id="50" name="TextBox 23"/>
            <p:cNvSpPr txBox="1"/>
            <p:nvPr/>
          </p:nvSpPr>
          <p:spPr>
            <a:xfrm>
              <a:off x="6292796" y="2818388"/>
              <a:ext cx="1587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GaAs</a:t>
              </a:r>
              <a:r>
                <a:rPr lang="ja-JP" altLang="en-US"/>
                <a:t>量子井戸</a:t>
              </a:r>
              <a:endParaRPr kumimoji="1" lang="ja-JP" altLang="en-US" dirty="0"/>
            </a:p>
          </p:txBody>
        </p:sp>
        <p:grpSp>
          <p:nvGrpSpPr>
            <p:cNvPr id="54" name="Group 3"/>
            <p:cNvGrpSpPr/>
            <p:nvPr/>
          </p:nvGrpSpPr>
          <p:grpSpPr>
            <a:xfrm>
              <a:off x="5548241" y="3331629"/>
              <a:ext cx="1587950" cy="1609539"/>
              <a:chOff x="4607736" y="1974811"/>
              <a:chExt cx="1830000" cy="1854879"/>
            </a:xfrm>
          </p:grpSpPr>
          <p:cxnSp>
            <p:nvCxnSpPr>
              <p:cNvPr id="55" name="Straight Connector 17"/>
              <p:cNvCxnSpPr/>
              <p:nvPr/>
            </p:nvCxnSpPr>
            <p:spPr>
              <a:xfrm flipV="1">
                <a:off x="5512008" y="1974812"/>
                <a:ext cx="518083" cy="5180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21"/>
              <p:cNvCxnSpPr/>
              <p:nvPr/>
            </p:nvCxnSpPr>
            <p:spPr>
              <a:xfrm>
                <a:off x="5512008" y="2492895"/>
                <a:ext cx="0" cy="1008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27"/>
              <p:cNvCxnSpPr/>
              <p:nvPr/>
            </p:nvCxnSpPr>
            <p:spPr>
              <a:xfrm>
                <a:off x="5079960" y="2492895"/>
                <a:ext cx="0" cy="1008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28"/>
              <p:cNvCxnSpPr/>
              <p:nvPr/>
            </p:nvCxnSpPr>
            <p:spPr>
              <a:xfrm flipH="1">
                <a:off x="5079960" y="3501007"/>
                <a:ext cx="4320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29"/>
              <p:cNvCxnSpPr/>
              <p:nvPr/>
            </p:nvCxnSpPr>
            <p:spPr>
              <a:xfrm flipV="1">
                <a:off x="5512008" y="2982924"/>
                <a:ext cx="518083" cy="5180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30"/>
              <p:cNvCxnSpPr/>
              <p:nvPr/>
            </p:nvCxnSpPr>
            <p:spPr>
              <a:xfrm flipH="1">
                <a:off x="5488806" y="2500018"/>
                <a:ext cx="50745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31"/>
              <p:cNvCxnSpPr/>
              <p:nvPr/>
            </p:nvCxnSpPr>
            <p:spPr>
              <a:xfrm flipH="1">
                <a:off x="6030091" y="1974812"/>
                <a:ext cx="4076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32"/>
              <p:cNvCxnSpPr/>
              <p:nvPr/>
            </p:nvCxnSpPr>
            <p:spPr>
              <a:xfrm flipV="1">
                <a:off x="5079960" y="1974812"/>
                <a:ext cx="518083" cy="5180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33"/>
              <p:cNvCxnSpPr/>
              <p:nvPr/>
            </p:nvCxnSpPr>
            <p:spPr>
              <a:xfrm flipH="1">
                <a:off x="4607736" y="2500018"/>
                <a:ext cx="491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34"/>
              <p:cNvCxnSpPr/>
              <p:nvPr/>
            </p:nvCxnSpPr>
            <p:spPr>
              <a:xfrm flipH="1">
                <a:off x="5099258" y="1974812"/>
                <a:ext cx="4987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35"/>
              <p:cNvCxnSpPr/>
              <p:nvPr/>
            </p:nvCxnSpPr>
            <p:spPr>
              <a:xfrm>
                <a:off x="5598043" y="1974811"/>
                <a:ext cx="0" cy="4460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36"/>
              <p:cNvCxnSpPr/>
              <p:nvPr/>
            </p:nvCxnSpPr>
            <p:spPr>
              <a:xfrm flipV="1">
                <a:off x="5079959" y="3068959"/>
                <a:ext cx="432048" cy="4320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円/楕円 24"/>
              <p:cNvSpPr/>
              <p:nvPr/>
            </p:nvSpPr>
            <p:spPr>
              <a:xfrm>
                <a:off x="5230989" y="3176971"/>
                <a:ext cx="216024" cy="21602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altLang="ja-JP" sz="1400" b="1" dirty="0">
                    <a:solidFill>
                      <a:srgbClr val="FF0000"/>
                    </a:solidFill>
                  </a:rPr>
                  <a:t>e</a:t>
                </a:r>
                <a:r>
                  <a:rPr lang="en-US" altLang="ja-JP" sz="1400" b="1" baseline="30000" dirty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1400" b="1" baseline="30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8" name="Straight Arrow Connector 38"/>
              <p:cNvCxnSpPr/>
              <p:nvPr/>
            </p:nvCxnSpPr>
            <p:spPr>
              <a:xfrm>
                <a:off x="5062375" y="3645024"/>
                <a:ext cx="51808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39"/>
              <p:cNvSpPr txBox="1"/>
              <p:nvPr/>
            </p:nvSpPr>
            <p:spPr>
              <a:xfrm>
                <a:off x="5635421" y="3460358"/>
                <a:ext cx="721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～</a:t>
                </a:r>
                <a:r>
                  <a:rPr lang="en-US" altLang="ja-JP" dirty="0"/>
                  <a:t>nm</a:t>
                </a:r>
                <a:endParaRPr kumimoji="1" lang="ja-JP" altLang="en-US" dirty="0"/>
              </a:p>
            </p:txBody>
          </p:sp>
        </p:grpSp>
        <p:sp>
          <p:nvSpPr>
            <p:cNvPr id="36" name="TextBox 22">
              <a:extLst>
                <a:ext uri="{FF2B5EF4-FFF2-40B4-BE49-F238E27FC236}">
                  <a16:creationId xmlns:a16="http://schemas.microsoft.com/office/drawing/2014/main" id="{15DD7DF4-9A87-074D-930E-36D8E573F4C1}"/>
                </a:ext>
              </a:extLst>
            </p:cNvPr>
            <p:cNvSpPr txBox="1"/>
            <p:nvPr/>
          </p:nvSpPr>
          <p:spPr>
            <a:xfrm>
              <a:off x="2013537" y="5299436"/>
              <a:ext cx="455445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ja-JP" altLang="en-US" dirty="0"/>
                <a:t>バンド構造</a:t>
              </a:r>
              <a:r>
                <a:rPr lang="ja-JP" altLang="en-US"/>
                <a:t>による光吸収・発光特性</a:t>
              </a:r>
              <a:r>
                <a:rPr lang="ja-JP" altLang="en-US" dirty="0"/>
                <a:t>の違い</a:t>
              </a:r>
              <a:r>
                <a:rPr lang="en-US" altLang="ja-JP" dirty="0"/>
                <a:t/>
              </a:r>
              <a:br>
                <a:rPr lang="en-US" altLang="ja-JP" dirty="0"/>
              </a:br>
              <a:r>
                <a:rPr lang="ja-JP" altLang="en-US" dirty="0"/>
                <a:t>（直接遷移型・間接遷移型）</a:t>
              </a:r>
              <a:endParaRPr lang="en-US" altLang="ja-JP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ja-JP" altLang="en-US"/>
                <a:t>励起子効果</a:t>
              </a:r>
              <a:endParaRPr lang="en-US" altLang="ja-JP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ja-JP" altLang="en-US"/>
                <a:t>量子閉じ込め効果</a:t>
              </a:r>
              <a:endParaRPr lang="en-US" altLang="ja-JP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61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kumimoji="1" lang="ja-JP" altLang="en-US" dirty="0"/>
              <a:t>課題演習</a:t>
            </a:r>
            <a:r>
              <a:rPr kumimoji="1" lang="en-US" altLang="ja-JP" dirty="0"/>
              <a:t>B2</a:t>
            </a:r>
            <a:r>
              <a:rPr kumimoji="1" lang="ja-JP" altLang="en-US" dirty="0"/>
              <a:t>の進め方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250" y="1412776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ゼミ（</a:t>
            </a:r>
            <a:r>
              <a:rPr lang="en-US" altLang="ja-JP" sz="3600" dirty="0">
                <a:latin typeface="Symbol" charset="2"/>
                <a:ea typeface="Symbol" charset="2"/>
                <a:cs typeface="Symbol" charset="2"/>
              </a:rPr>
              <a:t>~</a:t>
            </a:r>
            <a:r>
              <a:rPr lang="en-US" altLang="ja-JP" sz="3600" dirty="0"/>
              <a:t>1.5h</a:t>
            </a:r>
            <a:r>
              <a:rPr lang="ja-JP" altLang="en-US" sz="3600" dirty="0"/>
              <a:t>）</a:t>
            </a:r>
            <a:endParaRPr kumimoji="1" lang="en-US" altLang="ja-JP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5250" y="2780928"/>
            <a:ext cx="2116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実験</a:t>
            </a:r>
            <a:r>
              <a:rPr kumimoji="1" lang="en-US" altLang="ja-JP" sz="3600" dirty="0"/>
              <a:t>(</a:t>
            </a:r>
            <a:r>
              <a:rPr lang="en-US" altLang="ja-JP" sz="3600" dirty="0">
                <a:latin typeface="Symbol" charset="2"/>
                <a:ea typeface="Symbol" charset="2"/>
                <a:cs typeface="Symbol" charset="2"/>
              </a:rPr>
              <a:t>~</a:t>
            </a:r>
            <a:r>
              <a:rPr kumimoji="1" lang="en-US" altLang="ja-JP" sz="3600" dirty="0"/>
              <a:t>4h)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0147" y="2823607"/>
            <a:ext cx="3934691" cy="2477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ja-JP" altLang="en-US" sz="2000" dirty="0"/>
              <a:t>分光実験の基礎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（光学機器の原理と使い方など）</a:t>
            </a:r>
            <a:endParaRPr lang="en-US" altLang="ja-JP" sz="2000" dirty="0"/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kumimoji="1" lang="ja-JP" altLang="en-US" sz="2000" dirty="0"/>
              <a:t>低温・真空技術の基礎</a:t>
            </a:r>
            <a:endParaRPr kumimoji="1" lang="en-US" altLang="ja-JP" sz="2000" dirty="0"/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ja-JP" altLang="en-US" sz="2000" dirty="0"/>
              <a:t>実験用電気回路の作成</a:t>
            </a:r>
            <a:endParaRPr lang="en-US" altLang="ja-JP" sz="2000" dirty="0"/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ja-JP" altLang="en-US" sz="2000" dirty="0"/>
              <a:t>光</a:t>
            </a:r>
            <a:r>
              <a:rPr kumimoji="1" lang="ja-JP" altLang="en-US" sz="2000" dirty="0"/>
              <a:t>吸収、発光測定。</a:t>
            </a:r>
            <a:endParaRPr kumimoji="1" lang="en-US" altLang="ja-JP" sz="2000" dirty="0"/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kumimoji="1" lang="ja-JP" altLang="en-US" sz="2000" dirty="0"/>
              <a:t>データ解析・考察。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250" y="5325015"/>
            <a:ext cx="17608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発表会</a:t>
            </a:r>
            <a:endParaRPr lang="en-US" altLang="ja-JP" sz="3600" dirty="0"/>
          </a:p>
          <a:p>
            <a:r>
              <a:rPr lang="ja-JP" altLang="en-US" sz="3600" dirty="0"/>
              <a:t>レポート</a:t>
            </a:r>
            <a:endParaRPr kumimoji="1" lang="en-US" altLang="ja-JP" sz="3600" dirty="0"/>
          </a:p>
        </p:txBody>
      </p:sp>
      <p:sp>
        <p:nvSpPr>
          <p:cNvPr id="8" name="Rectangle 7"/>
          <p:cNvSpPr/>
          <p:nvPr/>
        </p:nvSpPr>
        <p:spPr>
          <a:xfrm>
            <a:off x="2502562" y="1412776"/>
            <a:ext cx="4572000" cy="8207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ja-JP" sz="2000" dirty="0"/>
              <a:t>Mark Fox, Optical Properties of Solids</a:t>
            </a:r>
            <a:br>
              <a:rPr lang="en-US" altLang="ja-JP" sz="2000" dirty="0"/>
            </a:br>
            <a:r>
              <a:rPr lang="ja-JP" altLang="en-US" sz="2000" dirty="0"/>
              <a:t>などから抜粋</a:t>
            </a:r>
            <a:endParaRPr lang="en-US" altLang="ja-JP" sz="20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562" y="1146270"/>
            <a:ext cx="1512168" cy="19723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6" r="19240" b="17635"/>
          <a:stretch/>
        </p:blipFill>
        <p:spPr>
          <a:xfrm>
            <a:off x="6809730" y="3385169"/>
            <a:ext cx="2041831" cy="237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17721</TotalTime>
  <Words>183</Words>
  <Application>Microsoft Office PowerPoint</Application>
  <PresentationFormat>画面に合わせる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Symbol</vt:lpstr>
      <vt:lpstr>Office Theme</vt:lpstr>
      <vt:lpstr>課題演習B2 - 半導体の光応答 -</vt:lpstr>
      <vt:lpstr>分光　- 物性研究の強力なツール -</vt:lpstr>
      <vt:lpstr>半導体の光応答</vt:lpstr>
      <vt:lpstr>課題演習B2の進め方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課題演習B2</dc:title>
  <dc:creator>Arikawa</dc:creator>
  <cp:lastModifiedBy>Uchida Kento</cp:lastModifiedBy>
  <cp:revision>136</cp:revision>
  <cp:lastPrinted>2017-02-07T09:16:35Z</cp:lastPrinted>
  <dcterms:created xsi:type="dcterms:W3CDTF">2012-01-31T10:25:05Z</dcterms:created>
  <dcterms:modified xsi:type="dcterms:W3CDTF">2024-01-29T08:59:50Z</dcterms:modified>
</cp:coreProperties>
</file>