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1562" r:id="rId2"/>
    <p:sldId id="1583" r:id="rId3"/>
    <p:sldId id="1585" r:id="rId4"/>
    <p:sldId id="158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113797" y="6561807"/>
            <a:ext cx="778272" cy="2288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85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#J16091</a:t>
            </a:r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1000369" y="2924944"/>
            <a:ext cx="10191262" cy="1008062"/>
          </a:xfrm>
        </p:spPr>
        <p:txBody>
          <a:bodyPr anchor="ctr" anchorCtr="0"/>
          <a:lstStyle>
            <a:lvl1pPr algn="ctr">
              <a:lnSpc>
                <a:spcPct val="120000"/>
              </a:lnSpc>
              <a:defRPr sz="3939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866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補足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 bwMode="auto">
          <a:xfrm>
            <a:off x="0" y="0"/>
            <a:ext cx="12189046" cy="6858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38"/>
              </a:spcAft>
            </a:pPr>
            <a:endParaRPr lang="ja-JP" altLang="en-US" sz="1969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AutoShape 3"/>
          <p:cNvSpPr>
            <a:spLocks noChangeArrowheads="1"/>
          </p:cNvSpPr>
          <p:nvPr userDrawn="1"/>
        </p:nvSpPr>
        <p:spPr bwMode="auto">
          <a:xfrm>
            <a:off x="178708" y="144000"/>
            <a:ext cx="11834585" cy="6570000"/>
          </a:xfrm>
          <a:prstGeom prst="roundRect">
            <a:avLst>
              <a:gd name="adj" fmla="val 579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 lIns="354462" tIns="664615" rIns="354462" bIns="221538" anchor="ctr" anchorCtr="0">
            <a:noAutofit/>
          </a:bodyPr>
          <a:lstStyle/>
          <a:p>
            <a:pPr marL="0" lvl="0" indent="0" algn="just">
              <a:lnSpc>
                <a:spcPct val="140000"/>
              </a:lnSpc>
              <a:spcAft>
                <a:spcPts val="1477"/>
              </a:spcAft>
              <a:buFont typeface="Wingdings" pitchFamily="2" charset="2"/>
              <a:buNone/>
            </a:pPr>
            <a:endParaRPr lang="en-US" altLang="ja-JP" sz="1969" dirty="0">
              <a:solidFill>
                <a:schemeClr val="tx2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673" y="404664"/>
            <a:ext cx="11388342" cy="396044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3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335360" y="6368023"/>
            <a:ext cx="778272" cy="22887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85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#J16091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020633" y="6412248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31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645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ランク（ベース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113797" y="6575112"/>
            <a:ext cx="778272" cy="202260"/>
          </a:xfrm>
          <a:prstGeom prst="rect">
            <a:avLst/>
          </a:prstGeom>
          <a:solidFill>
            <a:schemeClr val="bg2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85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#J16091</a:t>
            </a: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53570" y="6592268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31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8082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ランク（メイン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38"/>
              </a:spcAft>
            </a:pPr>
            <a:endParaRPr lang="ja-JP" altLang="en-US" sz="1969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113797" y="6575112"/>
            <a:ext cx="778272" cy="20226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85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#J16091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9153570" y="6592268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31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888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ランク（無彩色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38"/>
              </a:spcAft>
            </a:pPr>
            <a:endParaRPr lang="ja-JP" altLang="en-US" sz="1969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113797" y="6575112"/>
            <a:ext cx="778272" cy="20226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85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#J16091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9153570" y="6592268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31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3752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ランク（サブカラー#1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38"/>
              </a:spcAft>
            </a:pPr>
            <a:endParaRPr lang="ja-JP" altLang="en-US" sz="1969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113797" y="6575112"/>
            <a:ext cx="778272" cy="202260"/>
          </a:xfrm>
          <a:prstGeom prst="rect">
            <a:avLst/>
          </a:prstGeom>
          <a:solidFill>
            <a:schemeClr val="bg1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85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#J16091</a:t>
            </a:r>
            <a:endParaRPr lang="ja-JP" altLang="en-US" dirty="0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53570" y="6592268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31" b="1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248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ランク（サブカラー#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38"/>
              </a:spcAft>
            </a:pPr>
            <a:endParaRPr lang="ja-JP" altLang="en-US" sz="1969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113797" y="6575112"/>
            <a:ext cx="778272" cy="202260"/>
          </a:xfrm>
          <a:prstGeom prst="rect">
            <a:avLst/>
          </a:prstGeom>
          <a:solidFill>
            <a:schemeClr val="bg1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85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#J16091</a:t>
            </a: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53570" y="6592268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31" b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7398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ランク（ブラック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38"/>
              </a:spcAft>
            </a:pPr>
            <a:endParaRPr lang="ja-JP" altLang="en-US" sz="1969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113797" y="6575112"/>
            <a:ext cx="778272" cy="20226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85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#J16091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9153570" y="6592268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31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688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ガイド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13797" y="6575112"/>
            <a:ext cx="778272" cy="202260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#J16091</a:t>
            </a:r>
            <a:endParaRPr lang="ja-JP" altLang="en-US" dirty="0"/>
          </a:p>
        </p:txBody>
      </p:sp>
      <p:cxnSp>
        <p:nvCxnSpPr>
          <p:cNvPr id="27" name="直線コネクタ 26"/>
          <p:cNvCxnSpPr/>
          <p:nvPr userDrawn="1"/>
        </p:nvCxnSpPr>
        <p:spPr>
          <a:xfrm flipV="1">
            <a:off x="1000369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 userDrawn="1"/>
        </p:nvCxnSpPr>
        <p:spPr>
          <a:xfrm flipV="1">
            <a:off x="6096000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 userDrawn="1"/>
        </p:nvCxnSpPr>
        <p:spPr>
          <a:xfrm flipV="1">
            <a:off x="4191001" y="-1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 flipV="1">
            <a:off x="7989278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 userDrawn="1"/>
        </p:nvCxnSpPr>
        <p:spPr>
          <a:xfrm flipV="1">
            <a:off x="11191631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 userDrawn="1"/>
        </p:nvCxnSpPr>
        <p:spPr>
          <a:xfrm flipH="1">
            <a:off x="0" y="620714"/>
            <a:ext cx="12192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 userDrawn="1"/>
        </p:nvCxnSpPr>
        <p:spPr>
          <a:xfrm flipH="1">
            <a:off x="0" y="1881188"/>
            <a:ext cx="12192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 userDrawn="1"/>
        </p:nvCxnSpPr>
        <p:spPr>
          <a:xfrm flipH="1">
            <a:off x="0" y="3429000"/>
            <a:ext cx="12192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 userDrawn="1"/>
        </p:nvCxnSpPr>
        <p:spPr>
          <a:xfrm flipH="1">
            <a:off x="-16134" y="4976813"/>
            <a:ext cx="12192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 userDrawn="1"/>
        </p:nvCxnSpPr>
        <p:spPr>
          <a:xfrm flipH="1">
            <a:off x="0" y="6237313"/>
            <a:ext cx="12192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33"/>
          <p:cNvSpPr>
            <a:spLocks noChangeArrowheads="1"/>
          </p:cNvSpPr>
          <p:nvPr userDrawn="1"/>
        </p:nvSpPr>
        <p:spPr bwMode="gray">
          <a:xfrm>
            <a:off x="6140236" y="3248981"/>
            <a:ext cx="1418080" cy="3932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4308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969" dirty="0">
                <a:solidFill>
                  <a:schemeClr val="tx2"/>
                </a:solidFill>
                <a:latin typeface="メイリオ" pitchFamily="50" charset="-128"/>
              </a:rPr>
              <a:t>0cm</a:t>
            </a:r>
          </a:p>
        </p:txBody>
      </p:sp>
      <p:sp>
        <p:nvSpPr>
          <p:cNvPr id="38" name="AutoShape 33"/>
          <p:cNvSpPr>
            <a:spLocks noChangeArrowheads="1"/>
          </p:cNvSpPr>
          <p:nvPr userDrawn="1"/>
        </p:nvSpPr>
        <p:spPr bwMode="gray">
          <a:xfrm>
            <a:off x="6140313" y="1715279"/>
            <a:ext cx="1418080" cy="3932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4308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969" dirty="0">
                <a:solidFill>
                  <a:schemeClr val="tx2"/>
                </a:solidFill>
                <a:latin typeface="メイリオ" pitchFamily="50" charset="-128"/>
              </a:rPr>
              <a:t>4.30cm</a:t>
            </a:r>
          </a:p>
        </p:txBody>
      </p:sp>
      <p:sp>
        <p:nvSpPr>
          <p:cNvPr id="39" name="AutoShape 33"/>
          <p:cNvSpPr>
            <a:spLocks noChangeArrowheads="1"/>
          </p:cNvSpPr>
          <p:nvPr userDrawn="1"/>
        </p:nvSpPr>
        <p:spPr bwMode="gray">
          <a:xfrm>
            <a:off x="291047" y="3563938"/>
            <a:ext cx="1418080" cy="3932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4308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969" dirty="0">
                <a:solidFill>
                  <a:schemeClr val="tx2"/>
                </a:solidFill>
                <a:latin typeface="メイリオ" pitchFamily="50" charset="-128"/>
              </a:rPr>
              <a:t>11.50cm</a:t>
            </a:r>
          </a:p>
        </p:txBody>
      </p:sp>
      <p:sp>
        <p:nvSpPr>
          <p:cNvPr id="40" name="AutoShape 33"/>
          <p:cNvSpPr>
            <a:spLocks noChangeArrowheads="1"/>
          </p:cNvSpPr>
          <p:nvPr userDrawn="1"/>
        </p:nvSpPr>
        <p:spPr bwMode="gray">
          <a:xfrm>
            <a:off x="6140313" y="6057293"/>
            <a:ext cx="1418080" cy="3932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4308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969" dirty="0">
                <a:solidFill>
                  <a:schemeClr val="tx2"/>
                </a:solidFill>
                <a:latin typeface="メイリオ" pitchFamily="50" charset="-128"/>
              </a:rPr>
              <a:t>7.80cm</a:t>
            </a:r>
          </a:p>
        </p:txBody>
      </p:sp>
      <p:sp>
        <p:nvSpPr>
          <p:cNvPr id="41" name="AutoShape 33"/>
          <p:cNvSpPr>
            <a:spLocks noChangeArrowheads="1"/>
          </p:cNvSpPr>
          <p:nvPr userDrawn="1"/>
        </p:nvSpPr>
        <p:spPr bwMode="gray">
          <a:xfrm>
            <a:off x="6140313" y="440669"/>
            <a:ext cx="1418080" cy="3932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4308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969" dirty="0">
                <a:solidFill>
                  <a:schemeClr val="tx2"/>
                </a:solidFill>
                <a:latin typeface="メイリオ" pitchFamily="50" charset="-128"/>
              </a:rPr>
              <a:t>7.80cm</a:t>
            </a:r>
          </a:p>
        </p:txBody>
      </p:sp>
      <p:sp>
        <p:nvSpPr>
          <p:cNvPr id="42" name="AutoShape 33"/>
          <p:cNvSpPr>
            <a:spLocks noChangeArrowheads="1"/>
          </p:cNvSpPr>
          <p:nvPr userDrawn="1"/>
        </p:nvSpPr>
        <p:spPr bwMode="gray">
          <a:xfrm>
            <a:off x="3481556" y="3573017"/>
            <a:ext cx="1418080" cy="3932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4308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969" dirty="0">
                <a:solidFill>
                  <a:schemeClr val="tx2"/>
                </a:solidFill>
                <a:latin typeface="メイリオ" pitchFamily="50" charset="-128"/>
              </a:rPr>
              <a:t>4.30cm</a:t>
            </a:r>
          </a:p>
        </p:txBody>
      </p:sp>
      <p:sp>
        <p:nvSpPr>
          <p:cNvPr id="43" name="AutoShape 33"/>
          <p:cNvSpPr>
            <a:spLocks noChangeArrowheads="1"/>
          </p:cNvSpPr>
          <p:nvPr userDrawn="1"/>
        </p:nvSpPr>
        <p:spPr bwMode="gray">
          <a:xfrm>
            <a:off x="5386998" y="3565236"/>
            <a:ext cx="1418080" cy="3932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4308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969" dirty="0">
                <a:solidFill>
                  <a:schemeClr val="tx2"/>
                </a:solidFill>
                <a:latin typeface="メイリオ" pitchFamily="50" charset="-128"/>
              </a:rPr>
              <a:t>0cm</a:t>
            </a:r>
          </a:p>
        </p:txBody>
      </p:sp>
      <p:sp>
        <p:nvSpPr>
          <p:cNvPr id="44" name="AutoShape 33"/>
          <p:cNvSpPr>
            <a:spLocks noChangeArrowheads="1"/>
          </p:cNvSpPr>
          <p:nvPr userDrawn="1"/>
        </p:nvSpPr>
        <p:spPr bwMode="gray">
          <a:xfrm>
            <a:off x="7292441" y="3565236"/>
            <a:ext cx="1418080" cy="3932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4308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969" dirty="0">
                <a:solidFill>
                  <a:schemeClr val="tx2"/>
                </a:solidFill>
                <a:latin typeface="メイリオ" pitchFamily="50" charset="-128"/>
              </a:rPr>
              <a:t>4.30cm</a:t>
            </a:r>
          </a:p>
        </p:txBody>
      </p:sp>
      <p:sp>
        <p:nvSpPr>
          <p:cNvPr id="45" name="AutoShape 33"/>
          <p:cNvSpPr>
            <a:spLocks noChangeArrowheads="1"/>
          </p:cNvSpPr>
          <p:nvPr userDrawn="1"/>
        </p:nvSpPr>
        <p:spPr bwMode="gray">
          <a:xfrm>
            <a:off x="10482949" y="3565236"/>
            <a:ext cx="1418080" cy="3932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4308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969" dirty="0">
                <a:solidFill>
                  <a:schemeClr val="tx2"/>
                </a:solidFill>
                <a:latin typeface="メイリオ" pitchFamily="50" charset="-128"/>
              </a:rPr>
              <a:t>11.50cm</a:t>
            </a:r>
          </a:p>
        </p:txBody>
      </p:sp>
      <p:sp>
        <p:nvSpPr>
          <p:cNvPr id="46" name="AutoShape 33"/>
          <p:cNvSpPr>
            <a:spLocks noChangeArrowheads="1"/>
          </p:cNvSpPr>
          <p:nvPr userDrawn="1"/>
        </p:nvSpPr>
        <p:spPr bwMode="gray">
          <a:xfrm>
            <a:off x="6140313" y="4825376"/>
            <a:ext cx="1418080" cy="3932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4308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969" dirty="0">
                <a:solidFill>
                  <a:schemeClr val="tx2"/>
                </a:solidFill>
                <a:latin typeface="メイリオ" pitchFamily="50" charset="-128"/>
              </a:rPr>
              <a:t>4.30cm</a:t>
            </a:r>
          </a:p>
        </p:txBody>
      </p:sp>
      <p:sp>
        <p:nvSpPr>
          <p:cNvPr id="48" name="タイトル 1"/>
          <p:cNvSpPr>
            <a:spLocks noGrp="1"/>
          </p:cNvSpPr>
          <p:nvPr>
            <p:ph type="title"/>
          </p:nvPr>
        </p:nvSpPr>
        <p:spPr bwMode="white">
          <a:xfrm>
            <a:off x="335360" y="152636"/>
            <a:ext cx="11521280" cy="3960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53570" y="6592268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31" b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77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ナビ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gray">
          <a:xfrm>
            <a:off x="0" y="0"/>
            <a:ext cx="232898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2215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53570" y="6592268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31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113797" y="6575112"/>
            <a:ext cx="778272" cy="20226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85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#J16091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06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ナビ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38"/>
              </a:spcAft>
            </a:pPr>
            <a:endParaRPr lang="ja-JP" altLang="en-US" sz="1969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8486" y="2954261"/>
            <a:ext cx="10635028" cy="913478"/>
          </a:xfrm>
          <a:ln w="6350">
            <a:solidFill>
              <a:schemeClr val="tx2"/>
            </a:solidFill>
          </a:ln>
        </p:spPr>
        <p:txBody>
          <a:bodyPr wrap="square" lIns="180000" tIns="180000" rIns="180000" bIns="144000">
            <a:spAutoFit/>
          </a:bodyPr>
          <a:lstStyle>
            <a:lvl1pPr algn="ctr">
              <a:lnSpc>
                <a:spcPct val="120000"/>
              </a:lnSpc>
              <a:defRPr sz="3446"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113797" y="6575112"/>
            <a:ext cx="778272" cy="202260"/>
          </a:xfrm>
          <a:prstGeom prst="rect">
            <a:avLst/>
          </a:prstGeom>
          <a:solidFill>
            <a:schemeClr val="bg1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85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#J16091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53570" y="6592268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31" b="1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868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ナビ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38"/>
              </a:spcAft>
            </a:pPr>
            <a:endParaRPr lang="ja-JP" altLang="en-US" sz="1969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8486" y="2912262"/>
            <a:ext cx="10635028" cy="997476"/>
          </a:xfrm>
          <a:ln w="6350">
            <a:noFill/>
          </a:ln>
        </p:spPr>
        <p:txBody>
          <a:bodyPr wrap="square" lIns="180000" tIns="180000" rIns="180000" bIns="144000">
            <a:spAutoFit/>
          </a:bodyPr>
          <a:lstStyle>
            <a:lvl1pPr algn="ctr">
              <a:lnSpc>
                <a:spcPct val="120000"/>
              </a:lnSpc>
              <a:defRPr sz="3939"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113797" y="6575112"/>
            <a:ext cx="778272" cy="202260"/>
          </a:xfrm>
          <a:prstGeom prst="rect">
            <a:avLst/>
          </a:prstGeom>
          <a:solidFill>
            <a:schemeClr val="bg1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85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#J16091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53570" y="6592268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31" b="1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352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ナビ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38"/>
              </a:spcAft>
            </a:pPr>
            <a:endParaRPr lang="ja-JP" altLang="en-US" sz="1969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xfrm>
            <a:off x="778486" y="2912262"/>
            <a:ext cx="10635028" cy="997476"/>
          </a:xfrm>
          <a:ln w="6350">
            <a:noFill/>
          </a:ln>
        </p:spPr>
        <p:txBody>
          <a:bodyPr wrap="square" lIns="180000" tIns="180000" rIns="180000" bIns="144000">
            <a:spAutoFit/>
          </a:bodyPr>
          <a:lstStyle>
            <a:lvl1pPr algn="ctr">
              <a:lnSpc>
                <a:spcPct val="120000"/>
              </a:lnSpc>
              <a:defRPr sz="3939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gray">
          <a:xfrm>
            <a:off x="113797" y="6575112"/>
            <a:ext cx="778272" cy="20226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85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#J16091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gray">
          <a:xfrm>
            <a:off x="9153570" y="6592268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31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044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53570" y="6592268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31" b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r>
              <a:rPr lang="en-US" altLang="ja-JP" dirty="0"/>
              <a:t>/19</a:t>
            </a:r>
            <a:endParaRPr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113797" y="6561807"/>
            <a:ext cx="778272" cy="2288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85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#J16091</a:t>
            </a:r>
            <a:endParaRPr lang="ja-JP" altLang="en-US" dirty="0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gray">
          <a:xfrm>
            <a:off x="0" y="620713"/>
            <a:ext cx="12192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ja-JP" altLang="en-US" sz="2215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" y="487589"/>
            <a:ext cx="65" cy="3408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ja-JP" altLang="en-US" sz="2215"/>
          </a:p>
        </p:txBody>
      </p:sp>
    </p:spTree>
    <p:extLst>
      <p:ext uri="{BB962C8B-B14F-4D97-AF65-F5344CB8AC3E}">
        <p14:creationId xmlns:p14="http://schemas.microsoft.com/office/powerpoint/2010/main" val="2629986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足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 userDrawn="1"/>
        </p:nvSpPr>
        <p:spPr bwMode="auto">
          <a:xfrm>
            <a:off x="0" y="1"/>
            <a:ext cx="12192000" cy="656692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38"/>
              </a:spcAft>
            </a:pPr>
            <a:endParaRPr kumimoji="1" lang="ja-JP" altLang="en-US" sz="1969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53570" y="6592268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31" b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113797" y="6561807"/>
            <a:ext cx="778272" cy="22887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85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#J16091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607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補足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673" y="404664"/>
            <a:ext cx="11388342" cy="3960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3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335360" y="6368023"/>
            <a:ext cx="778272" cy="22887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85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#J16091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020633" y="6412248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31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角丸四角形 6"/>
          <p:cNvSpPr/>
          <p:nvPr userDrawn="1"/>
        </p:nvSpPr>
        <p:spPr bwMode="auto">
          <a:xfrm>
            <a:off x="0" y="0"/>
            <a:ext cx="12199404" cy="6858000"/>
          </a:xfrm>
          <a:custGeom>
            <a:avLst/>
            <a:gdLst/>
            <a:ahLst/>
            <a:cxnLst/>
            <a:rect l="l" t="t" r="r" b="b"/>
            <a:pathLst>
              <a:path w="9903600" h="6858000">
                <a:moveTo>
                  <a:pt x="183240" y="144000"/>
                </a:moveTo>
                <a:cubicBezTo>
                  <a:pt x="162231" y="144000"/>
                  <a:pt x="145200" y="161031"/>
                  <a:pt x="145200" y="182040"/>
                </a:cubicBezTo>
                <a:lnTo>
                  <a:pt x="145200" y="6675960"/>
                </a:lnTo>
                <a:cubicBezTo>
                  <a:pt x="145200" y="6696969"/>
                  <a:pt x="162231" y="6714000"/>
                  <a:pt x="183240" y="6714000"/>
                </a:cubicBezTo>
                <a:lnTo>
                  <a:pt x="9722760" y="6714000"/>
                </a:lnTo>
                <a:cubicBezTo>
                  <a:pt x="9743769" y="6714000"/>
                  <a:pt x="9760800" y="6696969"/>
                  <a:pt x="9760800" y="6675960"/>
                </a:cubicBezTo>
                <a:lnTo>
                  <a:pt x="9760800" y="182040"/>
                </a:lnTo>
                <a:cubicBezTo>
                  <a:pt x="9760800" y="161031"/>
                  <a:pt x="9743769" y="144000"/>
                  <a:pt x="9722760" y="144000"/>
                </a:cubicBezTo>
                <a:close/>
                <a:moveTo>
                  <a:pt x="0" y="0"/>
                </a:moveTo>
                <a:lnTo>
                  <a:pt x="9903600" y="0"/>
                </a:lnTo>
                <a:lnTo>
                  <a:pt x="990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38"/>
              </a:spcAft>
            </a:pPr>
            <a:endParaRPr lang="ja-JP" altLang="en-US" sz="1969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89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補足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673" y="404664"/>
            <a:ext cx="11388342" cy="396044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3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335360" y="6368023"/>
            <a:ext cx="778272" cy="22887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85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#J16091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020633" y="6412248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31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角丸四角形 6"/>
          <p:cNvSpPr/>
          <p:nvPr userDrawn="1"/>
        </p:nvSpPr>
        <p:spPr bwMode="auto">
          <a:xfrm>
            <a:off x="0" y="0"/>
            <a:ext cx="12199404" cy="6858000"/>
          </a:xfrm>
          <a:custGeom>
            <a:avLst/>
            <a:gdLst/>
            <a:ahLst/>
            <a:cxnLst/>
            <a:rect l="l" t="t" r="r" b="b"/>
            <a:pathLst>
              <a:path w="9903600" h="6858000">
                <a:moveTo>
                  <a:pt x="183240" y="144000"/>
                </a:moveTo>
                <a:cubicBezTo>
                  <a:pt x="162231" y="144000"/>
                  <a:pt x="145200" y="161031"/>
                  <a:pt x="145200" y="182040"/>
                </a:cubicBezTo>
                <a:lnTo>
                  <a:pt x="145200" y="6675960"/>
                </a:lnTo>
                <a:cubicBezTo>
                  <a:pt x="145200" y="6696969"/>
                  <a:pt x="162231" y="6714000"/>
                  <a:pt x="183240" y="6714000"/>
                </a:cubicBezTo>
                <a:lnTo>
                  <a:pt x="9722760" y="6714000"/>
                </a:lnTo>
                <a:cubicBezTo>
                  <a:pt x="9743769" y="6714000"/>
                  <a:pt x="9760800" y="6696969"/>
                  <a:pt x="9760800" y="6675960"/>
                </a:cubicBezTo>
                <a:lnTo>
                  <a:pt x="9760800" y="182040"/>
                </a:lnTo>
                <a:cubicBezTo>
                  <a:pt x="9760800" y="161031"/>
                  <a:pt x="9743769" y="144000"/>
                  <a:pt x="9722760" y="144000"/>
                </a:cubicBezTo>
                <a:close/>
                <a:moveTo>
                  <a:pt x="0" y="0"/>
                </a:moveTo>
                <a:lnTo>
                  <a:pt x="9903600" y="0"/>
                </a:lnTo>
                <a:lnTo>
                  <a:pt x="990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38"/>
              </a:spcAft>
            </a:pPr>
            <a:endParaRPr lang="ja-JP" altLang="en-US" sz="1969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87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35360" y="152636"/>
            <a:ext cx="1152128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71AB1C-6941-8B42-9740-A26631052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" altLang="ja-JP"/>
              <a:t>#J16091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81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 dt="0"/>
  <p:txStyles>
    <p:titleStyle>
      <a:lvl1pPr algn="l" defTabSz="1125444" rtl="0" eaLnBrk="1" latinLnBrk="0" hangingPunct="1">
        <a:spcBef>
          <a:spcPct val="0"/>
        </a:spcBef>
        <a:buNone/>
        <a:defRPr kumimoji="1" sz="2708" kern="1200">
          <a:solidFill>
            <a:schemeClr val="bg1"/>
          </a:solidFill>
          <a:latin typeface="+mn-ea"/>
          <a:ea typeface="+mn-ea"/>
          <a:cs typeface="メイリオ" pitchFamily="50" charset="-128"/>
        </a:defRPr>
      </a:lvl1pPr>
    </p:titleStyle>
    <p:bodyStyle>
      <a:lvl1pPr marL="422041" indent="-422041" algn="l" defTabSz="1125444" rtl="0" eaLnBrk="1" latinLnBrk="0" hangingPunct="1">
        <a:spcBef>
          <a:spcPct val="20000"/>
        </a:spcBef>
        <a:buFont typeface="Arial" pitchFamily="34" charset="0"/>
        <a:buChar char="•"/>
        <a:defRPr kumimoji="1"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0" hangingPunct="1">
        <a:spcBef>
          <a:spcPct val="20000"/>
        </a:spcBef>
        <a:buFont typeface="Arial" pitchFamily="34" charset="0"/>
        <a:buChar char="–"/>
        <a:defRPr kumimoji="1"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spcBef>
          <a:spcPct val="20000"/>
        </a:spcBef>
        <a:buFont typeface="Arial" pitchFamily="34" charset="0"/>
        <a:buChar char="–"/>
        <a:defRPr kumimoji="1"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spcBef>
          <a:spcPct val="20000"/>
        </a:spcBef>
        <a:buFont typeface="Arial" pitchFamily="34" charset="0"/>
        <a:buChar char="»"/>
        <a:defRPr kumimoji="1"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kumimoji="1"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kumimoji="1"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kumimoji="1"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kumimoji="1"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DFEC10A-8BA7-0643-85A3-5BB08CC1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A4-2 </a:t>
            </a:r>
            <a:r>
              <a:rPr lang="ja-JP" altLang="en-US" sz="28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高強度レーザー</a:t>
            </a:r>
            <a:endParaRPr kumimoji="1" lang="ja-JP" altLang="en-US" sz="28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1335D2-91B9-63E2-29B1-1BB1D5DCE1C9}"/>
              </a:ext>
            </a:extLst>
          </p:cNvPr>
          <p:cNvSpPr txBox="1"/>
          <p:nvPr/>
        </p:nvSpPr>
        <p:spPr>
          <a:xfrm>
            <a:off x="10376914" y="90030"/>
            <a:ext cx="1836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38CEB4-82E6-A99A-7269-2B008B03E876}"/>
              </a:ext>
            </a:extLst>
          </p:cNvPr>
          <p:cNvSpPr txBox="1"/>
          <p:nvPr/>
        </p:nvSpPr>
        <p:spPr>
          <a:xfrm>
            <a:off x="335360" y="6550223"/>
            <a:ext cx="5328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I. Orfanos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et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al., APL Photonics,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4,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080901 (2019)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Times New Roman" panose="02020603050405020304" pitchFamily="18" charset="0"/>
              </a:rPr>
              <a:t>をもとに作成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ragino Sans W4" panose="020B0400000000000000" pitchFamily="34" charset="-128"/>
              <a:ea typeface="Hiragino Sans W4" panose="020B04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F430BD8-CD7D-B0D7-9E52-57C2C5414D5D}"/>
              </a:ext>
            </a:extLst>
          </p:cNvPr>
          <p:cNvGrpSpPr/>
          <p:nvPr/>
        </p:nvGrpSpPr>
        <p:grpSpPr>
          <a:xfrm>
            <a:off x="-95509" y="836712"/>
            <a:ext cx="841602" cy="5053044"/>
            <a:chOff x="-95509" y="1094884"/>
            <a:chExt cx="841602" cy="5053044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A838312-CF29-52A4-063F-9892FB6CE208}"/>
                </a:ext>
              </a:extLst>
            </p:cNvPr>
            <p:cNvSpPr txBox="1"/>
            <p:nvPr/>
          </p:nvSpPr>
          <p:spPr>
            <a:xfrm>
              <a:off x="-75375" y="2023562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µs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10D0072-BAD1-A066-B38A-64EB7CCFE7AD}"/>
                </a:ext>
              </a:extLst>
            </p:cNvPr>
            <p:cNvSpPr txBox="1"/>
            <p:nvPr/>
          </p:nvSpPr>
          <p:spPr>
            <a:xfrm>
              <a:off x="-75374" y="1094884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</a:t>
              </a:r>
              <a:r>
                <a:rPr kumimoji="1" lang="en-US" altLang="ja-JP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ms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20FDE11-087D-3AAD-EDF1-F74CE9DFAA6A}"/>
                </a:ext>
              </a:extLst>
            </p:cNvPr>
            <p:cNvSpPr txBox="1"/>
            <p:nvPr/>
          </p:nvSpPr>
          <p:spPr>
            <a:xfrm>
              <a:off x="-75374" y="2980998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ns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2B00A4B-3A00-95D0-A2CE-8D7B026AEC6C}"/>
                </a:ext>
              </a:extLst>
            </p:cNvPr>
            <p:cNvSpPr txBox="1"/>
            <p:nvPr/>
          </p:nvSpPr>
          <p:spPr>
            <a:xfrm>
              <a:off x="-75375" y="3925771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</a:t>
              </a:r>
              <a:r>
                <a:rPr kumimoji="1" lang="en-US" altLang="ja-JP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ps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8C78EF5-0F25-17DD-8B1E-9C36EB79F36B}"/>
                </a:ext>
              </a:extLst>
            </p:cNvPr>
            <p:cNvSpPr txBox="1"/>
            <p:nvPr/>
          </p:nvSpPr>
          <p:spPr>
            <a:xfrm>
              <a:off x="-95509" y="4882961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fs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4C7C293-7DC0-E937-8449-B8E70D36305F}"/>
                </a:ext>
              </a:extLst>
            </p:cNvPr>
            <p:cNvSpPr txBox="1"/>
            <p:nvPr/>
          </p:nvSpPr>
          <p:spPr>
            <a:xfrm>
              <a:off x="-75376" y="5840151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as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A9CBF3A7-ACD0-5F97-A35E-B50434631E28}"/>
              </a:ext>
            </a:extLst>
          </p:cNvPr>
          <p:cNvPicPr>
            <a:picLocks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00" y="874800"/>
            <a:ext cx="4370400" cy="5338800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09B23E4-2ECC-29CA-E5EF-71493183462D}"/>
              </a:ext>
            </a:extLst>
          </p:cNvPr>
          <p:cNvGrpSpPr/>
          <p:nvPr/>
        </p:nvGrpSpPr>
        <p:grpSpPr>
          <a:xfrm>
            <a:off x="694800" y="874800"/>
            <a:ext cx="4370400" cy="5338800"/>
            <a:chOff x="694800" y="874800"/>
            <a:chExt cx="4370400" cy="533880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4A61EF24-908D-68F5-09AA-B702C1D4F923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800" y="874800"/>
              <a:ext cx="4370400" cy="5338800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5BAADBD-709A-6B47-0AAE-6AB035B58E99}"/>
                </a:ext>
              </a:extLst>
            </p:cNvPr>
            <p:cNvSpPr txBox="1"/>
            <p:nvPr/>
          </p:nvSpPr>
          <p:spPr>
            <a:xfrm>
              <a:off x="1271464" y="1965423"/>
              <a:ext cx="2159546" cy="415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Hiragino Sans W4" panose="020B0400000000000000" pitchFamily="34" charset="-128"/>
                  <a:cs typeface="Arial" panose="020B0604020202020204" pitchFamily="34" charset="0"/>
                </a:rPr>
                <a:t>Q-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Hiragino Sans W4" panose="020B0400000000000000" pitchFamily="34" charset="-128"/>
                  <a:cs typeface="Arial" panose="020B0604020202020204" pitchFamily="34" charset="0"/>
                </a:rPr>
                <a:t>sw</a:t>
              </a:r>
              <a:r>
                <a: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Hiragino Sans W4" panose="020B0400000000000000" pitchFamily="34" charset="-128"/>
                  <a:cs typeface="Arial" panose="020B0604020202020204" pitchFamily="34" charset="0"/>
                </a:rPr>
                <a:t>レーザー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iragino Sans W4" panose="020B0400000000000000" pitchFamily="34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21B49CC3-91A0-D52A-7E9E-5DEBB99EB39C}"/>
              </a:ext>
            </a:extLst>
          </p:cNvPr>
          <p:cNvPicPr>
            <a:picLocks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874800"/>
            <a:ext cx="4370400" cy="5338800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0E16237-E344-2BE7-171B-D527BCE4541C}"/>
              </a:ext>
            </a:extLst>
          </p:cNvPr>
          <p:cNvGrpSpPr/>
          <p:nvPr/>
        </p:nvGrpSpPr>
        <p:grpSpPr>
          <a:xfrm>
            <a:off x="1200150" y="853780"/>
            <a:ext cx="4247778" cy="1869046"/>
            <a:chOff x="1200150" y="853780"/>
            <a:chExt cx="4247778" cy="1869046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293F1EF-A912-A79B-2BF2-BEFA730B0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245" y="908051"/>
              <a:ext cx="2368683" cy="18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13DA8B4-C3D7-E55A-34F2-52907091BC2E}"/>
                </a:ext>
              </a:extLst>
            </p:cNvPr>
            <p:cNvSpPr txBox="1"/>
            <p:nvPr/>
          </p:nvSpPr>
          <p:spPr>
            <a:xfrm>
              <a:off x="1200150" y="853780"/>
              <a:ext cx="2159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Hiragino Sans W4" panose="020B0400000000000000" pitchFamily="34" charset="-128"/>
                  <a:cs typeface="Arial" panose="020B0604020202020204" pitchFamily="34" charset="0"/>
                </a:rPr>
                <a:t>1960 T. 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Hiragino Sans W4" panose="020B0400000000000000" pitchFamily="34" charset="-128"/>
                  <a:cs typeface="Arial" panose="020B0604020202020204" pitchFamily="34" charset="0"/>
                </a:rPr>
                <a:t>Maiman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iragino Sans W4" panose="020B0400000000000000" pitchFamily="34" charset="-128"/>
                <a:cs typeface="Arial" panose="020B0604020202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Hiragino Sans W4" panose="020B0400000000000000" pitchFamily="34" charset="-128"/>
                  <a:cs typeface="Arial" panose="020B0604020202020204" pitchFamily="34" charset="0"/>
                </a:rPr>
                <a:t>レーザーの発明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iragino Sans W4" panose="020B0400000000000000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2FD6F11-D3A7-BA0E-45A8-7B3B8399DD13}"/>
              </a:ext>
            </a:extLst>
          </p:cNvPr>
          <p:cNvSpPr txBox="1"/>
          <p:nvPr/>
        </p:nvSpPr>
        <p:spPr>
          <a:xfrm>
            <a:off x="1055440" y="4770753"/>
            <a:ext cx="3384376" cy="42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色素レーザーで短パルス発生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ragino Sans W4" panose="020B0400000000000000" pitchFamily="34" charset="-128"/>
              <a:ea typeface="Hiragino Sans W4" panose="020B0400000000000000" pitchFamily="34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1D28D7-EEBB-7B65-ADA0-C404911EAC87}"/>
              </a:ext>
            </a:extLst>
          </p:cNvPr>
          <p:cNvSpPr txBox="1"/>
          <p:nvPr/>
        </p:nvSpPr>
        <p:spPr>
          <a:xfrm>
            <a:off x="312608" y="6337211"/>
            <a:ext cx="4007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U. Keller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, Ultrafast Lasers, Springer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(2021)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ヒラギノ角ゴシック W6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DFEC10A-8BA7-0643-85A3-5BB08CC1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A4-2 </a:t>
            </a:r>
            <a:r>
              <a:rPr lang="ja-JP" altLang="en-US" sz="28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高強度レーザー</a:t>
            </a:r>
            <a:endParaRPr kumimoji="1" lang="ja-JP" altLang="en-US" sz="28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1335D2-91B9-63E2-29B1-1BB1D5DCE1C9}"/>
              </a:ext>
            </a:extLst>
          </p:cNvPr>
          <p:cNvSpPr txBox="1"/>
          <p:nvPr/>
        </p:nvSpPr>
        <p:spPr>
          <a:xfrm>
            <a:off x="10376914" y="90030"/>
            <a:ext cx="1836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/2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38CEB4-82E6-A99A-7269-2B008B03E876}"/>
              </a:ext>
            </a:extLst>
          </p:cNvPr>
          <p:cNvSpPr txBox="1"/>
          <p:nvPr/>
        </p:nvSpPr>
        <p:spPr>
          <a:xfrm>
            <a:off x="335360" y="6550223"/>
            <a:ext cx="5328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I. Orfanos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et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al., APL Photonics,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4,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080901 (2019)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Times New Roman" panose="02020603050405020304" pitchFamily="18" charset="0"/>
              </a:rPr>
              <a:t>をもとに作成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ragino Sans W4" panose="020B0400000000000000" pitchFamily="34" charset="-128"/>
              <a:ea typeface="Hiragino Sans W4" panose="020B04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F430BD8-CD7D-B0D7-9E52-57C2C5414D5D}"/>
              </a:ext>
            </a:extLst>
          </p:cNvPr>
          <p:cNvGrpSpPr/>
          <p:nvPr/>
        </p:nvGrpSpPr>
        <p:grpSpPr>
          <a:xfrm>
            <a:off x="-95509" y="836712"/>
            <a:ext cx="841602" cy="5053044"/>
            <a:chOff x="-95509" y="1094884"/>
            <a:chExt cx="841602" cy="5053044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A838312-CF29-52A4-063F-9892FB6CE208}"/>
                </a:ext>
              </a:extLst>
            </p:cNvPr>
            <p:cNvSpPr txBox="1"/>
            <p:nvPr/>
          </p:nvSpPr>
          <p:spPr>
            <a:xfrm>
              <a:off x="-75375" y="2023562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µs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10D0072-BAD1-A066-B38A-64EB7CCFE7AD}"/>
                </a:ext>
              </a:extLst>
            </p:cNvPr>
            <p:cNvSpPr txBox="1"/>
            <p:nvPr/>
          </p:nvSpPr>
          <p:spPr>
            <a:xfrm>
              <a:off x="-75374" y="1094884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</a:t>
              </a:r>
              <a:r>
                <a:rPr kumimoji="1" lang="en-US" altLang="ja-JP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ms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20FDE11-087D-3AAD-EDF1-F74CE9DFAA6A}"/>
                </a:ext>
              </a:extLst>
            </p:cNvPr>
            <p:cNvSpPr txBox="1"/>
            <p:nvPr/>
          </p:nvSpPr>
          <p:spPr>
            <a:xfrm>
              <a:off x="-75374" y="2980998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ns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2B00A4B-3A00-95D0-A2CE-8D7B026AEC6C}"/>
                </a:ext>
              </a:extLst>
            </p:cNvPr>
            <p:cNvSpPr txBox="1"/>
            <p:nvPr/>
          </p:nvSpPr>
          <p:spPr>
            <a:xfrm>
              <a:off x="-75375" y="3925771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</a:t>
              </a:r>
              <a:r>
                <a:rPr kumimoji="1" lang="en-US" altLang="ja-JP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ps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8C78EF5-0F25-17DD-8B1E-9C36EB79F36B}"/>
                </a:ext>
              </a:extLst>
            </p:cNvPr>
            <p:cNvSpPr txBox="1"/>
            <p:nvPr/>
          </p:nvSpPr>
          <p:spPr>
            <a:xfrm>
              <a:off x="-95509" y="4882961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fs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4C7C293-7DC0-E937-8449-B8E70D36305F}"/>
                </a:ext>
              </a:extLst>
            </p:cNvPr>
            <p:cNvSpPr txBox="1"/>
            <p:nvPr/>
          </p:nvSpPr>
          <p:spPr>
            <a:xfrm>
              <a:off x="-75376" y="5840151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as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E293F1EF-A912-A79B-2BF2-BEFA730B0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45" y="908051"/>
            <a:ext cx="2368683" cy="18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D0B4277-D185-88FE-BAFB-967283789EAC}"/>
              </a:ext>
            </a:extLst>
          </p:cNvPr>
          <p:cNvGrpSpPr/>
          <p:nvPr/>
        </p:nvGrpSpPr>
        <p:grpSpPr>
          <a:xfrm>
            <a:off x="5843208" y="721105"/>
            <a:ext cx="6330870" cy="2946494"/>
            <a:chOff x="5843208" y="721105"/>
            <a:chExt cx="6330870" cy="2946494"/>
          </a:xfrm>
        </p:grpSpPr>
        <p:pic>
          <p:nvPicPr>
            <p:cNvPr id="1036" name="Picture 12" descr="An illustration of the 2018 Nobel Prize in Physics winners.">
              <a:extLst>
                <a:ext uri="{FF2B5EF4-FFF2-40B4-BE49-F238E27FC236}">
                  <a16:creationId xmlns:a16="http://schemas.microsoft.com/office/drawing/2014/main" id="{4A49EB9E-7EB9-41D7-6E23-BA0D336B9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3208" y="721105"/>
              <a:ext cx="2946494" cy="294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6A3D4D1-D3FF-5FFD-DEC6-2B57E8CED091}"/>
                </a:ext>
              </a:extLst>
            </p:cNvPr>
            <p:cNvSpPr txBox="1"/>
            <p:nvPr/>
          </p:nvSpPr>
          <p:spPr>
            <a:xfrm>
              <a:off x="8789702" y="1716212"/>
              <a:ext cx="3384376" cy="100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iragino Sans W4" panose="020B0400000000000000" pitchFamily="34" charset="-128"/>
                  <a:ea typeface="Hiragino Sans W4" panose="020B0400000000000000" pitchFamily="34" charset="-128"/>
                  <a:cs typeface="+mn-cs"/>
                </a:rPr>
                <a:t>高強度レーザー技術の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iragino Sans W4" panose="020B0400000000000000" pitchFamily="34" charset="-128"/>
                  <a:ea typeface="Hiragino Sans W4" panose="020B0400000000000000" pitchFamily="34" charset="-128"/>
                  <a:cs typeface="+mn-cs"/>
                </a:rPr>
                <a:t>ブレークスルー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endParaRPr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C24BFECA-C995-8E50-EE9A-748D9B7BD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10" y="3627899"/>
            <a:ext cx="1986543" cy="12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E34DADB-F058-6FE2-DE55-310BB6EEB2A9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00" y="874800"/>
            <a:ext cx="4370400" cy="53388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8AAD06-E463-8BC2-BD5F-FE2497E22924}"/>
              </a:ext>
            </a:extLst>
          </p:cNvPr>
          <p:cNvSpPr txBox="1"/>
          <p:nvPr/>
        </p:nvSpPr>
        <p:spPr>
          <a:xfrm>
            <a:off x="1200150" y="853780"/>
            <a:ext cx="215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iragino Sans W4" panose="020B0400000000000000" pitchFamily="34" charset="-128"/>
                <a:cs typeface="Arial" panose="020B0604020202020204" pitchFamily="34" charset="0"/>
              </a:rPr>
              <a:t>1960 T.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iragino Sans W4" panose="020B0400000000000000" pitchFamily="34" charset="-128"/>
                <a:cs typeface="Arial" panose="020B0604020202020204" pitchFamily="34" charset="0"/>
              </a:rPr>
              <a:t>Maiman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iragino Sans W4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iragino Sans W4" panose="020B0400000000000000" pitchFamily="34" charset="-128"/>
                <a:cs typeface="Arial" panose="020B0604020202020204" pitchFamily="34" charset="0"/>
              </a:rPr>
              <a:t>レーザーの発明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iragino Sans W4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2013C0-F9B1-B732-8EB0-8A4BDDAD088E}"/>
              </a:ext>
            </a:extLst>
          </p:cNvPr>
          <p:cNvSpPr txBox="1"/>
          <p:nvPr/>
        </p:nvSpPr>
        <p:spPr>
          <a:xfrm>
            <a:off x="1271464" y="1965423"/>
            <a:ext cx="2159546" cy="41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iragino Sans W4" panose="020B0400000000000000" pitchFamily="34" charset="-128"/>
                <a:cs typeface="Arial" panose="020B0604020202020204" pitchFamily="34" charset="0"/>
              </a:rPr>
              <a:t>Q-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iragino Sans W4" panose="020B0400000000000000" pitchFamily="34" charset="-128"/>
                <a:cs typeface="Arial" panose="020B0604020202020204" pitchFamily="34" charset="0"/>
              </a:rPr>
              <a:t>sw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iragino Sans W4" panose="020B0400000000000000" pitchFamily="34" charset="-128"/>
                <a:cs typeface="Arial" panose="020B0604020202020204" pitchFamily="34" charset="0"/>
              </a:rPr>
              <a:t>レーザー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iragino Sans W4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58B85EF-53B8-7254-1A57-A75056620B64}"/>
              </a:ext>
            </a:extLst>
          </p:cNvPr>
          <p:cNvPicPr>
            <a:picLocks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00" y="874800"/>
            <a:ext cx="4370400" cy="53388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8FC6263-8BA8-8F48-1DEF-156FC3038107}"/>
              </a:ext>
            </a:extLst>
          </p:cNvPr>
          <p:cNvSpPr txBox="1"/>
          <p:nvPr/>
        </p:nvSpPr>
        <p:spPr>
          <a:xfrm>
            <a:off x="2390339" y="2564904"/>
            <a:ext cx="3384376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高出力固体レーザー技術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ragino Sans W4" panose="020B0400000000000000" pitchFamily="34" charset="-128"/>
              <a:ea typeface="Hiragino Sans W4" panose="020B0400000000000000" pitchFamily="34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02800CA-A6B4-0316-9E7B-98DB515C5422}"/>
              </a:ext>
            </a:extLst>
          </p:cNvPr>
          <p:cNvSpPr txBox="1"/>
          <p:nvPr/>
        </p:nvSpPr>
        <p:spPr>
          <a:xfrm>
            <a:off x="312608" y="6337211"/>
            <a:ext cx="4007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U. Keller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, Ultrafast Lasers, Springer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(2021)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ヒラギノ角ゴシック W6"/>
              <a:cs typeface="Times New Roman" panose="02020603050405020304" pitchFamily="18" charset="0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F3637DE2-AC6A-8E23-BEC9-E5ECED8D12C7}"/>
              </a:ext>
            </a:extLst>
          </p:cNvPr>
          <p:cNvGrpSpPr/>
          <p:nvPr/>
        </p:nvGrpSpPr>
        <p:grpSpPr>
          <a:xfrm>
            <a:off x="6047144" y="4058020"/>
            <a:ext cx="5851982" cy="2935201"/>
            <a:chOff x="6047144" y="4058020"/>
            <a:chExt cx="5851982" cy="2935201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52CA5EC1-AF7C-F98C-8379-68D1DFE2B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47144" y="4133949"/>
              <a:ext cx="5749026" cy="2859272"/>
            </a:xfrm>
            <a:prstGeom prst="rect">
              <a:avLst/>
            </a:prstGeom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B4A48254-4A17-985F-BEA1-1BF599493BA8}"/>
                </a:ext>
              </a:extLst>
            </p:cNvPr>
            <p:cNvGrpSpPr/>
            <p:nvPr/>
          </p:nvGrpSpPr>
          <p:grpSpPr>
            <a:xfrm>
              <a:off x="6214435" y="4058020"/>
              <a:ext cx="5684691" cy="2458722"/>
              <a:chOff x="6214435" y="4058020"/>
              <a:chExt cx="5684691" cy="2458722"/>
            </a:xfrm>
          </p:grpSpPr>
          <p:cxnSp>
            <p:nvCxnSpPr>
              <p:cNvPr id="21" name="直線矢印コネクタ 20">
                <a:extLst>
                  <a:ext uri="{FF2B5EF4-FFF2-40B4-BE49-F238E27FC236}">
                    <a16:creationId xmlns:a16="http://schemas.microsoft.com/office/drawing/2014/main" id="{8075C0FF-E418-F270-52C9-1290972193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9413" y="5570188"/>
                <a:ext cx="5609744" cy="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>
                <a:extLst>
                  <a:ext uri="{FF2B5EF4-FFF2-40B4-BE49-F238E27FC236}">
                    <a16:creationId xmlns:a16="http://schemas.microsoft.com/office/drawing/2014/main" id="{558C2986-C3BF-338F-DB71-B00425B5CB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55653" y="4492357"/>
                <a:ext cx="19824" cy="2024385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1489F37-8AD6-E02E-2514-BD6E18FC1A5E}"/>
                  </a:ext>
                </a:extLst>
              </p:cNvPr>
              <p:cNvSpPr txBox="1"/>
              <p:nvPr/>
            </p:nvSpPr>
            <p:spPr>
              <a:xfrm>
                <a:off x="6214435" y="4383783"/>
                <a:ext cx="15115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電場</a:t>
                </a:r>
                <a:endParaRPr kumimoji="1" lang="ja-JP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9475FF"/>
                  </a:solidFill>
                  <a:effectLst/>
                  <a:uLnTx/>
                  <a:uFillTx/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0563E182-630B-2B0C-C5ED-52AF973C5C39}"/>
                  </a:ext>
                </a:extLst>
              </p:cNvPr>
              <p:cNvGrpSpPr/>
              <p:nvPr/>
            </p:nvGrpSpPr>
            <p:grpSpPr>
              <a:xfrm>
                <a:off x="7779789" y="4058020"/>
                <a:ext cx="4119337" cy="1151409"/>
                <a:chOff x="1703512" y="764704"/>
                <a:chExt cx="4119337" cy="1151409"/>
              </a:xfrm>
            </p:grpSpPr>
            <p:cxnSp>
              <p:nvCxnSpPr>
                <p:cNvPr id="26" name="直線矢印コネクタ 25">
                  <a:extLst>
                    <a:ext uri="{FF2B5EF4-FFF2-40B4-BE49-F238E27FC236}">
                      <a16:creationId xmlns:a16="http://schemas.microsoft.com/office/drawing/2014/main" id="{07EFA31B-9396-F7C9-985A-308F3F3AD98B}"/>
                    </a:ext>
                  </a:extLst>
                </p:cNvPr>
                <p:cNvCxnSpPr/>
                <p:nvPr/>
              </p:nvCxnSpPr>
              <p:spPr>
                <a:xfrm>
                  <a:off x="1703512" y="1916113"/>
                  <a:ext cx="773911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矢印コネクタ 26">
                  <a:extLst>
                    <a:ext uri="{FF2B5EF4-FFF2-40B4-BE49-F238E27FC236}">
                      <a16:creationId xmlns:a16="http://schemas.microsoft.com/office/drawing/2014/main" id="{28414719-50F7-1D04-9171-348F456DB4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61849" y="1916113"/>
                  <a:ext cx="773911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236426DC-22D2-6AEC-7D55-7D5BB6473FEC}"/>
                    </a:ext>
                  </a:extLst>
                </p:cNvPr>
                <p:cNvSpPr txBox="1"/>
                <p:nvPr/>
              </p:nvSpPr>
              <p:spPr>
                <a:xfrm>
                  <a:off x="3382321" y="764704"/>
                  <a:ext cx="2440528" cy="1059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dirty="0">
                      <a:solidFill>
                        <a:srgbClr val="FFFFFF"/>
                      </a:solidFill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ピコ秒：</a:t>
                  </a:r>
                  <a:r>
                    <a:rPr lang="en-US" altLang="ja-JP" dirty="0">
                      <a:solidFill>
                        <a:srgbClr val="FFFFFF"/>
                      </a:solidFill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10</a:t>
                  </a:r>
                  <a:r>
                    <a:rPr lang="en-US" altLang="ja-JP" baseline="30000" dirty="0">
                      <a:solidFill>
                        <a:srgbClr val="FFFFFF"/>
                      </a:solidFill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-12</a:t>
                  </a:r>
                  <a:r>
                    <a:rPr lang="en-US" altLang="ja-JP" baseline="20000" dirty="0">
                      <a:solidFill>
                        <a:srgbClr val="FFFFFF"/>
                      </a:solidFill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 </a:t>
                  </a:r>
                  <a:r>
                    <a:rPr lang="ja-JP" altLang="en-US" dirty="0">
                      <a:solidFill>
                        <a:srgbClr val="FFFFFF"/>
                      </a:solidFill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秒</a:t>
                  </a:r>
                  <a:endParaRPr lang="en-US" altLang="ja-JP" dirty="0">
                    <a:solidFill>
                      <a:srgbClr val="FFFFFF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endParaRPr>
                </a:p>
                <a:p>
                  <a:pPr algn="just">
                    <a:lnSpc>
                      <a:spcPct val="120000"/>
                    </a:lnSpc>
                    <a:defRPr/>
                  </a:pPr>
                  <a:r>
                    <a:rPr lang="ja-JP" altLang="en-US" dirty="0">
                      <a:solidFill>
                        <a:srgbClr val="FFFFFF"/>
                      </a:solidFill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フェムト秒：</a:t>
                  </a:r>
                  <a:r>
                    <a:rPr lang="en-US" altLang="ja-JP" dirty="0">
                      <a:solidFill>
                        <a:srgbClr val="FFFFFF"/>
                      </a:solidFill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10</a:t>
                  </a:r>
                  <a:r>
                    <a:rPr lang="en-US" altLang="ja-JP" baseline="30000" dirty="0">
                      <a:solidFill>
                        <a:srgbClr val="FFFFFF"/>
                      </a:solidFill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-15</a:t>
                  </a:r>
                  <a:r>
                    <a:rPr lang="en-US" altLang="ja-JP" baseline="20000" dirty="0">
                      <a:solidFill>
                        <a:srgbClr val="FFFFFF"/>
                      </a:solidFill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 </a:t>
                  </a:r>
                  <a:r>
                    <a:rPr lang="ja-JP" altLang="en-US" dirty="0">
                      <a:solidFill>
                        <a:srgbClr val="FFFFFF"/>
                      </a:solidFill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秒</a:t>
                  </a:r>
                  <a:endParaRPr kumimoji="1" lang="en-US" altLang="ja-JP" i="0" u="none" strike="noStrike" kern="1200" cap="none" spc="0" normalizeH="0" baseline="2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iragino Sans W4" panose="020B0400000000000000" pitchFamily="34" charset="-128"/>
                    <a:ea typeface="Hiragino Sans W4" panose="020B0400000000000000" pitchFamily="34" charset="-128"/>
                  </a:endParaRPr>
                </a:p>
                <a:p>
                  <a:pPr algn="just">
                    <a:lnSpc>
                      <a:spcPct val="120000"/>
                    </a:lnSpc>
                    <a:defRPr/>
                  </a:pPr>
                  <a:r>
                    <a:rPr lang="ja-JP" altLang="en-US" dirty="0">
                      <a:solidFill>
                        <a:srgbClr val="FFFFFF"/>
                      </a:solidFill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アト秒：</a:t>
                  </a:r>
                  <a:r>
                    <a:rPr lang="en-US" altLang="ja-JP" dirty="0">
                      <a:solidFill>
                        <a:srgbClr val="FFFFFF"/>
                      </a:solidFill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10</a:t>
                  </a:r>
                  <a:r>
                    <a:rPr lang="en-US" altLang="ja-JP" baseline="30000" dirty="0">
                      <a:solidFill>
                        <a:srgbClr val="FFFFFF"/>
                      </a:solidFill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-18</a:t>
                  </a:r>
                  <a:r>
                    <a:rPr lang="en-US" altLang="ja-JP" baseline="20000" dirty="0">
                      <a:solidFill>
                        <a:srgbClr val="FFFFFF"/>
                      </a:solidFill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 </a:t>
                  </a:r>
                  <a:r>
                    <a:rPr lang="ja-JP" altLang="en-US" dirty="0">
                      <a:solidFill>
                        <a:srgbClr val="FFFFFF"/>
                      </a:solidFill>
                      <a:latin typeface="Hiragino Sans W4" panose="020B0400000000000000" pitchFamily="34" charset="-128"/>
                      <a:ea typeface="Hiragino Sans W4" panose="020B0400000000000000" pitchFamily="34" charset="-128"/>
                    </a:rPr>
                    <a:t>秒</a:t>
                  </a:r>
                  <a:endParaRPr lang="en-US" altLang="ja-JP" baseline="20000" dirty="0">
                    <a:solidFill>
                      <a:srgbClr val="FFFFFF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793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DFEC10A-8BA7-0643-85A3-5BB08CC1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A4-2 </a:t>
            </a:r>
            <a:r>
              <a:rPr lang="ja-JP" altLang="en-US" sz="28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高強度レーザー</a:t>
            </a:r>
            <a:endParaRPr kumimoji="1" lang="ja-JP" altLang="en-US" sz="28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1335D2-91B9-63E2-29B1-1BB1D5DCE1C9}"/>
              </a:ext>
            </a:extLst>
          </p:cNvPr>
          <p:cNvSpPr txBox="1"/>
          <p:nvPr/>
        </p:nvSpPr>
        <p:spPr>
          <a:xfrm>
            <a:off x="10376914" y="90030"/>
            <a:ext cx="1836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/2</a:t>
            </a:r>
          </a:p>
        </p:txBody>
      </p:sp>
      <p:pic>
        <p:nvPicPr>
          <p:cNvPr id="1036" name="Picture 12" descr="An illustration of the 2018 Nobel Prize in Physics winners.">
            <a:extLst>
              <a:ext uri="{FF2B5EF4-FFF2-40B4-BE49-F238E27FC236}">
                <a16:creationId xmlns:a16="http://schemas.microsoft.com/office/drawing/2014/main" id="{4A49EB9E-7EB9-41D7-6E23-BA0D336B9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08" y="721105"/>
            <a:ext cx="2946494" cy="29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38CEB4-82E6-A99A-7269-2B008B03E876}"/>
              </a:ext>
            </a:extLst>
          </p:cNvPr>
          <p:cNvSpPr txBox="1"/>
          <p:nvPr/>
        </p:nvSpPr>
        <p:spPr>
          <a:xfrm>
            <a:off x="335360" y="6550223"/>
            <a:ext cx="5328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I. Orfanos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et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al., APL Photonics,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4,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080901 (2019)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Times New Roman" panose="02020603050405020304" pitchFamily="18" charset="0"/>
              </a:rPr>
              <a:t>をもとに作成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ragino Sans W4" panose="020B0400000000000000" pitchFamily="34" charset="-128"/>
              <a:ea typeface="Hiragino Sans W4" panose="020B04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F430BD8-CD7D-B0D7-9E52-57C2C5414D5D}"/>
              </a:ext>
            </a:extLst>
          </p:cNvPr>
          <p:cNvGrpSpPr/>
          <p:nvPr/>
        </p:nvGrpSpPr>
        <p:grpSpPr>
          <a:xfrm>
            <a:off x="-95509" y="836712"/>
            <a:ext cx="841602" cy="5053044"/>
            <a:chOff x="-95509" y="1094884"/>
            <a:chExt cx="841602" cy="5053044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A838312-CF29-52A4-063F-9892FB6CE208}"/>
                </a:ext>
              </a:extLst>
            </p:cNvPr>
            <p:cNvSpPr txBox="1"/>
            <p:nvPr/>
          </p:nvSpPr>
          <p:spPr>
            <a:xfrm>
              <a:off x="-75375" y="2023562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µs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10D0072-BAD1-A066-B38A-64EB7CCFE7AD}"/>
                </a:ext>
              </a:extLst>
            </p:cNvPr>
            <p:cNvSpPr txBox="1"/>
            <p:nvPr/>
          </p:nvSpPr>
          <p:spPr>
            <a:xfrm>
              <a:off x="-75374" y="1094884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</a:t>
              </a:r>
              <a:r>
                <a:rPr kumimoji="1" lang="en-US" altLang="ja-JP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ms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20FDE11-087D-3AAD-EDF1-F74CE9DFAA6A}"/>
                </a:ext>
              </a:extLst>
            </p:cNvPr>
            <p:cNvSpPr txBox="1"/>
            <p:nvPr/>
          </p:nvSpPr>
          <p:spPr>
            <a:xfrm>
              <a:off x="-75374" y="2980998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ns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2B00A4B-3A00-95D0-A2CE-8D7B026AEC6C}"/>
                </a:ext>
              </a:extLst>
            </p:cNvPr>
            <p:cNvSpPr txBox="1"/>
            <p:nvPr/>
          </p:nvSpPr>
          <p:spPr>
            <a:xfrm>
              <a:off x="-75375" y="3925771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</a:t>
              </a:r>
              <a:r>
                <a:rPr kumimoji="1" lang="en-US" altLang="ja-JP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ps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8C78EF5-0F25-17DD-8B1E-9C36EB79F36B}"/>
                </a:ext>
              </a:extLst>
            </p:cNvPr>
            <p:cNvSpPr txBox="1"/>
            <p:nvPr/>
          </p:nvSpPr>
          <p:spPr>
            <a:xfrm>
              <a:off x="-95509" y="4882961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fs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4C7C293-7DC0-E937-8449-B8E70D36305F}"/>
                </a:ext>
              </a:extLst>
            </p:cNvPr>
            <p:cNvSpPr txBox="1"/>
            <p:nvPr/>
          </p:nvSpPr>
          <p:spPr>
            <a:xfrm>
              <a:off x="-75376" y="5840151"/>
              <a:ext cx="821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シック W6"/>
                  <a:cs typeface="Arial" panose="020B0604020202020204" pitchFamily="34" charset="0"/>
                </a:rPr>
                <a:t>1 as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シック W6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CA976E0F-BA45-A869-3465-222D02DA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10" y="3627899"/>
            <a:ext cx="1986543" cy="12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6A3D4D1-D3FF-5FFD-DEC6-2B57E8CED091}"/>
              </a:ext>
            </a:extLst>
          </p:cNvPr>
          <p:cNvSpPr txBox="1"/>
          <p:nvPr/>
        </p:nvSpPr>
        <p:spPr>
          <a:xfrm>
            <a:off x="8789702" y="1716212"/>
            <a:ext cx="3384376" cy="100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高強度レーザー技術の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ragino Sans W4" panose="020B0400000000000000" pitchFamily="34" charset="-128"/>
              <a:ea typeface="Hiragino Sans W4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ブレークスルー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ragino Sans W4" panose="020B0400000000000000" pitchFamily="34" charset="-128"/>
              <a:ea typeface="Hiragino Sans W4" panose="020B0400000000000000" pitchFamily="34" charset="-128"/>
              <a:cs typeface="+mn-cs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1268556-1ABE-35A5-A2E6-437B0369AE5B}"/>
              </a:ext>
            </a:extLst>
          </p:cNvPr>
          <p:cNvGrpSpPr/>
          <p:nvPr/>
        </p:nvGrpSpPr>
        <p:grpSpPr>
          <a:xfrm>
            <a:off x="5832778" y="3785189"/>
            <a:ext cx="6262755" cy="2956924"/>
            <a:chOff x="5832778" y="3785189"/>
            <a:chExt cx="6262755" cy="2956924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52B54672-C777-6B19-3FAD-1E1174448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2778" y="3785189"/>
              <a:ext cx="2956924" cy="2956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ED0D75A-BBBC-8022-AF20-19D874ADDEAB}"/>
                </a:ext>
              </a:extLst>
            </p:cNvPr>
            <p:cNvSpPr txBox="1"/>
            <p:nvPr/>
          </p:nvSpPr>
          <p:spPr>
            <a:xfrm>
              <a:off x="8989960" y="4869488"/>
              <a:ext cx="3105573" cy="52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iragino Sans W4" panose="020B0400000000000000" pitchFamily="34" charset="-128"/>
                  <a:ea typeface="Hiragino Sans W4" panose="020B0400000000000000" pitchFamily="34" charset="-128"/>
                  <a:cs typeface="+mn-cs"/>
                </a:rPr>
                <a:t>アト秒レーザー技術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endParaRP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3DE98B53-B789-739B-2F1F-7591BA92F4C1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00" y="874800"/>
            <a:ext cx="4370400" cy="53388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A785D7-0BAF-59CF-3373-42FF22C3FB3E}"/>
              </a:ext>
            </a:extLst>
          </p:cNvPr>
          <p:cNvSpPr txBox="1"/>
          <p:nvPr/>
        </p:nvSpPr>
        <p:spPr>
          <a:xfrm>
            <a:off x="911424" y="4875724"/>
            <a:ext cx="3384376" cy="77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高次高調波発生による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ragino Sans W4" panose="020B0400000000000000" pitchFamily="34" charset="-128"/>
              <a:ea typeface="Hiragino Sans W4" panose="020B0400000000000000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コヒーレント紫外・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X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線発生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ragino Sans W4" panose="020B0400000000000000" pitchFamily="34" charset="-128"/>
              <a:ea typeface="Hiragino Sans W4" panose="020B0400000000000000" pitchFamily="34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88FA9B-D478-1718-BFB5-082C9170E4AF}"/>
              </a:ext>
            </a:extLst>
          </p:cNvPr>
          <p:cNvSpPr txBox="1"/>
          <p:nvPr/>
        </p:nvSpPr>
        <p:spPr>
          <a:xfrm>
            <a:off x="1200150" y="853780"/>
            <a:ext cx="215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iragino Sans W4" panose="020B0400000000000000" pitchFamily="34" charset="-128"/>
                <a:cs typeface="Arial" panose="020B0604020202020204" pitchFamily="34" charset="0"/>
              </a:rPr>
              <a:t>1960 T.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iragino Sans W4" panose="020B0400000000000000" pitchFamily="34" charset="-128"/>
                <a:cs typeface="Arial" panose="020B0604020202020204" pitchFamily="34" charset="0"/>
              </a:rPr>
              <a:t>Maiman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iragino Sans W4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iragino Sans W4" panose="020B0400000000000000" pitchFamily="34" charset="-128"/>
                <a:cs typeface="Arial" panose="020B0604020202020204" pitchFamily="34" charset="0"/>
              </a:rPr>
              <a:t>レーザーの発明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iragino Sans W4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0B8A5CE-DFE1-E0AB-BA1D-FCAEAB6EC4DE}"/>
              </a:ext>
            </a:extLst>
          </p:cNvPr>
          <p:cNvSpPr txBox="1"/>
          <p:nvPr/>
        </p:nvSpPr>
        <p:spPr>
          <a:xfrm>
            <a:off x="1271464" y="1965423"/>
            <a:ext cx="2159546" cy="41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iragino Sans W4" panose="020B0400000000000000" pitchFamily="34" charset="-128"/>
                <a:cs typeface="Arial" panose="020B0604020202020204" pitchFamily="34" charset="0"/>
              </a:rPr>
              <a:t>Q-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iragino Sans W4" panose="020B0400000000000000" pitchFamily="34" charset="-128"/>
                <a:cs typeface="Arial" panose="020B0604020202020204" pitchFamily="34" charset="0"/>
              </a:rPr>
              <a:t>sw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iragino Sans W4" panose="020B0400000000000000" pitchFamily="34" charset="-128"/>
                <a:cs typeface="Arial" panose="020B0604020202020204" pitchFamily="34" charset="0"/>
              </a:rPr>
              <a:t>レーザー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iragino Sans W4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CDAB25F-D76E-E508-088A-178458D6C7F1}"/>
              </a:ext>
            </a:extLst>
          </p:cNvPr>
          <p:cNvSpPr txBox="1"/>
          <p:nvPr/>
        </p:nvSpPr>
        <p:spPr>
          <a:xfrm>
            <a:off x="2390339" y="2564904"/>
            <a:ext cx="3384376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高出力固体レーザー技術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ragino Sans W4" panose="020B0400000000000000" pitchFamily="34" charset="-128"/>
              <a:ea typeface="Hiragino Sans W4" panose="020B0400000000000000" pitchFamily="34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CDB64B-4AB3-0443-B84B-4935A2EAA514}"/>
              </a:ext>
            </a:extLst>
          </p:cNvPr>
          <p:cNvSpPr txBox="1"/>
          <p:nvPr/>
        </p:nvSpPr>
        <p:spPr>
          <a:xfrm>
            <a:off x="312608" y="6337211"/>
            <a:ext cx="4007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U. Keller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, Ultrafast Lasers, Springer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シック W6"/>
                <a:cs typeface="Times New Roman" panose="02020603050405020304" pitchFamily="18" charset="0"/>
              </a:rPr>
              <a:t>(2021)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ヒラギノ角ゴシック W6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3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F384D-4DD2-3C8C-5D46-C5CFDC66A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FD2D2F7-FBFB-227B-272C-D962827E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A4-2 </a:t>
            </a:r>
            <a:r>
              <a:rPr lang="ja-JP" altLang="en-US" sz="28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高強度レーザーの</a:t>
            </a:r>
            <a:r>
              <a:rPr kumimoji="1" lang="ja-JP" altLang="en-US" sz="28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実習内容</a:t>
            </a:r>
            <a:endParaRPr kumimoji="1" lang="ja-JP" altLang="en-US" sz="28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5933DE-DC14-A2FA-8C3A-E35E58DE1050}"/>
              </a:ext>
            </a:extLst>
          </p:cNvPr>
          <p:cNvSpPr txBox="1"/>
          <p:nvPr/>
        </p:nvSpPr>
        <p:spPr>
          <a:xfrm>
            <a:off x="10376914" y="90030"/>
            <a:ext cx="1836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2/2</a:t>
            </a:r>
          </a:p>
        </p:txBody>
      </p:sp>
      <p:pic>
        <p:nvPicPr>
          <p:cNvPr id="18" name="図 17" descr="モニター画面に映るゲーム画面&#10;&#10;低い精度で自動的に生成された説明">
            <a:extLst>
              <a:ext uri="{FF2B5EF4-FFF2-40B4-BE49-F238E27FC236}">
                <a16:creationId xmlns:a16="http://schemas.microsoft.com/office/drawing/2014/main" id="{2E96B7E1-5943-1C51-391A-26F3074263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69" t="11567" r="15310" b="41675"/>
          <a:stretch/>
        </p:blipFill>
        <p:spPr>
          <a:xfrm>
            <a:off x="6564001" y="1053598"/>
            <a:ext cx="4369274" cy="2251223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5B971FB-E255-9957-C389-39589831758C}"/>
              </a:ext>
            </a:extLst>
          </p:cNvPr>
          <p:cNvSpPr txBox="1"/>
          <p:nvPr/>
        </p:nvSpPr>
        <p:spPr>
          <a:xfrm>
            <a:off x="137739" y="3340723"/>
            <a:ext cx="11168693" cy="523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2023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年：スーパーコンティニューム発生（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 250 fs 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→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 10 fs</a:t>
            </a:r>
            <a:r>
              <a:rPr kumimoji="1" lang="ja-JP" altLang="en-US" sz="2400" b="1">
                <a:solidFill>
                  <a:srgbClr val="FFFFFF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へ圧縮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する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ragino Sans W4" panose="020B0400000000000000" pitchFamily="34" charset="-128"/>
              <a:ea typeface="Hiragino Sans W4" panose="020B0400000000000000" pitchFamily="34" charset="-128"/>
              <a:cs typeface="+mn-cs"/>
            </a:endParaRPr>
          </a:p>
        </p:txBody>
      </p:sp>
      <p:pic>
        <p:nvPicPr>
          <p:cNvPr id="26" name="図 25" descr="キッチンで作業をしている人&#10;&#10;低い精度で自動的に生成された説明">
            <a:extLst>
              <a:ext uri="{FF2B5EF4-FFF2-40B4-BE49-F238E27FC236}">
                <a16:creationId xmlns:a16="http://schemas.microsoft.com/office/drawing/2014/main" id="{4DD99492-C574-8F6F-6D39-4C6FC1A219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b="34146"/>
          <a:stretch/>
        </p:blipFill>
        <p:spPr>
          <a:xfrm>
            <a:off x="5523580" y="3900165"/>
            <a:ext cx="5409695" cy="2457740"/>
          </a:xfrm>
          <a:prstGeom prst="rect">
            <a:avLst/>
          </a:prstGeom>
        </p:spPr>
      </p:pic>
      <p:pic>
        <p:nvPicPr>
          <p:cNvPr id="27" name="Picture 20">
            <a:extLst>
              <a:ext uri="{FF2B5EF4-FFF2-40B4-BE49-F238E27FC236}">
                <a16:creationId xmlns:a16="http://schemas.microsoft.com/office/drawing/2014/main" id="{0AB6C55A-732F-FD53-DE81-F2399AFD2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675" y="3900165"/>
            <a:ext cx="3643920" cy="242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28" descr="屋内, 小さい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5B16BD6D-6830-6440-9230-0613D7FD13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6" t="19873" r="18389"/>
          <a:stretch/>
        </p:blipFill>
        <p:spPr>
          <a:xfrm>
            <a:off x="3843569" y="1242488"/>
            <a:ext cx="2235506" cy="2026431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B7E2A95-F66E-589E-9751-D9785F26C462}"/>
              </a:ext>
            </a:extLst>
          </p:cNvPr>
          <p:cNvSpPr txBox="1"/>
          <p:nvPr/>
        </p:nvSpPr>
        <p:spPr>
          <a:xfrm>
            <a:off x="0" y="6357905"/>
            <a:ext cx="12213192" cy="523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2024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年も高強度レーザー ・超高速レーザー技術に関する実験実習を予定しています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ragino Sans W4" panose="020B0400000000000000" pitchFamily="34" charset="-128"/>
              <a:ea typeface="Hiragino Sans W4" panose="020B0400000000000000" pitchFamily="34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EC6DBAC-70B3-90B7-9B41-A4E809095613}"/>
              </a:ext>
            </a:extLst>
          </p:cNvPr>
          <p:cNvSpPr txBox="1"/>
          <p:nvPr/>
        </p:nvSpPr>
        <p:spPr>
          <a:xfrm>
            <a:off x="137739" y="727218"/>
            <a:ext cx="12169589" cy="523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2022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年：ファイバーレーザー（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ランダムな電場からフェムト秒パルスを発生する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ragino Sans W4" panose="020B0400000000000000" pitchFamily="34" charset="-128"/>
                <a:ea typeface="Hiragino Sans W4" panose="020B0400000000000000" pitchFamily="34" charset="-128"/>
                <a:cs typeface="+mn-cs"/>
              </a:rPr>
              <a:t>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ragino Sans W4" panose="020B0400000000000000" pitchFamily="34" charset="-128"/>
              <a:ea typeface="Hiragino Sans W4" panose="020B0400000000000000" pitchFamily="34" charset="-128"/>
              <a:cs typeface="+mn-cs"/>
            </a:endParaRPr>
          </a:p>
        </p:txBody>
      </p:sp>
      <p:pic>
        <p:nvPicPr>
          <p:cNvPr id="2" name="Yb_Osc_2024-Jan-30_12-09-55AM-000_CustomizedView1048819760_mp4">
            <a:hlinkClick r:id="" action="ppaction://media"/>
            <a:extLst>
              <a:ext uri="{FF2B5EF4-FFF2-40B4-BE49-F238E27FC236}">
                <a16:creationId xmlns:a16="http://schemas.microsoft.com/office/drawing/2014/main" id="{484893E7-9905-D17B-AE73-14B8C95D23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31014" t="15401" r="28086" b="3972"/>
          <a:stretch/>
        </p:blipFill>
        <p:spPr>
          <a:xfrm>
            <a:off x="1089675" y="1288385"/>
            <a:ext cx="2553242" cy="19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2_PowerPoint Design">
  <a:themeElements>
    <a:clrScheme name="PowerPoint Design">
      <a:dk1>
        <a:srgbClr val="4D4D4D"/>
      </a:dk1>
      <a:lt1>
        <a:srgbClr val="FFFFFF"/>
      </a:lt1>
      <a:dk2>
        <a:srgbClr val="0071BC"/>
      </a:dk2>
      <a:lt2>
        <a:srgbClr val="EAEAEA"/>
      </a:lt2>
      <a:accent1>
        <a:srgbClr val="E2F1FA"/>
      </a:accent1>
      <a:accent2>
        <a:srgbClr val="FF5050"/>
      </a:accent2>
      <a:accent3>
        <a:srgbClr val="FFE5E5"/>
      </a:accent3>
      <a:accent4>
        <a:srgbClr val="E4007F"/>
      </a:accent4>
      <a:accent5>
        <a:srgbClr val="FFF100"/>
      </a:accent5>
      <a:accent6>
        <a:srgbClr val="000000"/>
      </a:accent6>
      <a:hlink>
        <a:srgbClr val="00A0E9"/>
      </a:hlink>
      <a:folHlink>
        <a:srgbClr val="0071BC"/>
      </a:folHlink>
    </a:clrScheme>
    <a:fontScheme name="ヒラギノ角ゴ+Helvetica">
      <a:majorFont>
        <a:latin typeface="Helvetica ボールド"/>
        <a:ea typeface="ヒラギノ角ゴ StdN W8"/>
        <a:cs typeface=""/>
      </a:majorFont>
      <a:minorFont>
        <a:latin typeface="Helvetica レギュラー"/>
        <a:ea typeface="ヒラギノ角ゴシック W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>
          <a:solidFill>
            <a:schemeClr val="tx1"/>
          </a:solidFill>
        </a:ln>
        <a:effectLst/>
      </a:spPr>
      <a:bodyPr lIns="0" tIns="0" rIns="0" bIns="0" rtlCol="0" anchor="ctr"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kumimoji="1" sz="1600" dirty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下半期" id="{F5EA5D3B-ED8A-DE42-884C-3FACC142C8B1}" vid="{BCB3C82F-020E-854A-A9B3-8FCF9BB608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149</TotalTime>
  <Words>274</Words>
  <Application>Microsoft Office PowerPoint</Application>
  <PresentationFormat>ワイド画面</PresentationFormat>
  <Paragraphs>58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Helvetica レギュラー</vt:lpstr>
      <vt:lpstr>Hiragino Sans W4</vt:lpstr>
      <vt:lpstr>ヒラギノ角ゴシック W6</vt:lpstr>
      <vt:lpstr>メイリオ</vt:lpstr>
      <vt:lpstr>Arial</vt:lpstr>
      <vt:lpstr>Times New Roman</vt:lpstr>
      <vt:lpstr>Wingdings</vt:lpstr>
      <vt:lpstr>2_PowerPoint Design</vt:lpstr>
      <vt:lpstr>A4-2 高強度レーザー</vt:lpstr>
      <vt:lpstr>A4-2 高強度レーザー</vt:lpstr>
      <vt:lpstr>A4-2 高強度レーザー</vt:lpstr>
      <vt:lpstr>A4-2 高強度レーザーの実習内容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時田 茂樹</dc:creator>
  <cp:lastModifiedBy>okazaki.daiki.8y@ms.c.kyoto-u.ac.jp</cp:lastModifiedBy>
  <cp:revision>22</cp:revision>
  <dcterms:created xsi:type="dcterms:W3CDTF">2023-01-30T01:26:37Z</dcterms:created>
  <dcterms:modified xsi:type="dcterms:W3CDTF">2024-01-30T00:38:00Z</dcterms:modified>
</cp:coreProperties>
</file>