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71" r:id="rId2"/>
    <p:sldId id="269" r:id="rId3"/>
    <p:sldId id="270" r:id="rId4"/>
    <p:sldId id="268" r:id="rId5"/>
  </p:sldIdLst>
  <p:sldSz cx="9144000" cy="6858000" type="screen4x3"/>
  <p:notesSz cx="10234613" cy="70993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59">
          <p15:clr>
            <a:srgbClr val="A4A3A4"/>
          </p15:clr>
        </p15:guide>
        <p15:guide id="2" orient="horz" pos="799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1474">
          <p15:clr>
            <a:srgbClr val="A4A3A4"/>
          </p15:clr>
        </p15:guide>
        <p15:guide id="5" pos="5284">
          <p15:clr>
            <a:srgbClr val="A4A3A4"/>
          </p15:clr>
        </p15:guide>
        <p15:guide id="6" pos="3470">
          <p15:clr>
            <a:srgbClr val="A4A3A4"/>
          </p15:clr>
        </p15:guide>
        <p15:guide id="7" pos="2880">
          <p15:clr>
            <a:srgbClr val="A4A3A4"/>
          </p15:clr>
        </p15:guide>
        <p15:guide id="8" pos="42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9"/>
    <p:restoredTop sz="94631"/>
  </p:normalViewPr>
  <p:slideViewPr>
    <p:cSldViewPr showGuides="1">
      <p:cViewPr varScale="1">
        <p:scale>
          <a:sx n="97" d="100"/>
          <a:sy n="97" d="100"/>
        </p:scale>
        <p:origin x="1592" y="184"/>
      </p:cViewPr>
      <p:guideLst>
        <p:guide orient="horz" pos="2659"/>
        <p:guide orient="horz" pos="799"/>
        <p:guide orient="horz" pos="2160"/>
        <p:guide pos="1474"/>
        <p:guide pos="5284"/>
        <p:guide pos="3470"/>
        <p:guide pos="2880"/>
        <p:guide pos="428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4E746292-DBD6-824E-8E0C-AC8D3F4D38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lIns="95555" tIns="47777" rIns="95555" bIns="47777" rtlCol="0"/>
          <a:lstStyle>
            <a:lvl1pPr algn="l" eaLnBrk="1" hangingPunct="1">
              <a:defRPr sz="13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82CD6CB-7DEF-2E41-AA23-2C01C47650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797550" y="0"/>
            <a:ext cx="4435475" cy="355600"/>
          </a:xfrm>
          <a:prstGeom prst="rect">
            <a:avLst/>
          </a:prstGeom>
        </p:spPr>
        <p:txBody>
          <a:bodyPr vert="horz" wrap="square" lIns="95555" tIns="47777" rIns="95555" bIns="4777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F0C1201E-6FBE-AD48-8CC5-822363D88609}" type="datetimeFigureOut">
              <a:rPr lang="ja-JP" altLang="en-US"/>
              <a:pPr>
                <a:defRPr/>
              </a:pPr>
              <a:t>2021/11/19</a:t>
            </a:fld>
            <a:endParaRPr lang="ja-JP" altLang="en-US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9BB1FA72-1E4E-034C-AC3C-E3013425D6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743700"/>
            <a:ext cx="4435475" cy="354013"/>
          </a:xfrm>
          <a:prstGeom prst="rect">
            <a:avLst/>
          </a:prstGeom>
        </p:spPr>
        <p:txBody>
          <a:bodyPr vert="horz" lIns="95555" tIns="47777" rIns="95555" bIns="47777" rtlCol="0" anchor="b"/>
          <a:lstStyle>
            <a:lvl1pPr algn="l" eaLnBrk="1" hangingPunct="1">
              <a:defRPr sz="13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202A8F03-6537-B34D-9A84-37F3FB64EB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797550" y="6743700"/>
            <a:ext cx="4435475" cy="354013"/>
          </a:xfrm>
          <a:prstGeom prst="rect">
            <a:avLst/>
          </a:prstGeom>
        </p:spPr>
        <p:txBody>
          <a:bodyPr vert="horz" wrap="square" lIns="95555" tIns="47777" rIns="95555" bIns="477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09AC1DD-680C-3347-853A-CAB5A6DDC87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B0D37EA6-A9F7-5943-BF37-9D8FF1602B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649E776-E0F3-174B-818F-B1E8FEE531D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545767D-1E49-1A46-8926-38F814DADA9A}" type="datetimeFigureOut">
              <a:rPr lang="ja-JP" altLang="en-US"/>
              <a:pPr>
                <a:defRPr/>
              </a:pPr>
              <a:t>2021/11/19</a:t>
            </a:fld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F646A50F-037C-264D-BD1D-279D0035C2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519488" y="887413"/>
            <a:ext cx="3195637" cy="2395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41EAAB11-CA72-0147-9DDA-09E0615BA6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23938" y="3416300"/>
            <a:ext cx="8186737" cy="27955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
第 </a:t>
            </a:r>
            <a:r>
              <a:rPr lang="en-US" altLang="ja-JP" noProof="0"/>
              <a:t>2 </a:t>
            </a:r>
            <a:r>
              <a:rPr lang="ja-JP" altLang="en-US" noProof="0"/>
              <a:t>レベル
第 </a:t>
            </a:r>
            <a:r>
              <a:rPr lang="en-US" altLang="ja-JP" noProof="0"/>
              <a:t>3 </a:t>
            </a:r>
            <a:r>
              <a:rPr lang="ja-JP" altLang="en-US" noProof="0"/>
              <a:t>レベル
第 </a:t>
            </a:r>
            <a:r>
              <a:rPr lang="en-US" altLang="ja-JP" noProof="0"/>
              <a:t>4 </a:t>
            </a:r>
            <a:r>
              <a:rPr lang="ja-JP" altLang="en-US" noProof="0"/>
              <a:t>レベル
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C8DAB8D-AC62-2B4F-B986-88289B00A5E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74370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72B113D-FA3D-AD41-A0D0-BA85DA24A2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797550" y="6743700"/>
            <a:ext cx="4435475" cy="355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B48AE48-AA04-884C-893D-BD0C3E0F4D3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スライド イメージ プレースホルダー 1">
            <a:extLst>
              <a:ext uri="{FF2B5EF4-FFF2-40B4-BE49-F238E27FC236}">
                <a16:creationId xmlns:a16="http://schemas.microsoft.com/office/drawing/2014/main" id="{0D8A5984-55A1-5C4E-854E-98A60118E8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ノート プレースホルダー 2">
            <a:extLst>
              <a:ext uri="{FF2B5EF4-FFF2-40B4-BE49-F238E27FC236}">
                <a16:creationId xmlns:a16="http://schemas.microsoft.com/office/drawing/2014/main" id="{49923816-F576-D641-93A4-7223D82286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387" name="スライド番号プレースホルダー 3">
            <a:extLst>
              <a:ext uri="{FF2B5EF4-FFF2-40B4-BE49-F238E27FC236}">
                <a16:creationId xmlns:a16="http://schemas.microsoft.com/office/drawing/2014/main" id="{99275876-1384-AF4F-9DEE-DC49CC104A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CADA343-D3C0-8348-90AF-2794376F893C}" type="slidenum">
              <a:rPr lang="ja-JP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1</a:t>
            </a:fld>
            <a:endParaRPr lang="ja-JP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スライド イメージ プレースホルダー 1">
            <a:extLst>
              <a:ext uri="{FF2B5EF4-FFF2-40B4-BE49-F238E27FC236}">
                <a16:creationId xmlns:a16="http://schemas.microsoft.com/office/drawing/2014/main" id="{2FC3A42B-44D5-3542-A646-62A743F1E5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ノート プレースホルダー 2">
            <a:extLst>
              <a:ext uri="{FF2B5EF4-FFF2-40B4-BE49-F238E27FC236}">
                <a16:creationId xmlns:a16="http://schemas.microsoft.com/office/drawing/2014/main" id="{6FD43011-3527-8D4B-B5D1-FD1E078E62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8435" name="スライド番号プレースホルダー 3">
            <a:extLst>
              <a:ext uri="{FF2B5EF4-FFF2-40B4-BE49-F238E27FC236}">
                <a16:creationId xmlns:a16="http://schemas.microsoft.com/office/drawing/2014/main" id="{A8BFDDF3-5D79-E140-B179-3AC4E1DA1B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7FB6C39-9BCC-3149-A034-0A7B027D6B82}" type="slidenum">
              <a:rPr lang="ja-JP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2</a:t>
            </a:fld>
            <a:endParaRPr lang="ja-JP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スライド イメージ プレースホルダー 1">
            <a:extLst>
              <a:ext uri="{FF2B5EF4-FFF2-40B4-BE49-F238E27FC236}">
                <a16:creationId xmlns:a16="http://schemas.microsoft.com/office/drawing/2014/main" id="{F4BEF709-DD1B-2748-A552-28F736AE9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ノート プレースホルダー 2">
            <a:extLst>
              <a:ext uri="{FF2B5EF4-FFF2-40B4-BE49-F238E27FC236}">
                <a16:creationId xmlns:a16="http://schemas.microsoft.com/office/drawing/2014/main" id="{51124DBD-ED70-5148-9B7B-6352C6ECAB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0483" name="スライド番号プレースホルダー 3">
            <a:extLst>
              <a:ext uri="{FF2B5EF4-FFF2-40B4-BE49-F238E27FC236}">
                <a16:creationId xmlns:a16="http://schemas.microsoft.com/office/drawing/2014/main" id="{B05CD54E-C0A8-B64D-B790-C552B0F85F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859C583-B12A-1545-922A-8DD5D97A0730}" type="slidenum">
              <a:rPr lang="ja-JP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3</a:t>
            </a:fld>
            <a:endParaRPr lang="ja-JP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スライド イメージ プレースホルダー 1">
            <a:extLst>
              <a:ext uri="{FF2B5EF4-FFF2-40B4-BE49-F238E27FC236}">
                <a16:creationId xmlns:a16="http://schemas.microsoft.com/office/drawing/2014/main" id="{8C66FCF8-8F61-884D-A553-659D62828B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ノート プレースホルダー 2">
            <a:extLst>
              <a:ext uri="{FF2B5EF4-FFF2-40B4-BE49-F238E27FC236}">
                <a16:creationId xmlns:a16="http://schemas.microsoft.com/office/drawing/2014/main" id="{C27B5CF0-AA08-2F48-B125-7C97CB8F08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2531" name="スライド番号プレースホルダー 3">
            <a:extLst>
              <a:ext uri="{FF2B5EF4-FFF2-40B4-BE49-F238E27FC236}">
                <a16:creationId xmlns:a16="http://schemas.microsoft.com/office/drawing/2014/main" id="{EDF19F23-A0F5-8841-8B19-E555DCCD7D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A32688E-C6E2-564C-B89A-AE59255F1997}" type="slidenum">
              <a:rPr lang="ja-JP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4</a:t>
            </a:fld>
            <a:endParaRPr lang="ja-JP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7B8275C-557B-F34C-8BF1-59DCA72D4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52DA0-E282-F74B-AB7F-117EAB8BB813}" type="datetimeFigureOut">
              <a:rPr lang="ja-JP" altLang="en-US"/>
              <a:pPr>
                <a:defRPr/>
              </a:pPr>
              <a:t>2021/11/19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96D2CC-56E0-3C47-B3E5-C408692C9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EE2DCB6-8C43-8F47-8324-862E956EE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1398C-4966-C64D-A6E8-1688F0DB089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53227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A755C4D-4846-D848-B119-9825B6B5F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FA753-B452-F543-8A47-DCE2E8ACBC79}" type="datetimeFigureOut">
              <a:rPr lang="ja-JP" altLang="en-US"/>
              <a:pPr>
                <a:defRPr/>
              </a:pPr>
              <a:t>2021/11/19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32D094-2E7A-3342-86C4-F0116CFCF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9DCC062-FEF7-7946-8A28-7255BF469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B7911-390B-CB46-B029-D267D7FBF06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31145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558700-A690-CD40-AB9F-AF0B12015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DE0A7-FFD1-4549-8C07-1548D6DB2492}" type="datetimeFigureOut">
              <a:rPr lang="ja-JP" altLang="en-US"/>
              <a:pPr>
                <a:defRPr/>
              </a:pPr>
              <a:t>2021/11/19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F4FF27-C773-544D-97E9-FB125E46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3A836CE-21E7-BB43-9CCE-23A0B412D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3E8A1-D46E-3746-84C6-8AF2B4830DC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06505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0B296AA-315C-A344-B98B-7A2C9C05A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F2A70-04EB-BE42-9A46-8F6E8AAC9139}" type="datetimeFigureOut">
              <a:rPr lang="ja-JP" altLang="en-US"/>
              <a:pPr>
                <a:defRPr/>
              </a:pPr>
              <a:t>2021/11/19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9B57B6E-CB9F-1C4B-8B03-200861E05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8F9FB19-BA23-9542-8AF4-8C3E9633F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5FD2E-1D6E-6641-8A15-237ED4DC828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4593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DE8860A-FCEF-B647-858A-C45760DA6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C0537-F35B-3D4D-8089-A6139ABE1528}" type="datetimeFigureOut">
              <a:rPr lang="ja-JP" altLang="en-US"/>
              <a:pPr>
                <a:defRPr/>
              </a:pPr>
              <a:t>2021/11/19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20BBB2-DC80-FD46-A982-7F0E6CBF9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EE1ADA1-26D0-2849-B76C-69B1B9E4B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B3C82-E196-F049-85BB-3D4CE5C4F1E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50964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730C03D4-F2FF-114E-8766-43DAA2F83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2DC00-4745-F647-8FC1-917A3A31A2E3}" type="datetimeFigureOut">
              <a:rPr lang="ja-JP" altLang="en-US"/>
              <a:pPr>
                <a:defRPr/>
              </a:pPr>
              <a:t>2021/11/19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F6A8E50D-BCD9-664E-9F25-03097ABD4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AC0C37B0-1E07-EE41-8920-42EA77E75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02CFD-1423-2340-92A2-760E0D38FE0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78110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101ED86C-DAB4-9D4E-94AF-193CEE9B0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B15E4-12E1-A840-A0F3-FE886C0AA8F5}" type="datetimeFigureOut">
              <a:rPr lang="ja-JP" altLang="en-US"/>
              <a:pPr>
                <a:defRPr/>
              </a:pPr>
              <a:t>2021/11/19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D1123E2E-AAF7-2C42-B8D8-1DDD8682C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7A02222A-6E23-7E4A-B1A3-0DB0616C3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79DA1-6B15-E743-B469-A594EAC6576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75822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DF6D22E7-AA3E-AC4A-8D5B-51B290861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E3FFB-0C2E-184E-8AD1-5AF8F4DB107B}" type="datetimeFigureOut">
              <a:rPr lang="ja-JP" altLang="en-US"/>
              <a:pPr>
                <a:defRPr/>
              </a:pPr>
              <a:t>2021/11/19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78ECAC62-9D1E-E745-B44A-406C9D5D7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3E710BE5-0461-024A-9039-FD376BFE3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81E80-0D59-4045-A869-FEE9DACE630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04761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6605C558-DDC1-7242-A3D0-4E4CFAB45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26408-9C76-FC4B-9CB9-E13988EE0724}" type="datetimeFigureOut">
              <a:rPr lang="ja-JP" altLang="en-US"/>
              <a:pPr>
                <a:defRPr/>
              </a:pPr>
              <a:t>2021/11/19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112B4FDF-25E6-F742-B9A2-0A0DA2A1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A4CE846B-BA9F-C745-B53B-3AE13BB9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8705B-F331-2E42-9740-B2AE645FA2B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79741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D65E6F02-92E3-E545-8EC8-185BDA222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8A850-AEF4-D945-B938-8E3788BE410C}" type="datetimeFigureOut">
              <a:rPr lang="ja-JP" altLang="en-US"/>
              <a:pPr>
                <a:defRPr/>
              </a:pPr>
              <a:t>2021/11/19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01F84161-E44F-9048-98BE-F32A66A8C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51385B2B-6E5F-384C-833C-55BCC3767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84405-0B31-2841-8EDB-2C4D82F8640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7643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FD599850-BAF5-7447-9E47-CA934710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6AB06-68A8-EE44-B78D-816C6A9CF3E4}" type="datetimeFigureOut">
              <a:rPr lang="ja-JP" altLang="en-US"/>
              <a:pPr>
                <a:defRPr/>
              </a:pPr>
              <a:t>2021/11/19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D5536179-AADF-D740-8615-564888DEF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DAEDB7A6-F648-BD44-8B34-0E595E6A5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85A91-8AF7-FC43-A7BA-4AC612538A6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6208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A63B8659-C31F-B648-991B-45E3B1D7B1A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33467F87-95CB-514F-9D13-DB21BA11FC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9D09C0-EBF8-2747-A810-805E2297E8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CDE7DA0-DF3D-9840-B1B9-ED689FBCAAC0}" type="datetimeFigureOut">
              <a:rPr lang="ja-JP" altLang="en-US"/>
              <a:pPr>
                <a:defRPr/>
              </a:pPr>
              <a:t>2021/11/19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51BB778-43D4-4348-AA72-4D40682DDB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E9C62D-C563-BB40-8FFB-587FEE641A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1B34D5B-61DD-C04F-85A5-C036F67B4CE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itchFamily="34" charset="0"/>
          <a:ea typeface="ＭＳ Ｐゴシック" charset="-128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itchFamily="34" charset="0"/>
          <a:ea typeface="ＭＳ Ｐゴシック" charset="-128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itchFamily="34" charset="0"/>
          <a:ea typeface="ＭＳ Ｐゴシック" charset="-128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itchFamily="34" charset="0"/>
          <a:ea typeface="ＭＳ Ｐゴシック" charset="-128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itchFamily="34" charset="0"/>
          <a:ea typeface="ＭＳ Ｐゴシック" charset="-128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itchFamily="34" charset="0"/>
          <a:ea typeface="ＭＳ Ｐゴシック" charset="-128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itchFamily="34" charset="0"/>
          <a:ea typeface="ＭＳ Ｐゴシック" charset="-128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itchFamily="34" charset="0"/>
          <a:ea typeface="ＭＳ Ｐゴシック" charset="-128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em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exclip.marutank.net/#s=%5Cbegin%7Balign*%7D%0A%5Cneq%0A%5Cend%7Balign*%7D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グループ化 12">
            <a:extLst>
              <a:ext uri="{FF2B5EF4-FFF2-40B4-BE49-F238E27FC236}">
                <a16:creationId xmlns:a16="http://schemas.microsoft.com/office/drawing/2014/main" id="{8EAE9C1A-E2A6-E949-AAF6-BFCC73824350}"/>
              </a:ext>
            </a:extLst>
          </p:cNvPr>
          <p:cNvGrpSpPr>
            <a:grpSpLocks/>
          </p:cNvGrpSpPr>
          <p:nvPr/>
        </p:nvGrpSpPr>
        <p:grpSpPr bwMode="auto">
          <a:xfrm>
            <a:off x="7483475" y="3175"/>
            <a:ext cx="1944688" cy="1122363"/>
            <a:chOff x="1653597" y="1340768"/>
            <a:chExt cx="5835291" cy="3800972"/>
          </a:xfrm>
        </p:grpSpPr>
        <p:sp>
          <p:nvSpPr>
            <p:cNvPr id="15377" name="正方形/長方形 5">
              <a:extLst>
                <a:ext uri="{FF2B5EF4-FFF2-40B4-BE49-F238E27FC236}">
                  <a16:creationId xmlns:a16="http://schemas.microsoft.com/office/drawing/2014/main" id="{216F918C-CDEE-EC44-9C00-C7AADDAE561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368122" y="1340768"/>
              <a:ext cx="2167395" cy="3064432"/>
            </a:xfrm>
            <a:prstGeom prst="rect">
              <a:avLst/>
            </a:prstGeom>
            <a:gradFill rotWithShape="1">
              <a:gsLst>
                <a:gs pos="0">
                  <a:srgbClr val="E30000"/>
                </a:gs>
                <a:gs pos="55000">
                  <a:srgbClr val="FFFF0D"/>
                </a:gs>
                <a:gs pos="100000">
                  <a:srgbClr val="FFFF0D"/>
                </a:gs>
              </a:gsLst>
              <a:lin ang="132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ja-JP" altLang="en-US" sz="16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378" name="正方形/長方形 6">
              <a:extLst>
                <a:ext uri="{FF2B5EF4-FFF2-40B4-BE49-F238E27FC236}">
                  <a16:creationId xmlns:a16="http://schemas.microsoft.com/office/drawing/2014/main" id="{2A91E2DE-65D0-2F47-B2B1-2830BABAA6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3590" y="1356898"/>
              <a:ext cx="2167395" cy="3069806"/>
            </a:xfrm>
            <a:prstGeom prst="rect">
              <a:avLst/>
            </a:prstGeom>
            <a:gradFill rotWithShape="1">
              <a:gsLst>
                <a:gs pos="0">
                  <a:srgbClr val="E30000"/>
                </a:gs>
                <a:gs pos="55000">
                  <a:srgbClr val="FFFF0D"/>
                </a:gs>
                <a:gs pos="100000">
                  <a:srgbClr val="FFFF0D"/>
                </a:gs>
              </a:gsLst>
              <a:lin ang="132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ja-JP" altLang="en-US" sz="16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6FC57F7F-EFB8-2B43-9257-3010925A0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6703" y="3426732"/>
              <a:ext cx="2043544" cy="999972"/>
            </a:xfrm>
            <a:custGeom>
              <a:avLst/>
              <a:gdLst>
                <a:gd name="T0" fmla="*/ 0 w 1361"/>
                <a:gd name="T1" fmla="*/ 861 h 861"/>
                <a:gd name="T2" fmla="*/ 1361 w 1361"/>
                <a:gd name="T3" fmla="*/ 861 h 861"/>
                <a:gd name="T4" fmla="*/ 1279 w 1361"/>
                <a:gd name="T5" fmla="*/ 728 h 861"/>
                <a:gd name="T6" fmla="*/ 1179 w 1361"/>
                <a:gd name="T7" fmla="*/ 589 h 861"/>
                <a:gd name="T8" fmla="*/ 1051 w 1361"/>
                <a:gd name="T9" fmla="*/ 458 h 861"/>
                <a:gd name="T10" fmla="*/ 805 w 1361"/>
                <a:gd name="T11" fmla="*/ 284 h 861"/>
                <a:gd name="T12" fmla="*/ 421 w 1361"/>
                <a:gd name="T13" fmla="*/ 122 h 861"/>
                <a:gd name="T14" fmla="*/ 49 w 1361"/>
                <a:gd name="T15" fmla="*/ 8 h 861"/>
                <a:gd name="T16" fmla="*/ 0 w 1361"/>
                <a:gd name="T17" fmla="*/ 0 h 861"/>
                <a:gd name="T18" fmla="*/ 0 w 1361"/>
                <a:gd name="T19" fmla="*/ 861 h 8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61"/>
                <a:gd name="T31" fmla="*/ 0 h 861"/>
                <a:gd name="T32" fmla="*/ 1361 w 1361"/>
                <a:gd name="T33" fmla="*/ 861 h 8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61" h="861">
                  <a:moveTo>
                    <a:pt x="0" y="861"/>
                  </a:moveTo>
                  <a:lnTo>
                    <a:pt x="1361" y="861"/>
                  </a:lnTo>
                  <a:lnTo>
                    <a:pt x="1279" y="728"/>
                  </a:lnTo>
                  <a:cubicBezTo>
                    <a:pt x="1279" y="728"/>
                    <a:pt x="1217" y="634"/>
                    <a:pt x="1179" y="589"/>
                  </a:cubicBezTo>
                  <a:cubicBezTo>
                    <a:pt x="1128" y="536"/>
                    <a:pt x="1129" y="524"/>
                    <a:pt x="1051" y="458"/>
                  </a:cubicBezTo>
                  <a:cubicBezTo>
                    <a:pt x="973" y="392"/>
                    <a:pt x="899" y="337"/>
                    <a:pt x="805" y="284"/>
                  </a:cubicBezTo>
                  <a:cubicBezTo>
                    <a:pt x="711" y="231"/>
                    <a:pt x="521" y="158"/>
                    <a:pt x="421" y="122"/>
                  </a:cubicBezTo>
                  <a:cubicBezTo>
                    <a:pt x="321" y="86"/>
                    <a:pt x="119" y="28"/>
                    <a:pt x="49" y="8"/>
                  </a:cubicBezTo>
                  <a:lnTo>
                    <a:pt x="0" y="0"/>
                  </a:lnTo>
                  <a:lnTo>
                    <a:pt x="0" y="861"/>
                  </a:lnTo>
                  <a:close/>
                </a:path>
              </a:pathLst>
            </a:custGeom>
            <a:gradFill rotWithShape="1">
              <a:gsLst>
                <a:gs pos="0">
                  <a:schemeClr val="accent6">
                    <a:lumMod val="91000"/>
                    <a:lumOff val="9000"/>
                  </a:schemeClr>
                </a:gs>
                <a:gs pos="100000">
                  <a:srgbClr val="00B050">
                    <a:lumMod val="37000"/>
                    <a:lumOff val="63000"/>
                  </a:srgbClr>
                </a:gs>
              </a:gsLst>
              <a:lin ang="5400000" scaled="1"/>
            </a:gradFill>
            <a:ln w="190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5380" name="テキスト ボックス 38">
              <a:extLst>
                <a:ext uri="{FF2B5EF4-FFF2-40B4-BE49-F238E27FC236}">
                  <a16:creationId xmlns:a16="http://schemas.microsoft.com/office/drawing/2014/main" id="{6A49BA27-8F48-8648-B815-6010C2DDDA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3597" y="1472828"/>
              <a:ext cx="5835291" cy="2501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ja-JP" sz="1400" b="1" i="1">
                  <a:solidFill>
                    <a:srgbClr val="000000"/>
                  </a:solidFill>
                  <a:latin typeface="小塚ゴシック Pro H" pitchFamily="34" charset="-128"/>
                  <a:cs typeface="Times New Roman" panose="02020603050405020304" pitchFamily="18" charset="0"/>
                </a:rPr>
                <a:t>Quantum</a:t>
              </a:r>
            </a:p>
            <a:p>
              <a:pPr algn="ctr"/>
              <a:r>
                <a:rPr lang="en-US" altLang="ja-JP" sz="1400" b="1" i="1">
                  <a:solidFill>
                    <a:srgbClr val="000000"/>
                  </a:solidFill>
                  <a:latin typeface="小塚ゴシック Pro H" pitchFamily="34" charset="-128"/>
                  <a:cs typeface="Times New Roman" panose="02020603050405020304" pitchFamily="18" charset="0"/>
                </a:rPr>
                <a:t>Condensed </a:t>
              </a:r>
            </a:p>
            <a:p>
              <a:pPr algn="ctr"/>
              <a:r>
                <a:rPr lang="en-US" altLang="ja-JP" sz="1400" b="1" i="1">
                  <a:solidFill>
                    <a:srgbClr val="000000"/>
                  </a:solidFill>
                  <a:latin typeface="小塚ゴシック Pro H" pitchFamily="34" charset="-128"/>
                  <a:cs typeface="Times New Roman" panose="02020603050405020304" pitchFamily="18" charset="0"/>
                </a:rPr>
                <a:t>Matter</a:t>
              </a:r>
              <a:endParaRPr lang="ja-JP" altLang="en-US" sz="1400" b="1" i="1">
                <a:solidFill>
                  <a:srgbClr val="000000"/>
                </a:solidFill>
                <a:latin typeface="小塚ゴシック Pro H" pitchFamily="34" charset="-128"/>
                <a:ea typeface="小塚ゴシック Pro H" pitchFamily="34" charset="-128"/>
              </a:endParaRPr>
            </a:p>
          </p:txBody>
        </p:sp>
        <p:sp>
          <p:nvSpPr>
            <p:cNvPr id="10" name="弦 9">
              <a:extLst>
                <a:ext uri="{FF2B5EF4-FFF2-40B4-BE49-F238E27FC236}">
                  <a16:creationId xmlns:a16="http://schemas.microsoft.com/office/drawing/2014/main" id="{D5A71547-E5C1-2C4E-9BA6-FCC7EB691219}"/>
                </a:ext>
              </a:extLst>
            </p:cNvPr>
            <p:cNvSpPr/>
            <p:nvPr/>
          </p:nvSpPr>
          <p:spPr>
            <a:xfrm>
              <a:off x="3801938" y="3706294"/>
              <a:ext cx="1319488" cy="1435446"/>
            </a:xfrm>
            <a:prstGeom prst="chord">
              <a:avLst>
                <a:gd name="adj1" fmla="val 10824352"/>
                <a:gd name="adj2" fmla="val 21528386"/>
              </a:avLst>
            </a:prstGeom>
            <a:solidFill>
              <a:srgbClr val="FF33CC">
                <a:alpha val="5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ja-JP">
                <a:solidFill>
                  <a:srgbClr val="000000"/>
                </a:solidFill>
                <a:cs typeface="ＭＳ Ｐゴシック" charset="0"/>
              </a:endParaRPr>
            </a:p>
            <a:p>
              <a:pPr algn="ctr">
                <a:defRPr/>
              </a:pPr>
              <a:endParaRPr lang="en-US" altLang="ja-JP">
                <a:solidFill>
                  <a:srgbClr val="FFFFFF"/>
                </a:solidFill>
                <a:cs typeface="ＭＳ Ｐゴシック" charset="0"/>
              </a:endParaRPr>
            </a:p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  <a:cs typeface="ＭＳ Ｐゴシック" charset="0"/>
              </a:endParaRPr>
            </a:p>
          </p:txBody>
        </p:sp>
      </p:grpSp>
      <p:sp>
        <p:nvSpPr>
          <p:cNvPr id="20" name="正方形/長方形 15">
            <a:extLst>
              <a:ext uri="{FF2B5EF4-FFF2-40B4-BE49-F238E27FC236}">
                <a16:creationId xmlns:a16="http://schemas.microsoft.com/office/drawing/2014/main" id="{88E32FE0-F5B3-864F-B723-EB2980856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8" y="1465263"/>
            <a:ext cx="9115425" cy="523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ja-JP" altLang="en-US" sz="2800" dirty="0">
                <a:solidFill>
                  <a:srgbClr val="000000"/>
                </a:solidFill>
                <a:latin typeface="HGS創英角ﾎﾟｯﾌﾟ体" charset="0"/>
                <a:ea typeface="HGS創英角ﾎﾟｯﾌﾟ体" charset="0"/>
                <a:cs typeface="HGS創英角ﾎﾟｯﾌﾟ体" charset="0"/>
              </a:rPr>
              <a:t>量子力学的多体効果により実現される新しい凝縮状態</a:t>
            </a:r>
          </a:p>
        </p:txBody>
      </p:sp>
      <p:sp>
        <p:nvSpPr>
          <p:cNvPr id="15363" name="Text Box 2">
            <a:extLst>
              <a:ext uri="{FF2B5EF4-FFF2-40B4-BE49-F238E27FC236}">
                <a16:creationId xmlns:a16="http://schemas.microsoft.com/office/drawing/2014/main" id="{685E478E-1832-9C4C-AFC8-58E85D06C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75" y="95250"/>
            <a:ext cx="864552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ja-JP" altLang="en-US" sz="4400">
                <a:latin typeface="メイリオ" panose="020B0604030504040204" pitchFamily="34" charset="-128"/>
                <a:ea typeface="メイリオ" panose="020B0604030504040204" pitchFamily="34" charset="-128"/>
              </a:rPr>
              <a:t>課題研究</a:t>
            </a:r>
            <a:r>
              <a:rPr lang="en-US" altLang="ja-JP" sz="4400">
                <a:latin typeface="メイリオ" panose="020B0604030504040204" pitchFamily="34" charset="-128"/>
                <a:ea typeface="メイリオ" panose="020B0604030504040204" pitchFamily="34" charset="-128"/>
              </a:rPr>
              <a:t> Q3</a:t>
            </a:r>
          </a:p>
        </p:txBody>
      </p:sp>
      <p:sp>
        <p:nvSpPr>
          <p:cNvPr id="15364" name="正方形/長方形 25">
            <a:extLst>
              <a:ext uri="{FF2B5EF4-FFF2-40B4-BE49-F238E27FC236}">
                <a16:creationId xmlns:a16="http://schemas.microsoft.com/office/drawing/2014/main" id="{FDAA3F08-EE4D-FF4A-865B-F0ECC686A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747713"/>
            <a:ext cx="552926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ja-JP" altLang="en-US" sz="5400" b="1">
                <a:solidFill>
                  <a:srgbClr val="FF0000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量子凝縮物性</a:t>
            </a:r>
          </a:p>
        </p:txBody>
      </p:sp>
      <p:sp>
        <p:nvSpPr>
          <p:cNvPr id="15365" name="Text Box 24">
            <a:extLst>
              <a:ext uri="{FF2B5EF4-FFF2-40B4-BE49-F238E27FC236}">
                <a16:creationId xmlns:a16="http://schemas.microsoft.com/office/drawing/2014/main" id="{F495C2B4-E9D3-3C42-BF30-40D60A105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5584" y="3471623"/>
            <a:ext cx="194468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ja-JP" altLang="en-US" sz="1500">
                <a:latin typeface="Arial" panose="020B0604020202020204" pitchFamily="34" charset="0"/>
                <a:ea typeface="HG丸ｺﾞｼｯｸM-PRO" panose="020F0600000000000000" pitchFamily="34" charset="-128"/>
              </a:rPr>
              <a:t>松田祐司 教授</a:t>
            </a:r>
          </a:p>
        </p:txBody>
      </p:sp>
      <p:sp>
        <p:nvSpPr>
          <p:cNvPr id="15366" name="テキスト ボックス 1">
            <a:extLst>
              <a:ext uri="{FF2B5EF4-FFF2-40B4-BE49-F238E27FC236}">
                <a16:creationId xmlns:a16="http://schemas.microsoft.com/office/drawing/2014/main" id="{E15BAE38-A5AD-8F44-8C41-ED0F41B4F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7988" y="5128330"/>
            <a:ext cx="198002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500">
                <a:latin typeface="HG丸ｺﾞｼｯｸM-PRO" panose="020F0600000000000000" pitchFamily="34" charset="-128"/>
                <a:ea typeface="HG丸ｺﾞｼｯｸM-PRO" panose="020F0600000000000000" pitchFamily="34" charset="-128"/>
              </a:rPr>
              <a:t>浅場智也 特任准教授</a:t>
            </a:r>
          </a:p>
        </p:txBody>
      </p:sp>
      <p:sp>
        <p:nvSpPr>
          <p:cNvPr id="15367" name="Text Box 21">
            <a:extLst>
              <a:ext uri="{FF2B5EF4-FFF2-40B4-BE49-F238E27FC236}">
                <a16:creationId xmlns:a16="http://schemas.microsoft.com/office/drawing/2014/main" id="{56330AA9-24F6-774B-B3BC-141AD4EF0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38" y="5128330"/>
            <a:ext cx="208756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ja-JP" altLang="en-US" sz="1500">
                <a:latin typeface="Arial" panose="020B0604020202020204" pitchFamily="34" charset="0"/>
                <a:ea typeface="HG丸ｺﾞｼｯｸM-PRO" panose="020F0600000000000000" pitchFamily="34" charset="-128"/>
              </a:rPr>
              <a:t>笠原裕一 准教授</a:t>
            </a:r>
          </a:p>
        </p:txBody>
      </p:sp>
      <p:sp>
        <p:nvSpPr>
          <p:cNvPr id="15368" name="テキスト ボックス 1">
            <a:extLst>
              <a:ext uri="{FF2B5EF4-FFF2-40B4-BE49-F238E27FC236}">
                <a16:creationId xmlns:a16="http://schemas.microsoft.com/office/drawing/2014/main" id="{DA3436B5-1F5E-DC4D-A787-48FB56326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3763" y="3471623"/>
            <a:ext cx="140294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500">
                <a:latin typeface="HG丸ｺﾞｼｯｸM-PRO" panose="020F0600000000000000" pitchFamily="34" charset="-128"/>
                <a:ea typeface="HG丸ｺﾞｼｯｸM-PRO" panose="020F0600000000000000" pitchFamily="34" charset="-128"/>
              </a:rPr>
              <a:t>寺嶋孝仁 教授</a:t>
            </a:r>
          </a:p>
        </p:txBody>
      </p:sp>
      <p:pic>
        <p:nvPicPr>
          <p:cNvPr id="15369" name="図 15">
            <a:extLst>
              <a:ext uri="{FF2B5EF4-FFF2-40B4-BE49-F238E27FC236}">
                <a16:creationId xmlns:a16="http://schemas.microsoft.com/office/drawing/2014/main" id="{52F618EA-A7B2-7C4B-8757-59674C5FF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525" y="3786514"/>
            <a:ext cx="987425" cy="1168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2" descr="Matsuda">
            <a:extLst>
              <a:ext uri="{FF2B5EF4-FFF2-40B4-BE49-F238E27FC236}">
                <a16:creationId xmlns:a16="http://schemas.microsoft.com/office/drawing/2014/main" id="{ED8A953C-0AB4-594F-A9F0-AD8B3B140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2"/>
          <a:stretch>
            <a:fillRect/>
          </a:stretch>
        </p:blipFill>
        <p:spPr bwMode="auto">
          <a:xfrm>
            <a:off x="5574786" y="3786119"/>
            <a:ext cx="946284" cy="116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9">
            <a:extLst>
              <a:ext uri="{FF2B5EF4-FFF2-40B4-BE49-F238E27FC236}">
                <a16:creationId xmlns:a16="http://schemas.microsoft.com/office/drawing/2014/main" id="{46524067-7444-B34F-9F66-9B41F475A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831" y="5484959"/>
            <a:ext cx="955176" cy="122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Text Box 5">
            <a:extLst>
              <a:ext uri="{FF2B5EF4-FFF2-40B4-BE49-F238E27FC236}">
                <a16:creationId xmlns:a16="http://schemas.microsoft.com/office/drawing/2014/main" id="{85F15B13-2521-6546-A9AB-17E905D388D5}"/>
              </a:ext>
            </a:extLst>
          </p:cNvPr>
          <p:cNvSpPr txBox="1">
            <a:spLocks/>
          </p:cNvSpPr>
          <p:nvPr/>
        </p:nvSpPr>
        <p:spPr bwMode="auto">
          <a:xfrm>
            <a:off x="498475" y="2063750"/>
            <a:ext cx="8213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ja-JP" altLang="en-US" sz="2400" b="1">
                <a:solidFill>
                  <a:srgbClr val="3333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非従来型超伝導、量子スピン液体、</a:t>
            </a:r>
            <a:r>
              <a:rPr kumimoji="0" lang="en-US" altLang="ja-JP" sz="2400" b="1">
                <a:solidFill>
                  <a:srgbClr val="3333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etc.</a:t>
            </a:r>
            <a:r>
              <a:rPr kumimoji="0" lang="ja-JP" altLang="en-US" sz="2400" b="1">
                <a:solidFill>
                  <a:srgbClr val="3333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　</a:t>
            </a:r>
          </a:p>
        </p:txBody>
      </p:sp>
      <p:sp>
        <p:nvSpPr>
          <p:cNvPr id="15375" name="正方形/長方形 19">
            <a:extLst>
              <a:ext uri="{FF2B5EF4-FFF2-40B4-BE49-F238E27FC236}">
                <a16:creationId xmlns:a16="http://schemas.microsoft.com/office/drawing/2014/main" id="{6AA656AC-CFF5-E84C-9C75-2F88DA90C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8" y="2547938"/>
            <a:ext cx="86487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ja-JP" altLang="en-US" sz="2200">
                <a:latin typeface="メイリオ" panose="020B0604030504040204" pitchFamily="34" charset="-128"/>
                <a:ea typeface="メイリオ" panose="020B0604030504040204" pitchFamily="34" charset="-128"/>
              </a:rPr>
              <a:t>自発的対称性の破れ、トポロジー、量子力学的エンタングルメント</a:t>
            </a:r>
          </a:p>
        </p:txBody>
      </p:sp>
      <p:sp>
        <p:nvSpPr>
          <p:cNvPr id="15376" name="正方形/長方形 1">
            <a:extLst>
              <a:ext uri="{FF2B5EF4-FFF2-40B4-BE49-F238E27FC236}">
                <a16:creationId xmlns:a16="http://schemas.microsoft.com/office/drawing/2014/main" id="{99893DD0-8856-4B4D-A2E1-5F1FFDAA0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4838" y="2998788"/>
            <a:ext cx="54594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ja-JP" altLang="en-US" sz="2200" b="1">
                <a:solidFill>
                  <a:srgbClr val="C00000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現代物理学における最重要問題の舞台</a:t>
            </a:r>
            <a:endParaRPr lang="ja-JP" altLang="en-US" sz="2200">
              <a:solidFill>
                <a:srgbClr val="C00000"/>
              </a:solidFill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4A3D4F27-161E-F347-B2B4-DAC764C37EA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5" t="6676" r="9887"/>
          <a:stretch/>
        </p:blipFill>
        <p:spPr>
          <a:xfrm>
            <a:off x="8027106" y="5474268"/>
            <a:ext cx="1047880" cy="1237109"/>
          </a:xfrm>
          <a:prstGeom prst="rect">
            <a:avLst/>
          </a:prstGeom>
        </p:spPr>
      </p:pic>
      <p:sp>
        <p:nvSpPr>
          <p:cNvPr id="26" name="テキスト ボックス 1">
            <a:extLst>
              <a:ext uri="{FF2B5EF4-FFF2-40B4-BE49-F238E27FC236}">
                <a16:creationId xmlns:a16="http://schemas.microsoft.com/office/drawing/2014/main" id="{28885EF9-B98B-264B-AF32-431181A2E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9572" y="5128330"/>
            <a:ext cx="140294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500">
                <a:latin typeface="HG丸ｺﾞｼｯｸM-PRO" panose="020F0600000000000000" pitchFamily="34" charset="-128"/>
                <a:ea typeface="HG丸ｺﾞｼｯｸM-PRO" panose="020F0600000000000000" pitchFamily="34" charset="-128"/>
              </a:rPr>
              <a:t>末次祥大 助教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B08D80D-F012-5942-AAE5-869EBA7D0D9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r="19576"/>
          <a:stretch/>
        </p:blipFill>
        <p:spPr>
          <a:xfrm>
            <a:off x="6465017" y="5481147"/>
            <a:ext cx="1025970" cy="123023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85E62C2-7F39-684C-B90E-37C145CCA0D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7" t="36463" r="4149"/>
          <a:stretch/>
        </p:blipFill>
        <p:spPr>
          <a:xfrm>
            <a:off x="35496" y="3938571"/>
            <a:ext cx="4536504" cy="21976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正方形/長方形 7">
            <a:extLst>
              <a:ext uri="{FF2B5EF4-FFF2-40B4-BE49-F238E27FC236}">
                <a16:creationId xmlns:a16="http://schemas.microsoft.com/office/drawing/2014/main" id="{649021A4-7F05-7B48-9AB1-160514ACE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992" y="549275"/>
            <a:ext cx="35702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200" u="sng">
                <a:solidFill>
                  <a:srgbClr val="000000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  <a:cs typeface="Arial" panose="020B0604020202020204" pitchFamily="34" charset="0"/>
              </a:rPr>
              <a:t>高温超伝導の発現機構解明</a:t>
            </a:r>
            <a:endParaRPr lang="ja-JP" altLang="en-US" sz="2200" u="sng">
              <a:latin typeface="HG丸ｺﾞｼｯｸM-PRO" panose="020F0600000000000000" pitchFamily="34" charset="-128"/>
              <a:ea typeface="HG丸ｺﾞｼｯｸM-PRO" panose="020F06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101" name="テキスト ボックス 16">
            <a:extLst>
              <a:ext uri="{FF2B5EF4-FFF2-40B4-BE49-F238E27FC236}">
                <a16:creationId xmlns:a16="http://schemas.microsoft.com/office/drawing/2014/main" id="{1AD167A1-A07B-594A-B5E7-172DE9B6C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2405" y="1011238"/>
            <a:ext cx="3573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kumimoji="0" lang="ja-JP" altLang="en-US" b="1" kern="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銅酸化物超伝導体</a:t>
            </a:r>
            <a:r>
              <a:rPr kumimoji="0" lang="en-US" altLang="ja-JP" b="1" kern="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 </a:t>
            </a:r>
            <a:r>
              <a:rPr kumimoji="0" lang="ja-JP" altLang="en-US" b="1" kern="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鉄系超伝導体</a:t>
            </a:r>
            <a:endParaRPr lang="en-US" altLang="ja-JP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7411" name="正方形/長方形 29">
            <a:extLst>
              <a:ext uri="{FF2B5EF4-FFF2-40B4-BE49-F238E27FC236}">
                <a16:creationId xmlns:a16="http://schemas.microsoft.com/office/drawing/2014/main" id="{62E4FBC0-C80D-0F47-B50C-C72430455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038" y="-28575"/>
            <a:ext cx="9251951" cy="584200"/>
          </a:xfrm>
          <a:prstGeom prst="rect">
            <a:avLst/>
          </a:prstGeom>
          <a:gradFill rotWithShape="1">
            <a:gsLst>
              <a:gs pos="0">
                <a:srgbClr val="002858"/>
              </a:gs>
              <a:gs pos="50000">
                <a:srgbClr val="003E81"/>
              </a:gs>
              <a:gs pos="100000">
                <a:srgbClr val="004C9B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ja-JP" altLang="en-US" sz="3200">
                <a:solidFill>
                  <a:srgbClr val="FFFFFF"/>
                </a:solidFill>
                <a:ea typeface="HG丸ｺﾞｼｯｸM-PRO" panose="020F0600000000000000" pitchFamily="34" charset="-128"/>
                <a:cs typeface="Arial" panose="020B0604020202020204" pitchFamily="34" charset="0"/>
              </a:rPr>
              <a:t>非従来型超伝導</a:t>
            </a:r>
            <a:endParaRPr kumimoji="0" lang="en-US" altLang="ja-JP" sz="3200" baseline="-25000">
              <a:solidFill>
                <a:srgbClr val="FFFFFF"/>
              </a:solidFill>
              <a:ea typeface="HG丸ｺﾞｼｯｸM-PRO" panose="020F0600000000000000" pitchFamily="34" charset="-128"/>
              <a:cs typeface="Arial" panose="020B0604020202020204" pitchFamily="34" charset="0"/>
            </a:endParaRPr>
          </a:p>
        </p:txBody>
      </p:sp>
      <p:grpSp>
        <p:nvGrpSpPr>
          <p:cNvPr id="17412" name="グループ化 31">
            <a:extLst>
              <a:ext uri="{FF2B5EF4-FFF2-40B4-BE49-F238E27FC236}">
                <a16:creationId xmlns:a16="http://schemas.microsoft.com/office/drawing/2014/main" id="{1B469886-6AE0-514E-888E-23937D1C3D9A}"/>
              </a:ext>
            </a:extLst>
          </p:cNvPr>
          <p:cNvGrpSpPr>
            <a:grpSpLocks/>
          </p:cNvGrpSpPr>
          <p:nvPr/>
        </p:nvGrpSpPr>
        <p:grpSpPr bwMode="auto">
          <a:xfrm>
            <a:off x="30163" y="2025650"/>
            <a:ext cx="4394200" cy="3810000"/>
            <a:chOff x="11127" y="2043653"/>
            <a:chExt cx="4413208" cy="3997613"/>
          </a:xfrm>
        </p:grpSpPr>
        <p:grpSp>
          <p:nvGrpSpPr>
            <p:cNvPr id="17476" name="グループ化 32">
              <a:extLst>
                <a:ext uri="{FF2B5EF4-FFF2-40B4-BE49-F238E27FC236}">
                  <a16:creationId xmlns:a16="http://schemas.microsoft.com/office/drawing/2014/main" id="{9B711F41-3F70-EC4B-A839-4B69DF7BE2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27" y="2043653"/>
              <a:ext cx="4413208" cy="3997613"/>
              <a:chOff x="11126" y="2197852"/>
              <a:chExt cx="4413216" cy="3997613"/>
            </a:xfrm>
          </p:grpSpPr>
          <p:grpSp>
            <p:nvGrpSpPr>
              <p:cNvPr id="17478" name="Group 5">
                <a:extLst>
                  <a:ext uri="{FF2B5EF4-FFF2-40B4-BE49-F238E27FC236}">
                    <a16:creationId xmlns:a16="http://schemas.microsoft.com/office/drawing/2014/main" id="{8284A308-5FF2-3740-9AAC-A678A19697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26" y="2197852"/>
                <a:ext cx="4413216" cy="3997613"/>
                <a:chOff x="1094" y="291"/>
                <a:chExt cx="4260" cy="3183"/>
              </a:xfrm>
            </p:grpSpPr>
            <p:pic>
              <p:nvPicPr>
                <p:cNvPr id="17480" name="Picture 6" descr="Layout0">
                  <a:extLst>
                    <a:ext uri="{FF2B5EF4-FFF2-40B4-BE49-F238E27FC236}">
                      <a16:creationId xmlns:a16="http://schemas.microsoft.com/office/drawing/2014/main" id="{5B4C9F5A-8AAB-6544-8309-B9A61FCCE7C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689"/>
                <a:stretch>
                  <a:fillRect/>
                </a:stretch>
              </p:blipFill>
              <p:spPr bwMode="auto">
                <a:xfrm>
                  <a:off x="1094" y="291"/>
                  <a:ext cx="4260" cy="3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8" name="Text Box 7">
                  <a:extLst>
                    <a:ext uri="{FF2B5EF4-FFF2-40B4-BE49-F238E27FC236}">
                      <a16:creationId xmlns:a16="http://schemas.microsoft.com/office/drawing/2014/main" id="{D45FDFCE-4BFF-AE4D-8AE8-B1F22441DF22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2325" y="478"/>
                  <a:ext cx="2033" cy="316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  <a:extLst/>
              </p:spPr>
              <p:txBody>
                <a:bodyPr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9pPr>
                </a:lstStyle>
                <a:p>
                  <a:pPr>
                    <a:spcBef>
                      <a:spcPct val="50000"/>
                    </a:spcBef>
                    <a:defRPr/>
                  </a:pPr>
                  <a:r>
                    <a:rPr kumimoji="0" lang="ja-JP" altLang="en-US" sz="1600" b="1" dirty="0">
                      <a:solidFill>
                        <a:srgbClr val="CC0000"/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rPr>
                    <a:t>銅酸化物超伝導体</a:t>
                  </a:r>
                </a:p>
              </p:txBody>
            </p:sp>
            <p:sp>
              <p:nvSpPr>
                <p:cNvPr id="39" name="Text Box 8">
                  <a:extLst>
                    <a:ext uri="{FF2B5EF4-FFF2-40B4-BE49-F238E27FC236}">
                      <a16:creationId xmlns:a16="http://schemas.microsoft.com/office/drawing/2014/main" id="{95576EC8-8090-434E-853A-9712BD78C0AB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3730" y="1977"/>
                  <a:ext cx="1581" cy="313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>
                  <a:solidFill>
                    <a:srgbClr val="00B050"/>
                  </a:solidFill>
                  <a:miter lim="800000"/>
                  <a:headEnd/>
                  <a:tailEnd/>
                </a:ln>
                <a:extLst/>
              </p:spPr>
              <p:txBody>
                <a:bodyPr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9pPr>
                </a:lstStyle>
                <a:p>
                  <a:pPr>
                    <a:spcBef>
                      <a:spcPct val="50000"/>
                    </a:spcBef>
                    <a:defRPr/>
                  </a:pPr>
                  <a:r>
                    <a:rPr kumimoji="0" lang="ja-JP" altLang="en-US" sz="1600" b="1" dirty="0">
                      <a:solidFill>
                        <a:schemeClr val="accent6">
                          <a:lumMod val="75000"/>
                        </a:schemeClr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rPr>
                    <a:t>鉄系超伝導体</a:t>
                  </a:r>
                </a:p>
              </p:txBody>
            </p:sp>
            <p:sp>
              <p:nvSpPr>
                <p:cNvPr id="17483" name="Text Box 9">
                  <a:extLst>
                    <a:ext uri="{FF2B5EF4-FFF2-40B4-BE49-F238E27FC236}">
                      <a16:creationId xmlns:a16="http://schemas.microsoft.com/office/drawing/2014/main" id="{06D40ABD-CE34-1349-BDFB-F92FE10C46D9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506" y="2616"/>
                  <a:ext cx="1193" cy="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kumimoji="0" lang="en-US" altLang="ja-JP" sz="1200" b="1">
                      <a:solidFill>
                        <a:srgbClr val="0000FF"/>
                      </a:solidFill>
                    </a:rPr>
                    <a:t>BCS</a:t>
                  </a:r>
                  <a:r>
                    <a:rPr kumimoji="0" lang="ja-JP" altLang="en-US" sz="1200" b="1">
                      <a:solidFill>
                        <a:srgbClr val="0000FF"/>
                      </a:solidFill>
                    </a:rPr>
                    <a:t>超伝導体</a:t>
                  </a:r>
                </a:p>
              </p:txBody>
            </p:sp>
            <p:sp>
              <p:nvSpPr>
                <p:cNvPr id="17484" name="Line 10">
                  <a:extLst>
                    <a:ext uri="{FF2B5EF4-FFF2-40B4-BE49-F238E27FC236}">
                      <a16:creationId xmlns:a16="http://schemas.microsoft.com/office/drawing/2014/main" id="{E54E7E92-C7AC-3942-985E-EBF8D6A64D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93" y="2132"/>
                  <a:ext cx="1315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7485" name="Text Box 11">
                  <a:extLst>
                    <a:ext uri="{FF2B5EF4-FFF2-40B4-BE49-F238E27FC236}">
                      <a16:creationId xmlns:a16="http://schemas.microsoft.com/office/drawing/2014/main" id="{2301E987-0A40-274F-985D-9DCC0F81543B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397" y="2121"/>
                  <a:ext cx="1437" cy="4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kumimoji="0" lang="ja-JP" altLang="en-US" sz="1200"/>
                    <a:t>　液体窒素温度</a:t>
                  </a:r>
                  <a:br>
                    <a:rPr kumimoji="0" lang="ja-JP" altLang="en-US" sz="1200"/>
                  </a:br>
                  <a:r>
                    <a:rPr kumimoji="0" lang="ja-JP" altLang="en-US" sz="1200"/>
                    <a:t>（絶対温度７７度）</a:t>
                  </a:r>
                </a:p>
              </p:txBody>
            </p:sp>
          </p:grpSp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2131072D-0D60-A348-96D3-4B06FF9A5FC3}"/>
                  </a:ext>
                </a:extLst>
              </p:cNvPr>
              <p:cNvSpPr/>
              <p:nvPr/>
            </p:nvSpPr>
            <p:spPr>
              <a:xfrm>
                <a:off x="379425" y="2539315"/>
                <a:ext cx="435263" cy="6745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  <p:sp>
          <p:nvSpPr>
            <p:cNvPr id="17477" name="Text Box 11">
              <a:extLst>
                <a:ext uri="{FF2B5EF4-FFF2-40B4-BE49-F238E27FC236}">
                  <a16:creationId xmlns:a16="http://schemas.microsoft.com/office/drawing/2014/main" id="{CA12C97B-76E4-0541-A615-AADF0728DA52}"/>
                </a:ext>
              </a:extLst>
            </p:cNvPr>
            <p:cNvSpPr txBox="1">
              <a:spLocks/>
            </p:cNvSpPr>
            <p:nvPr/>
          </p:nvSpPr>
          <p:spPr bwMode="auto">
            <a:xfrm rot="-5400000">
              <a:off x="218188" y="2438330"/>
              <a:ext cx="5934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kumimoji="0" lang="en-US" altLang="ja-JP" sz="1200" b="1" i="1"/>
                <a:t>T</a:t>
              </a:r>
              <a:r>
                <a:rPr kumimoji="0" lang="en-US" altLang="ja-JP" sz="1200" b="1" baseline="-25000"/>
                <a:t>c</a:t>
              </a:r>
              <a:r>
                <a:rPr kumimoji="0" lang="en-US" altLang="ja-JP" sz="1200" b="1"/>
                <a:t> (K)</a:t>
              </a:r>
              <a:endParaRPr kumimoji="0" lang="ja-JP" altLang="en-US" sz="1200" b="1"/>
            </a:p>
          </p:txBody>
        </p:sp>
      </p:grpSp>
      <p:grpSp>
        <p:nvGrpSpPr>
          <p:cNvPr id="17413" name="グループ化 2">
            <a:extLst>
              <a:ext uri="{FF2B5EF4-FFF2-40B4-BE49-F238E27FC236}">
                <a16:creationId xmlns:a16="http://schemas.microsoft.com/office/drawing/2014/main" id="{D98A47A3-CAAD-6041-A1B1-EA4B004E3B1C}"/>
              </a:ext>
            </a:extLst>
          </p:cNvPr>
          <p:cNvGrpSpPr>
            <a:grpSpLocks/>
          </p:cNvGrpSpPr>
          <p:nvPr/>
        </p:nvGrpSpPr>
        <p:grpSpPr bwMode="auto">
          <a:xfrm>
            <a:off x="249238" y="1196975"/>
            <a:ext cx="3333750" cy="828675"/>
            <a:chOff x="170244" y="4611054"/>
            <a:chExt cx="5489133" cy="1377922"/>
          </a:xfrm>
        </p:grpSpPr>
        <p:sp>
          <p:nvSpPr>
            <p:cNvPr id="58" name="角丸四角形 57">
              <a:extLst>
                <a:ext uri="{FF2B5EF4-FFF2-40B4-BE49-F238E27FC236}">
                  <a16:creationId xmlns:a16="http://schemas.microsoft.com/office/drawing/2014/main" id="{850AAC6C-F947-AC4A-89FF-A53287B0F7E4}"/>
                </a:ext>
              </a:extLst>
            </p:cNvPr>
            <p:cNvSpPr/>
            <p:nvPr/>
          </p:nvSpPr>
          <p:spPr bwMode="auto">
            <a:xfrm>
              <a:off x="170244" y="4611054"/>
              <a:ext cx="5489133" cy="1377922"/>
            </a:xfrm>
            <a:prstGeom prst="roundRect">
              <a:avLst>
                <a:gd name="adj" fmla="val 6410"/>
              </a:avLst>
            </a:prstGeom>
            <a:gradFill rotWithShape="1">
              <a:gsLst>
                <a:gs pos="4200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3200" kern="0">
                <a:solidFill>
                  <a:prstClr val="white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0291F1FE-F38D-BF48-9282-2243388CAC5F}"/>
                </a:ext>
              </a:extLst>
            </p:cNvPr>
            <p:cNvSpPr/>
            <p:nvPr/>
          </p:nvSpPr>
          <p:spPr bwMode="auto">
            <a:xfrm>
              <a:off x="337532" y="4756238"/>
              <a:ext cx="5099665" cy="117730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2000" kern="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BCS</a:t>
              </a:r>
              <a:r>
                <a:rPr kumimoji="0" lang="ja-JP" altLang="en-US" sz="2000" kern="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理論（標準理論）</a:t>
              </a:r>
              <a:r>
                <a:rPr kumimoji="0" lang="ja-JP" altLang="en-US" sz="2000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の枠組みを越えた超伝導</a:t>
              </a:r>
              <a:endParaRPr kumimoji="0" lang="en-US" altLang="ja-JP" sz="2000" kern="0" dirty="0">
                <a:solidFill>
                  <a:srgbClr val="CC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17414" name="テキスト ボックス 38">
            <a:extLst>
              <a:ext uri="{FF2B5EF4-FFF2-40B4-BE49-F238E27FC236}">
                <a16:creationId xmlns:a16="http://schemas.microsoft.com/office/drawing/2014/main" id="{D4BCB695-8C34-2748-8EAF-03E3860C7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9055" y="3356992"/>
            <a:ext cx="48401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ja-JP" altLang="en-US" sz="1600">
                <a:latin typeface="HG丸ｺﾞｼｯｸM-PRO" panose="020F0600000000000000" pitchFamily="34" charset="-128"/>
                <a:ea typeface="HG丸ｺﾞｼｯｸM-PRO" panose="020F0600000000000000" pitchFamily="34" charset="-128"/>
              </a:rPr>
              <a:t>ネイチャー</a:t>
            </a:r>
            <a:r>
              <a:rPr lang="en-US" altLang="ja-JP" sz="1600" dirty="0">
                <a:latin typeface="HG丸ｺﾞｼｯｸM-PRO" panose="020F0600000000000000" pitchFamily="34" charset="-128"/>
                <a:ea typeface="HG丸ｺﾞｼｯｸM-PRO" panose="020F0600000000000000" pitchFamily="34" charset="-128"/>
              </a:rPr>
              <a:t> (2012</a:t>
            </a:r>
            <a:r>
              <a:rPr lang="ja-JP" altLang="en-US" sz="1600">
                <a:latin typeface="HG丸ｺﾞｼｯｸM-PRO" panose="020F0600000000000000" pitchFamily="34" charset="-128"/>
                <a:ea typeface="HG丸ｺﾞｼｯｸM-PRO" panose="020F0600000000000000" pitchFamily="34" charset="-128"/>
              </a:rPr>
              <a:t>年</a:t>
            </a:r>
            <a:r>
              <a:rPr lang="en-US" altLang="ja-JP" sz="1600" dirty="0">
                <a:latin typeface="HG丸ｺﾞｼｯｸM-PRO" panose="020F0600000000000000" pitchFamily="34" charset="-128"/>
                <a:ea typeface="HG丸ｺﾞｼｯｸM-PRO" panose="020F0600000000000000" pitchFamily="34" charset="-128"/>
              </a:rPr>
              <a:t>),</a:t>
            </a:r>
            <a:r>
              <a:rPr lang="ja-JP" altLang="en-US" sz="1600">
                <a:latin typeface="HG丸ｺﾞｼｯｸM-PRO" panose="020F0600000000000000" pitchFamily="34" charset="-128"/>
                <a:ea typeface="HG丸ｺﾞｼｯｸM-PRO" panose="020F0600000000000000" pitchFamily="34" charset="-128"/>
              </a:rPr>
              <a:t>　ネイチャー</a:t>
            </a:r>
            <a:r>
              <a:rPr lang="en-US" altLang="ja-JP" sz="1600" dirty="0">
                <a:latin typeface="HG丸ｺﾞｼｯｸM-PRO" panose="020F0600000000000000" pitchFamily="34" charset="-128"/>
                <a:ea typeface="HG丸ｺﾞｼｯｸM-PRO" panose="020F0600000000000000" pitchFamily="34" charset="-128"/>
              </a:rPr>
              <a:t>(2019</a:t>
            </a:r>
            <a:r>
              <a:rPr lang="ja-JP" altLang="en-US" sz="1600">
                <a:latin typeface="HG丸ｺﾞｼｯｸM-PRO" panose="020F0600000000000000" pitchFamily="34" charset="-128"/>
                <a:ea typeface="HG丸ｺﾞｼｯｸM-PRO" panose="020F0600000000000000" pitchFamily="34" charset="-128"/>
              </a:rPr>
              <a:t>年）</a:t>
            </a:r>
            <a:endParaRPr lang="en-US" altLang="ja-JP" sz="1600" dirty="0">
              <a:latin typeface="HG丸ｺﾞｼｯｸM-PRO" panose="020F0600000000000000" pitchFamily="34" charset="-128"/>
              <a:ea typeface="HG丸ｺﾞｼｯｸM-PRO" panose="020F0600000000000000" pitchFamily="34" charset="-128"/>
            </a:endParaRPr>
          </a:p>
          <a:p>
            <a:pPr algn="ctr"/>
            <a:r>
              <a:rPr lang="ja-JP" altLang="en-US" sz="1600">
                <a:latin typeface="HG丸ｺﾞｼｯｸM-PRO" panose="020F0600000000000000" pitchFamily="34" charset="-128"/>
                <a:ea typeface="HG丸ｺﾞｼｯｸM-PRO" panose="020F0600000000000000" pitchFamily="34" charset="-128"/>
              </a:rPr>
              <a:t>サイエンス（２０２１年）</a:t>
            </a:r>
          </a:p>
        </p:txBody>
      </p:sp>
      <p:sp>
        <p:nvSpPr>
          <p:cNvPr id="17415" name="正方形/長方形 3">
            <a:extLst>
              <a:ext uri="{FF2B5EF4-FFF2-40B4-BE49-F238E27FC236}">
                <a16:creationId xmlns:a16="http://schemas.microsoft.com/office/drawing/2014/main" id="{8750513A-4547-DF44-A032-E96221DF1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7904" y="1262003"/>
            <a:ext cx="5522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ja-JP" altLang="en-US">
                <a:solidFill>
                  <a:srgbClr val="FF0000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rPr>
              <a:t>電子液晶 </a:t>
            </a:r>
            <a:r>
              <a:rPr lang="en-US" altLang="ja-JP" dirty="0">
                <a:solidFill>
                  <a:srgbClr val="FF0000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rPr>
              <a:t>(</a:t>
            </a:r>
            <a:r>
              <a:rPr lang="ja-JP" altLang="en-US">
                <a:solidFill>
                  <a:srgbClr val="FF0000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rPr>
              <a:t>電子ネマティック相</a:t>
            </a:r>
            <a:r>
              <a:rPr lang="en-US" altLang="ja-JP" dirty="0">
                <a:solidFill>
                  <a:srgbClr val="FF0000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rPr>
              <a:t>)</a:t>
            </a:r>
            <a:r>
              <a:rPr lang="ja-JP" altLang="en-US">
                <a:solidFill>
                  <a:srgbClr val="FF0000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rPr>
              <a:t>が高温超伝導の舞台</a:t>
            </a:r>
          </a:p>
        </p:txBody>
      </p:sp>
      <p:sp>
        <p:nvSpPr>
          <p:cNvPr id="65" name="テキスト ボックス 16">
            <a:extLst>
              <a:ext uri="{FF2B5EF4-FFF2-40B4-BE49-F238E27FC236}">
                <a16:creationId xmlns:a16="http://schemas.microsoft.com/office/drawing/2014/main" id="{86164513-B9A2-7549-9958-6CBD1FF21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6150" y="3967163"/>
            <a:ext cx="35798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kumimoji="0" lang="en-US" altLang="ja-JP" sz="2200" u="sng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BCS-BEC</a:t>
            </a:r>
            <a:r>
              <a:rPr kumimoji="0" lang="ja-JP" altLang="en-US" sz="2200" u="sng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クロスオーバー</a:t>
            </a:r>
            <a:endParaRPr kumimoji="0" lang="en-US" altLang="ja-JP" sz="2200" u="sng" kern="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7417" name="グループ化 3">
            <a:extLst>
              <a:ext uri="{FF2B5EF4-FFF2-40B4-BE49-F238E27FC236}">
                <a16:creationId xmlns:a16="http://schemas.microsoft.com/office/drawing/2014/main" id="{F5838694-1A71-3744-8EA7-CB8A00F06E06}"/>
              </a:ext>
            </a:extLst>
          </p:cNvPr>
          <p:cNvGrpSpPr>
            <a:grpSpLocks/>
          </p:cNvGrpSpPr>
          <p:nvPr/>
        </p:nvGrpSpPr>
        <p:grpSpPr bwMode="auto">
          <a:xfrm>
            <a:off x="4948238" y="4724400"/>
            <a:ext cx="3440112" cy="1566863"/>
            <a:chOff x="4932040" y="4669738"/>
            <a:chExt cx="3600000" cy="1639582"/>
          </a:xfrm>
        </p:grpSpPr>
        <p:grpSp>
          <p:nvGrpSpPr>
            <p:cNvPr id="17429" name="グループ化 9">
              <a:extLst>
                <a:ext uri="{FF2B5EF4-FFF2-40B4-BE49-F238E27FC236}">
                  <a16:creationId xmlns:a16="http://schemas.microsoft.com/office/drawing/2014/main" id="{6BB3EE60-2433-EA43-ACD4-739DAAF3A62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932040" y="4669738"/>
              <a:ext cx="3600000" cy="1495566"/>
              <a:chOff x="5317278" y="4876029"/>
              <a:chExt cx="3434866" cy="1427820"/>
            </a:xfrm>
          </p:grpSpPr>
          <p:grpSp>
            <p:nvGrpSpPr>
              <p:cNvPr id="17431" name="グループ化 66">
                <a:extLst>
                  <a:ext uri="{FF2B5EF4-FFF2-40B4-BE49-F238E27FC236}">
                    <a16:creationId xmlns:a16="http://schemas.microsoft.com/office/drawing/2014/main" id="{EF702BF4-9230-1F43-A1B6-13CBC8F2BC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30508" y="4934360"/>
                <a:ext cx="1160034" cy="1057758"/>
                <a:chOff x="-230249" y="4745116"/>
                <a:chExt cx="2636003" cy="2403598"/>
              </a:xfrm>
            </p:grpSpPr>
            <p:pic>
              <p:nvPicPr>
                <p:cNvPr id="17466" name="Picture 7">
                  <a:extLst>
                    <a:ext uri="{FF2B5EF4-FFF2-40B4-BE49-F238E27FC236}">
                      <a16:creationId xmlns:a16="http://schemas.microsoft.com/office/drawing/2014/main" id="{F8B84C06-E93A-2149-BDA8-B730E954D17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5127" y="4844147"/>
                  <a:ext cx="2143125" cy="2152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9" name="円/楕円 68">
                  <a:extLst>
                    <a:ext uri="{FF2B5EF4-FFF2-40B4-BE49-F238E27FC236}">
                      <a16:creationId xmlns:a16="http://schemas.microsoft.com/office/drawing/2014/main" id="{9FEFC7AB-1A1A-4546-92F3-9AC6FFFEF1BC}"/>
                    </a:ext>
                  </a:extLst>
                </p:cNvPr>
                <p:cNvSpPr/>
                <p:nvPr/>
              </p:nvSpPr>
              <p:spPr>
                <a:xfrm rot="1951324">
                  <a:off x="-231817" y="5758571"/>
                  <a:ext cx="2150308" cy="363984"/>
                </a:xfrm>
                <a:prstGeom prst="ellipse">
                  <a:avLst/>
                </a:prstGeom>
                <a:noFill/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11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0" name="円/楕円 69">
                  <a:extLst>
                    <a:ext uri="{FF2B5EF4-FFF2-40B4-BE49-F238E27FC236}">
                      <a16:creationId xmlns:a16="http://schemas.microsoft.com/office/drawing/2014/main" id="{6EDAC5DF-767E-4B45-A819-4F24668B414E}"/>
                    </a:ext>
                  </a:extLst>
                </p:cNvPr>
                <p:cNvSpPr/>
                <p:nvPr/>
              </p:nvSpPr>
              <p:spPr>
                <a:xfrm rot="2486180">
                  <a:off x="254435" y="5578382"/>
                  <a:ext cx="2150305" cy="360379"/>
                </a:xfrm>
                <a:prstGeom prst="ellipse">
                  <a:avLst/>
                </a:prstGeom>
                <a:noFill/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11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1" name="円/楕円 70">
                  <a:extLst>
                    <a:ext uri="{FF2B5EF4-FFF2-40B4-BE49-F238E27FC236}">
                      <a16:creationId xmlns:a16="http://schemas.microsoft.com/office/drawing/2014/main" id="{D64879B0-9110-5D44-8A36-1854897B663E}"/>
                    </a:ext>
                  </a:extLst>
                </p:cNvPr>
                <p:cNvSpPr/>
                <p:nvPr/>
              </p:nvSpPr>
              <p:spPr>
                <a:xfrm rot="6284223">
                  <a:off x="-291825" y="5641547"/>
                  <a:ext cx="2151460" cy="360185"/>
                </a:xfrm>
                <a:prstGeom prst="ellipse">
                  <a:avLst/>
                </a:prstGeom>
                <a:noFill/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11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" name="円/楕円 71">
                  <a:extLst>
                    <a:ext uri="{FF2B5EF4-FFF2-40B4-BE49-F238E27FC236}">
                      <a16:creationId xmlns:a16="http://schemas.microsoft.com/office/drawing/2014/main" id="{69B3CA60-EACD-D140-873E-22C52ED82F20}"/>
                    </a:ext>
                  </a:extLst>
                </p:cNvPr>
                <p:cNvSpPr/>
                <p:nvPr/>
              </p:nvSpPr>
              <p:spPr>
                <a:xfrm rot="6844873">
                  <a:off x="153006" y="5892009"/>
                  <a:ext cx="2147857" cy="360185"/>
                </a:xfrm>
                <a:prstGeom prst="ellipse">
                  <a:avLst/>
                </a:prstGeom>
                <a:noFill/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11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3" name="円/楕円 72">
                  <a:extLst>
                    <a:ext uri="{FF2B5EF4-FFF2-40B4-BE49-F238E27FC236}">
                      <a16:creationId xmlns:a16="http://schemas.microsoft.com/office/drawing/2014/main" id="{F0050C46-62CB-9345-A27E-0067CFC81751}"/>
                    </a:ext>
                  </a:extLst>
                </p:cNvPr>
                <p:cNvSpPr/>
                <p:nvPr/>
              </p:nvSpPr>
              <p:spPr>
                <a:xfrm rot="9610747">
                  <a:off x="-48121" y="5610817"/>
                  <a:ext cx="2150305" cy="363981"/>
                </a:xfrm>
                <a:prstGeom prst="ellipse">
                  <a:avLst/>
                </a:prstGeom>
                <a:noFill/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11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7432" name="グループ化 76">
                <a:extLst>
                  <a:ext uri="{FF2B5EF4-FFF2-40B4-BE49-F238E27FC236}">
                    <a16:creationId xmlns:a16="http://schemas.microsoft.com/office/drawing/2014/main" id="{23F986CC-4A72-8048-A167-755EB33BF4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74205" y="4876029"/>
                <a:ext cx="1037301" cy="1113556"/>
                <a:chOff x="5002246" y="2862615"/>
                <a:chExt cx="1356674" cy="1456407"/>
              </a:xfrm>
            </p:grpSpPr>
            <p:pic>
              <p:nvPicPr>
                <p:cNvPr id="17446" name="Picture 6">
                  <a:extLst>
                    <a:ext uri="{FF2B5EF4-FFF2-40B4-BE49-F238E27FC236}">
                      <a16:creationId xmlns:a16="http://schemas.microsoft.com/office/drawing/2014/main" id="{CC4D9149-C62B-974E-82C0-9C95B8E8959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22731" y="2960993"/>
                  <a:ext cx="1321142" cy="13150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7447" name="グループ化 78">
                  <a:extLst>
                    <a:ext uri="{FF2B5EF4-FFF2-40B4-BE49-F238E27FC236}">
                      <a16:creationId xmlns:a16="http://schemas.microsoft.com/office/drawing/2014/main" id="{E2347B57-ABE4-144F-83B8-E1969E5C07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002246" y="2862615"/>
                  <a:ext cx="1356674" cy="1456407"/>
                  <a:chOff x="5002246" y="2862615"/>
                  <a:chExt cx="1356674" cy="1456407"/>
                </a:xfrm>
              </p:grpSpPr>
              <p:sp>
                <p:nvSpPr>
                  <p:cNvPr id="80" name="円/楕円 79">
                    <a:extLst>
                      <a:ext uri="{FF2B5EF4-FFF2-40B4-BE49-F238E27FC236}">
                        <a16:creationId xmlns:a16="http://schemas.microsoft.com/office/drawing/2014/main" id="{1265FECC-6052-F74D-850C-868A68AF4984}"/>
                      </a:ext>
                    </a:extLst>
                  </p:cNvPr>
                  <p:cNvSpPr/>
                  <p:nvPr/>
                </p:nvSpPr>
                <p:spPr>
                  <a:xfrm rot="1738026">
                    <a:off x="5536018" y="2862615"/>
                    <a:ext cx="612211" cy="596900"/>
                  </a:xfrm>
                  <a:prstGeom prst="ellipse">
                    <a:avLst/>
                  </a:prstGeom>
                  <a:gradFill flip="none" rotWithShape="1">
                    <a:gsLst>
                      <a:gs pos="50000">
                        <a:srgbClr val="FFEFD1">
                          <a:alpha val="71000"/>
                          <a:lumMod val="0"/>
                          <a:lumOff val="100000"/>
                        </a:srgbClr>
                      </a:gs>
                      <a:gs pos="83000">
                        <a:srgbClr val="D1C39F">
                          <a:alpha val="9000"/>
                        </a:srgbClr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 w="12700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ysDash"/>
                  </a:ln>
                  <a:effectLst>
                    <a:glow rad="50800">
                      <a:srgbClr val="FFC000">
                        <a:alpha val="3000"/>
                      </a:srgbClr>
                    </a:glow>
                    <a:outerShdw blurRad="40000" dist="20000" dir="5400000" sx="1000" sy="1000" rotWithShape="0">
                      <a:srgbClr val="000000">
                        <a:alpha val="81000"/>
                      </a:srgbClr>
                    </a:outerShdw>
                    <a:softEdge rad="0"/>
                  </a:effectLst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11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1" name="円/楕円 80">
                    <a:extLst>
                      <a:ext uri="{FF2B5EF4-FFF2-40B4-BE49-F238E27FC236}">
                        <a16:creationId xmlns:a16="http://schemas.microsoft.com/office/drawing/2014/main" id="{728FD91C-87A5-1842-999F-59C2D5D434AC}"/>
                      </a:ext>
                    </a:extLst>
                  </p:cNvPr>
                  <p:cNvSpPr/>
                  <p:nvPr/>
                </p:nvSpPr>
                <p:spPr>
                  <a:xfrm rot="2192809">
                    <a:off x="5022907" y="3106737"/>
                    <a:ext cx="612211" cy="596900"/>
                  </a:xfrm>
                  <a:prstGeom prst="ellipse">
                    <a:avLst/>
                  </a:prstGeom>
                  <a:gradFill flip="none" rotWithShape="1">
                    <a:gsLst>
                      <a:gs pos="50000">
                        <a:srgbClr val="FFEFD1">
                          <a:alpha val="71000"/>
                          <a:lumMod val="0"/>
                          <a:lumOff val="100000"/>
                        </a:srgbClr>
                      </a:gs>
                      <a:gs pos="83000">
                        <a:srgbClr val="D1C39F">
                          <a:alpha val="9000"/>
                        </a:srgbClr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 w="12700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ysDash"/>
                  </a:ln>
                  <a:effectLst>
                    <a:glow rad="50800">
                      <a:srgbClr val="FFC000">
                        <a:alpha val="3000"/>
                      </a:srgbClr>
                    </a:glow>
                    <a:outerShdw blurRad="40000" dist="20000" dir="5400000" sx="1000" sy="1000" rotWithShape="0">
                      <a:srgbClr val="000000">
                        <a:alpha val="81000"/>
                      </a:srgbClr>
                    </a:outerShdw>
                    <a:softEdge rad="0"/>
                  </a:effectLst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11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2" name="円/楕円 81">
                    <a:extLst>
                      <a:ext uri="{FF2B5EF4-FFF2-40B4-BE49-F238E27FC236}">
                        <a16:creationId xmlns:a16="http://schemas.microsoft.com/office/drawing/2014/main" id="{A450E8DF-B27C-D644-BB16-FDC46C6CC347}"/>
                      </a:ext>
                    </a:extLst>
                  </p:cNvPr>
                  <p:cNvSpPr/>
                  <p:nvPr/>
                </p:nvSpPr>
                <p:spPr>
                  <a:xfrm rot="1738026">
                    <a:off x="5538921" y="3218066"/>
                    <a:ext cx="612211" cy="596900"/>
                  </a:xfrm>
                  <a:prstGeom prst="ellipse">
                    <a:avLst/>
                  </a:prstGeom>
                  <a:gradFill flip="none" rotWithShape="1">
                    <a:gsLst>
                      <a:gs pos="50000">
                        <a:srgbClr val="FFEFD1">
                          <a:alpha val="71000"/>
                          <a:lumMod val="0"/>
                          <a:lumOff val="100000"/>
                        </a:srgbClr>
                      </a:gs>
                      <a:gs pos="83000">
                        <a:srgbClr val="D1C39F">
                          <a:alpha val="9000"/>
                        </a:srgbClr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 w="12700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ysDash"/>
                  </a:ln>
                  <a:effectLst>
                    <a:glow rad="50800">
                      <a:srgbClr val="FFC000">
                        <a:alpha val="3000"/>
                      </a:srgbClr>
                    </a:glow>
                    <a:outerShdw blurRad="40000" dist="20000" dir="5400000" sx="1000" sy="1000" rotWithShape="0">
                      <a:srgbClr val="000000">
                        <a:alpha val="81000"/>
                      </a:srgbClr>
                    </a:outerShdw>
                    <a:softEdge rad="0"/>
                  </a:effectLst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11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3" name="円/楕円 82">
                    <a:extLst>
                      <a:ext uri="{FF2B5EF4-FFF2-40B4-BE49-F238E27FC236}">
                        <a16:creationId xmlns:a16="http://schemas.microsoft.com/office/drawing/2014/main" id="{2C6E2A32-1DDB-AF40-9739-A52270CF1453}"/>
                      </a:ext>
                    </a:extLst>
                  </p:cNvPr>
                  <p:cNvSpPr/>
                  <p:nvPr/>
                </p:nvSpPr>
                <p:spPr>
                  <a:xfrm rot="1738026">
                    <a:off x="5746709" y="3644781"/>
                    <a:ext cx="612211" cy="596900"/>
                  </a:xfrm>
                  <a:prstGeom prst="ellipse">
                    <a:avLst/>
                  </a:prstGeom>
                  <a:gradFill flip="none" rotWithShape="1">
                    <a:gsLst>
                      <a:gs pos="50000">
                        <a:srgbClr val="FFEFD1">
                          <a:alpha val="71000"/>
                          <a:lumMod val="0"/>
                          <a:lumOff val="100000"/>
                        </a:srgbClr>
                      </a:gs>
                      <a:gs pos="83000">
                        <a:srgbClr val="D1C39F">
                          <a:alpha val="9000"/>
                        </a:srgbClr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 w="12700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ysDash"/>
                  </a:ln>
                  <a:effectLst>
                    <a:glow rad="50800">
                      <a:srgbClr val="FFC000">
                        <a:alpha val="3000"/>
                      </a:srgbClr>
                    </a:glow>
                    <a:outerShdw blurRad="40000" dist="20000" dir="5400000" sx="1000" sy="1000" rotWithShape="0">
                      <a:srgbClr val="000000">
                        <a:alpha val="81000"/>
                      </a:srgbClr>
                    </a:outerShdw>
                    <a:softEdge rad="0"/>
                  </a:effectLst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11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4" name="円/楕円 83">
                    <a:extLst>
                      <a:ext uri="{FF2B5EF4-FFF2-40B4-BE49-F238E27FC236}">
                        <a16:creationId xmlns:a16="http://schemas.microsoft.com/office/drawing/2014/main" id="{BC2C6B28-0394-874B-A943-412A3435056E}"/>
                      </a:ext>
                    </a:extLst>
                  </p:cNvPr>
                  <p:cNvSpPr/>
                  <p:nvPr/>
                </p:nvSpPr>
                <p:spPr>
                  <a:xfrm rot="1738026">
                    <a:off x="5265747" y="3578106"/>
                    <a:ext cx="612211" cy="596900"/>
                  </a:xfrm>
                  <a:prstGeom prst="ellipse">
                    <a:avLst/>
                  </a:prstGeom>
                  <a:gradFill flip="none" rotWithShape="1">
                    <a:gsLst>
                      <a:gs pos="50000">
                        <a:srgbClr val="FFEFD1">
                          <a:alpha val="71000"/>
                          <a:lumMod val="0"/>
                          <a:lumOff val="100000"/>
                        </a:srgbClr>
                      </a:gs>
                      <a:gs pos="83000">
                        <a:srgbClr val="D1C39F">
                          <a:alpha val="9000"/>
                        </a:srgbClr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 w="12700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ysDash"/>
                  </a:ln>
                  <a:effectLst>
                    <a:glow rad="50800">
                      <a:srgbClr val="FFC000">
                        <a:alpha val="3000"/>
                      </a:srgbClr>
                    </a:glow>
                    <a:outerShdw blurRad="40000" dist="20000" dir="5400000" sx="1000" sy="1000" rotWithShape="0">
                      <a:srgbClr val="000000">
                        <a:alpha val="81000"/>
                      </a:srgbClr>
                    </a:outerShdw>
                    <a:softEdge rad="0"/>
                  </a:effectLst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11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5" name="円/楕円 84">
                    <a:extLst>
                      <a:ext uri="{FF2B5EF4-FFF2-40B4-BE49-F238E27FC236}">
                        <a16:creationId xmlns:a16="http://schemas.microsoft.com/office/drawing/2014/main" id="{9676F28C-3C57-694A-B261-75AEDDA3F237}"/>
                      </a:ext>
                    </a:extLst>
                  </p:cNvPr>
                  <p:cNvSpPr/>
                  <p:nvPr/>
                </p:nvSpPr>
                <p:spPr>
                  <a:xfrm rot="1738026">
                    <a:off x="5002246" y="3722122"/>
                    <a:ext cx="612211" cy="596900"/>
                  </a:xfrm>
                  <a:prstGeom prst="ellipse">
                    <a:avLst/>
                  </a:prstGeom>
                  <a:gradFill flip="none" rotWithShape="1">
                    <a:gsLst>
                      <a:gs pos="50000">
                        <a:srgbClr val="FFEFD1">
                          <a:alpha val="71000"/>
                          <a:lumMod val="0"/>
                          <a:lumOff val="100000"/>
                        </a:srgbClr>
                      </a:gs>
                      <a:gs pos="83000">
                        <a:srgbClr val="D1C39F">
                          <a:alpha val="9000"/>
                        </a:srgbClr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n w="12700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ysDash"/>
                  </a:ln>
                  <a:effectLst>
                    <a:glow rad="50800">
                      <a:srgbClr val="FFC000">
                        <a:alpha val="3000"/>
                      </a:srgbClr>
                    </a:glow>
                    <a:outerShdw blurRad="40000" dist="20000" dir="5400000" sx="1000" sy="1000" rotWithShape="0">
                      <a:srgbClr val="000000">
                        <a:alpha val="81000"/>
                      </a:srgbClr>
                    </a:outerShdw>
                    <a:softEdge rad="0"/>
                  </a:effectLst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11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17433" name="グループ化 85">
                <a:extLst>
                  <a:ext uri="{FF2B5EF4-FFF2-40B4-BE49-F238E27FC236}">
                    <a16:creationId xmlns:a16="http://schemas.microsoft.com/office/drawing/2014/main" id="{53047008-24EF-5444-A7CC-4DAC64AEF5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88266" y="4977941"/>
                <a:ext cx="758477" cy="854518"/>
                <a:chOff x="4566431" y="4831085"/>
                <a:chExt cx="2007815" cy="2056409"/>
              </a:xfrm>
            </p:grpSpPr>
            <p:pic>
              <p:nvPicPr>
                <p:cNvPr id="17437" name="Picture 5">
                  <a:extLst>
                    <a:ext uri="{FF2B5EF4-FFF2-40B4-BE49-F238E27FC236}">
                      <a16:creationId xmlns:a16="http://schemas.microsoft.com/office/drawing/2014/main" id="{B0E44116-935E-EC45-A30A-D0F17812E9C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10980" y="4928767"/>
                  <a:ext cx="1914525" cy="1905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8" name="円/楕円 87">
                  <a:extLst>
                    <a:ext uri="{FF2B5EF4-FFF2-40B4-BE49-F238E27FC236}">
                      <a16:creationId xmlns:a16="http://schemas.microsoft.com/office/drawing/2014/main" id="{F7B32C1E-27DE-7844-8A32-2B3CD85A2660}"/>
                    </a:ext>
                  </a:extLst>
                </p:cNvPr>
                <p:cNvSpPr/>
                <p:nvPr/>
              </p:nvSpPr>
              <p:spPr>
                <a:xfrm>
                  <a:off x="4994816" y="5104885"/>
                  <a:ext cx="360853" cy="362575"/>
                </a:xfrm>
                <a:prstGeom prst="ellipse">
                  <a:avLst/>
                </a:prstGeom>
                <a:noFill/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11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9" name="円/楕円 88">
                  <a:extLst>
                    <a:ext uri="{FF2B5EF4-FFF2-40B4-BE49-F238E27FC236}">
                      <a16:creationId xmlns:a16="http://schemas.microsoft.com/office/drawing/2014/main" id="{B9900B6C-42C3-2B4B-9BD2-99D77524E2C7}"/>
                    </a:ext>
                  </a:extLst>
                </p:cNvPr>
                <p:cNvSpPr/>
                <p:nvPr/>
              </p:nvSpPr>
              <p:spPr>
                <a:xfrm>
                  <a:off x="5687153" y="4830092"/>
                  <a:ext cx="356656" cy="354941"/>
                </a:xfrm>
                <a:prstGeom prst="ellipse">
                  <a:avLst/>
                </a:prstGeom>
                <a:noFill/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11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0" name="円/楕円 89">
                  <a:extLst>
                    <a:ext uri="{FF2B5EF4-FFF2-40B4-BE49-F238E27FC236}">
                      <a16:creationId xmlns:a16="http://schemas.microsoft.com/office/drawing/2014/main" id="{EAA3005F-9597-0440-9ED6-41379812E2E0}"/>
                    </a:ext>
                  </a:extLst>
                </p:cNvPr>
                <p:cNvSpPr/>
                <p:nvPr/>
              </p:nvSpPr>
              <p:spPr>
                <a:xfrm>
                  <a:off x="4566827" y="5719352"/>
                  <a:ext cx="360853" cy="362572"/>
                </a:xfrm>
                <a:prstGeom prst="ellipse">
                  <a:avLst/>
                </a:prstGeom>
                <a:noFill/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11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1" name="円/楕円 90">
                  <a:extLst>
                    <a:ext uri="{FF2B5EF4-FFF2-40B4-BE49-F238E27FC236}">
                      <a16:creationId xmlns:a16="http://schemas.microsoft.com/office/drawing/2014/main" id="{4542AA8A-6793-D246-8890-6E4DFCC06897}"/>
                    </a:ext>
                  </a:extLst>
                </p:cNvPr>
                <p:cNvSpPr/>
                <p:nvPr/>
              </p:nvSpPr>
              <p:spPr>
                <a:xfrm>
                  <a:off x="4789215" y="6524645"/>
                  <a:ext cx="360853" cy="362575"/>
                </a:xfrm>
                <a:prstGeom prst="ellipse">
                  <a:avLst/>
                </a:prstGeom>
                <a:noFill/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11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2" name="円/楕円 91">
                  <a:extLst>
                    <a:ext uri="{FF2B5EF4-FFF2-40B4-BE49-F238E27FC236}">
                      <a16:creationId xmlns:a16="http://schemas.microsoft.com/office/drawing/2014/main" id="{3A2C1910-F38C-8F42-96F7-F54C37A6C245}"/>
                    </a:ext>
                  </a:extLst>
                </p:cNvPr>
                <p:cNvSpPr/>
                <p:nvPr/>
              </p:nvSpPr>
              <p:spPr>
                <a:xfrm>
                  <a:off x="5305318" y="5887281"/>
                  <a:ext cx="360853" cy="362572"/>
                </a:xfrm>
                <a:prstGeom prst="ellipse">
                  <a:avLst/>
                </a:prstGeom>
                <a:noFill/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11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" name="円/楕円 92">
                  <a:extLst>
                    <a:ext uri="{FF2B5EF4-FFF2-40B4-BE49-F238E27FC236}">
                      <a16:creationId xmlns:a16="http://schemas.microsoft.com/office/drawing/2014/main" id="{ED7901B7-958F-6C46-8D0D-E27D5604DBC3}"/>
                    </a:ext>
                  </a:extLst>
                </p:cNvPr>
                <p:cNvSpPr/>
                <p:nvPr/>
              </p:nvSpPr>
              <p:spPr>
                <a:xfrm>
                  <a:off x="6119337" y="5299530"/>
                  <a:ext cx="360853" cy="358757"/>
                </a:xfrm>
                <a:prstGeom prst="ellipse">
                  <a:avLst/>
                </a:prstGeom>
                <a:noFill/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11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4" name="円/楕円 93">
                  <a:extLst>
                    <a:ext uri="{FF2B5EF4-FFF2-40B4-BE49-F238E27FC236}">
                      <a16:creationId xmlns:a16="http://schemas.microsoft.com/office/drawing/2014/main" id="{F53D0CDB-FC51-B84B-B13E-5EC458BB2762}"/>
                    </a:ext>
                  </a:extLst>
                </p:cNvPr>
                <p:cNvSpPr/>
                <p:nvPr/>
              </p:nvSpPr>
              <p:spPr>
                <a:xfrm>
                  <a:off x="5624212" y="6417782"/>
                  <a:ext cx="360853" cy="358757"/>
                </a:xfrm>
                <a:prstGeom prst="ellipse">
                  <a:avLst/>
                </a:prstGeom>
                <a:noFill/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11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" name="円/楕円 94">
                  <a:extLst>
                    <a:ext uri="{FF2B5EF4-FFF2-40B4-BE49-F238E27FC236}">
                      <a16:creationId xmlns:a16="http://schemas.microsoft.com/office/drawing/2014/main" id="{0B91C2F8-E9C5-B745-91D3-45BD7FF99A01}"/>
                    </a:ext>
                  </a:extLst>
                </p:cNvPr>
                <p:cNvSpPr/>
                <p:nvPr/>
              </p:nvSpPr>
              <p:spPr>
                <a:xfrm>
                  <a:off x="6211648" y="6162073"/>
                  <a:ext cx="360853" cy="354939"/>
                </a:xfrm>
                <a:prstGeom prst="ellipse">
                  <a:avLst/>
                </a:prstGeom>
                <a:noFill/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110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7434" name="正方形/長方形 98">
                <a:extLst>
                  <a:ext uri="{FF2B5EF4-FFF2-40B4-BE49-F238E27FC236}">
                    <a16:creationId xmlns:a16="http://schemas.microsoft.com/office/drawing/2014/main" id="{8A81BCE4-3623-D946-AA8B-C87D2E1AD2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92989" y="5884141"/>
                <a:ext cx="65915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ja-JP">
                    <a:solidFill>
                      <a:srgbClr val="0D0D0D"/>
                    </a:solidFill>
                    <a:cs typeface="Times New Roman" panose="02020603050405020304" pitchFamily="18" charset="0"/>
                  </a:rPr>
                  <a:t>BEC</a:t>
                </a:r>
                <a:endParaRPr lang="ja-JP" altLang="en-US" i="1">
                  <a:solidFill>
                    <a:srgbClr val="0D0D0D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7435" name="正方形/長方形 99">
                <a:extLst>
                  <a:ext uri="{FF2B5EF4-FFF2-40B4-BE49-F238E27FC236}">
                    <a16:creationId xmlns:a16="http://schemas.microsoft.com/office/drawing/2014/main" id="{65B8C266-2061-2440-8B38-9091D0F0B4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278" y="5934517"/>
                <a:ext cx="65915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ja-JP">
                    <a:solidFill>
                      <a:srgbClr val="0D0D0D"/>
                    </a:solidFill>
                    <a:cs typeface="Times New Roman" panose="02020603050405020304" pitchFamily="18" charset="0"/>
                  </a:rPr>
                  <a:t>BCS</a:t>
                </a:r>
                <a:endParaRPr lang="ja-JP" altLang="en-US" i="1">
                  <a:solidFill>
                    <a:srgbClr val="0D0D0D"/>
                  </a:solidFill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1" name="直線矢印コネクタ 100">
                <a:extLst>
                  <a:ext uri="{FF2B5EF4-FFF2-40B4-BE49-F238E27FC236}">
                    <a16:creationId xmlns:a16="http://schemas.microsoft.com/office/drawing/2014/main" id="{022F146B-1BC7-F544-B448-E6E814A89648}"/>
                  </a:ext>
                </a:extLst>
              </p:cNvPr>
              <p:cNvCxnSpPr/>
              <p:nvPr/>
            </p:nvCxnSpPr>
            <p:spPr>
              <a:xfrm>
                <a:off x="6196996" y="6076578"/>
                <a:ext cx="1762608" cy="0"/>
              </a:xfrm>
              <a:prstGeom prst="straightConnector1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正方形/長方形 103">
              <a:extLst>
                <a:ext uri="{FF2B5EF4-FFF2-40B4-BE49-F238E27FC236}">
                  <a16:creationId xmlns:a16="http://schemas.microsoft.com/office/drawing/2014/main" id="{5D1460FC-BA33-CA4C-98DC-A07E4F99A8FA}"/>
                </a:ext>
              </a:extLst>
            </p:cNvPr>
            <p:cNvSpPr/>
            <p:nvPr/>
          </p:nvSpPr>
          <p:spPr>
            <a:xfrm>
              <a:off x="6493646" y="6002002"/>
              <a:ext cx="1262575" cy="3073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ja-JP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引力相互作用</a:t>
              </a:r>
              <a:endParaRPr lang="ja-JP" altLang="en-US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17418" name="グループ化 10">
            <a:extLst>
              <a:ext uri="{FF2B5EF4-FFF2-40B4-BE49-F238E27FC236}">
                <a16:creationId xmlns:a16="http://schemas.microsoft.com/office/drawing/2014/main" id="{51603055-7D8D-354F-988A-5D098F7934E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99830" y="1723959"/>
            <a:ext cx="4138612" cy="1638300"/>
            <a:chOff x="4199951" y="1981493"/>
            <a:chExt cx="4580562" cy="1813229"/>
          </a:xfrm>
        </p:grpSpPr>
        <p:pic>
          <p:nvPicPr>
            <p:cNvPr id="17422" name="Picture 4" descr="C:\Users\yamashita\Documents\yamashita\事務手続き等\Q3\cooper_pairs_300_300.jpg">
              <a:extLst>
                <a:ext uri="{FF2B5EF4-FFF2-40B4-BE49-F238E27FC236}">
                  <a16:creationId xmlns:a16="http://schemas.microsoft.com/office/drawing/2014/main" id="{05E09A3D-A787-7E4E-A6A2-BA58A9EC43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7"/>
            <a:stretch>
              <a:fillRect/>
            </a:stretch>
          </p:blipFill>
          <p:spPr bwMode="auto">
            <a:xfrm>
              <a:off x="6529201" y="1984966"/>
              <a:ext cx="2251312" cy="1809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23" name="グループ化 108">
              <a:extLst>
                <a:ext uri="{FF2B5EF4-FFF2-40B4-BE49-F238E27FC236}">
                  <a16:creationId xmlns:a16="http://schemas.microsoft.com/office/drawing/2014/main" id="{03C11437-DF9A-BF41-82D0-D073FB4BF0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9951" y="1984873"/>
              <a:ext cx="2418526" cy="1803862"/>
              <a:chOff x="5249087" y="3926968"/>
              <a:chExt cx="3823309" cy="2857757"/>
            </a:xfrm>
          </p:grpSpPr>
          <p:pic>
            <p:nvPicPr>
              <p:cNvPr id="17425" name="図 109" descr="C:\Users\shigeru\Google ドライブ\papers\YBCO_PG\プレスリリース\YBCO_press6.png">
                <a:extLst>
                  <a:ext uri="{FF2B5EF4-FFF2-40B4-BE49-F238E27FC236}">
                    <a16:creationId xmlns:a16="http://schemas.microsoft.com/office/drawing/2014/main" id="{813CC82A-8409-4744-B593-FCE2215A1F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20" t="18404" r="21652" b="23801"/>
              <a:stretch>
                <a:fillRect/>
              </a:stretch>
            </p:blipFill>
            <p:spPr bwMode="auto">
              <a:xfrm>
                <a:off x="5249087" y="3926968"/>
                <a:ext cx="3823309" cy="28577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26" name="正方形/長方形 110">
                <a:extLst>
                  <a:ext uri="{FF2B5EF4-FFF2-40B4-BE49-F238E27FC236}">
                    <a16:creationId xmlns:a16="http://schemas.microsoft.com/office/drawing/2014/main" id="{9475DFB2-3E5C-DD4D-90DE-7CE0D2D571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4833" y="4057814"/>
                <a:ext cx="719557" cy="4270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ja-JP" sz="1400" b="1" i="1">
                    <a:solidFill>
                      <a:srgbClr val="FF0000"/>
                    </a:solidFill>
                    <a:latin typeface="Symbol" pitchFamily="2" charset="2"/>
                    <a:cs typeface="Times New Roman" panose="02020603050405020304" pitchFamily="18" charset="0"/>
                  </a:rPr>
                  <a:t>t </a:t>
                </a:r>
                <a:r>
                  <a:rPr lang="en-US" altLang="ja-JP" sz="1400">
                    <a:solidFill>
                      <a:srgbClr val="FF0000"/>
                    </a:solidFill>
                    <a:latin typeface="Symbol" pitchFamily="2" charset="2"/>
                    <a:cs typeface="Times New Roman" panose="02020603050405020304" pitchFamily="18" charset="0"/>
                  </a:rPr>
                  <a:t>(</a:t>
                </a:r>
                <a:r>
                  <a:rPr lang="en-US" altLang="ja-JP" sz="1400" i="1">
                    <a:solidFill>
                      <a:srgbClr val="FF0000"/>
                    </a:solidFill>
                    <a:latin typeface="Symbol" pitchFamily="2" charset="2"/>
                    <a:cs typeface="Times New Roman" panose="02020603050405020304" pitchFamily="18" charset="0"/>
                  </a:rPr>
                  <a:t>f</a:t>
                </a:r>
                <a:r>
                  <a:rPr lang="en-US" altLang="ja-JP" sz="1400">
                    <a:solidFill>
                      <a:srgbClr val="FF0000"/>
                    </a:solidFill>
                    <a:latin typeface="Symbol" pitchFamily="2" charset="2"/>
                    <a:cs typeface="Times New Roman" panose="02020603050405020304" pitchFamily="18" charset="0"/>
                  </a:rPr>
                  <a:t>)</a:t>
                </a:r>
                <a:endParaRPr lang="ja-JP" altLang="en-US" sz="1400">
                  <a:solidFill>
                    <a:srgbClr val="FF0000"/>
                  </a:solidFill>
                  <a:latin typeface="Symbol" pitchFamily="2" charset="2"/>
                </a:endParaRPr>
              </a:p>
            </p:txBody>
          </p:sp>
          <p:sp>
            <p:nvSpPr>
              <p:cNvPr id="17427" name="正方形/長方形 111">
                <a:extLst>
                  <a:ext uri="{FF2B5EF4-FFF2-40B4-BE49-F238E27FC236}">
                    <a16:creationId xmlns:a16="http://schemas.microsoft.com/office/drawing/2014/main" id="{D1E7CB83-F100-084F-89FD-D6FC1629FD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96539" y="4594165"/>
                <a:ext cx="448781" cy="4270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ja-JP" sz="1400" b="1" i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endParaRPr lang="ja-JP" altLang="en-US" sz="140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正方形/長方形 112">
                <a:extLst>
                  <a:ext uri="{FF2B5EF4-FFF2-40B4-BE49-F238E27FC236}">
                    <a16:creationId xmlns:a16="http://schemas.microsoft.com/office/drawing/2014/main" id="{CD88064B-ABCA-4342-8C8A-87452380F2C4}"/>
                  </a:ext>
                </a:extLst>
              </p:cNvPr>
              <p:cNvSpPr/>
              <p:nvPr/>
            </p:nvSpPr>
            <p:spPr>
              <a:xfrm rot="20203226">
                <a:off x="5937927" y="6181834"/>
                <a:ext cx="1960971" cy="3507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ja-JP" sz="105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Broken </a:t>
                </a:r>
                <a:r>
                  <a:rPr lang="en-US" altLang="ja-JP" sz="1050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C</a:t>
                </a:r>
                <a:r>
                  <a:rPr lang="en-US" altLang="ja-JP" sz="1050" baseline="-250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4</a:t>
                </a:r>
                <a:r>
                  <a:rPr lang="en-US" altLang="ja-JP" sz="105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symmetry</a:t>
                </a:r>
                <a:endParaRPr lang="ja-JP" altLang="en-US" sz="105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</p:grpSp>
        <p:sp>
          <p:nvSpPr>
            <p:cNvPr id="114" name="正方形/長方形 113">
              <a:extLst>
                <a:ext uri="{FF2B5EF4-FFF2-40B4-BE49-F238E27FC236}">
                  <a16:creationId xmlns:a16="http://schemas.microsoft.com/office/drawing/2014/main" id="{F5FEB172-6B38-5B45-9593-30AEE41C7868}"/>
                </a:ext>
              </a:extLst>
            </p:cNvPr>
            <p:cNvSpPr/>
            <p:nvPr/>
          </p:nvSpPr>
          <p:spPr>
            <a:xfrm>
              <a:off x="5767217" y="1981493"/>
              <a:ext cx="3013296" cy="37424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ja-JP" alt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charset="-128"/>
                  <a:cs typeface="Arial" panose="020B0604020202020204" pitchFamily="34" charset="0"/>
                </a:rPr>
                <a:t>超高分解能磁気異方性測定</a:t>
              </a:r>
              <a:endParaRPr lang="ja-JP" altLang="en-US" sz="1600" dirty="0">
                <a:solidFill>
                  <a:schemeClr val="bg1"/>
                </a:solidFill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17419" name="正方形/長方形 116">
            <a:extLst>
              <a:ext uri="{FF2B5EF4-FFF2-40B4-BE49-F238E27FC236}">
                <a16:creationId xmlns:a16="http://schemas.microsoft.com/office/drawing/2014/main" id="{AFC14768-4D92-B845-8426-259086F2C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2" y="6215063"/>
            <a:ext cx="4662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ja-JP" altLang="en-US" sz="2000">
                <a:solidFill>
                  <a:srgbClr val="FF0000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rPr>
              <a:t>強い引力がもたらす奇妙な超伝導状態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3BFB78E-1862-4C4E-A139-0E8811D6F75F}"/>
              </a:ext>
            </a:extLst>
          </p:cNvPr>
          <p:cNvSpPr/>
          <p:nvPr/>
        </p:nvSpPr>
        <p:spPr>
          <a:xfrm>
            <a:off x="4092575" y="4383088"/>
            <a:ext cx="5434013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ja-JP" altLang="en-US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冷却原子でしか実現できなかった状態が実現</a:t>
            </a:r>
            <a:endParaRPr lang="ja-JP" altLang="en-US" dirty="0">
              <a:ea typeface="ＭＳ Ｐゴシック" panose="020B0600070205080204" pitchFamily="50" charset="-128"/>
            </a:endParaRPr>
          </a:p>
        </p:txBody>
      </p:sp>
      <p:sp>
        <p:nvSpPr>
          <p:cNvPr id="17421" name="テキスト ボックス 38">
            <a:extLst>
              <a:ext uri="{FF2B5EF4-FFF2-40B4-BE49-F238E27FC236}">
                <a16:creationId xmlns:a16="http://schemas.microsoft.com/office/drawing/2014/main" id="{4305ABE3-CCBC-4F47-8CA0-A5B7977B9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8138" y="6507163"/>
            <a:ext cx="53165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ja-JP" altLang="en-US" sz="1600">
                <a:latin typeface="HG丸ｺﾞｼｯｸM-PRO" panose="020F0600000000000000" pitchFamily="34" charset="-128"/>
                <a:ea typeface="HG丸ｺﾞｼｯｸM-PRO" panose="020F0600000000000000" pitchFamily="34" charset="-128"/>
              </a:rPr>
              <a:t>サイエンス</a:t>
            </a:r>
            <a:r>
              <a:rPr lang="en-US" altLang="ja-JP" sz="1600">
                <a:latin typeface="HG丸ｺﾞｼｯｸM-PRO" panose="020F0600000000000000" pitchFamily="34" charset="-128"/>
                <a:ea typeface="HG丸ｺﾞｼｯｸM-PRO" panose="020F0600000000000000" pitchFamily="34" charset="-128"/>
              </a:rPr>
              <a:t> (2012</a:t>
            </a:r>
            <a:r>
              <a:rPr lang="ja-JP" altLang="en-US" sz="1600">
                <a:latin typeface="HG丸ｺﾞｼｯｸM-PRO" panose="020F0600000000000000" pitchFamily="34" charset="-128"/>
                <a:ea typeface="HG丸ｺﾞｼｯｸM-PRO" panose="020F0600000000000000" pitchFamily="34" charset="-128"/>
              </a:rPr>
              <a:t>年</a:t>
            </a:r>
            <a:r>
              <a:rPr lang="en-US" altLang="ja-JP" sz="1600">
                <a:latin typeface="HG丸ｺﾞｼｯｸM-PRO" panose="020F0600000000000000" pitchFamily="34" charset="-128"/>
                <a:ea typeface="HG丸ｺﾞｼｯｸM-PRO" panose="020F0600000000000000" pitchFamily="34" charset="-128"/>
              </a:rPr>
              <a:t>)</a:t>
            </a:r>
            <a:endParaRPr lang="ja-JP" altLang="en-US" sz="1600">
              <a:latin typeface="HG丸ｺﾞｼｯｸM-PRO" panose="020F0600000000000000" pitchFamily="34" charset="-128"/>
              <a:ea typeface="HG丸ｺﾞｼｯｸM-PRO" panose="020F0600000000000000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グループ化 35">
            <a:extLst>
              <a:ext uri="{FF2B5EF4-FFF2-40B4-BE49-F238E27FC236}">
                <a16:creationId xmlns:a16="http://schemas.microsoft.com/office/drawing/2014/main" id="{AA6F6A23-60EA-BA4D-9C0B-B8BC353EB8F7}"/>
              </a:ext>
            </a:extLst>
          </p:cNvPr>
          <p:cNvGrpSpPr>
            <a:grpSpLocks/>
          </p:cNvGrpSpPr>
          <p:nvPr/>
        </p:nvGrpSpPr>
        <p:grpSpPr bwMode="auto">
          <a:xfrm>
            <a:off x="4427538" y="1484313"/>
            <a:ext cx="4732337" cy="2532062"/>
            <a:chOff x="4329675" y="1509959"/>
            <a:chExt cx="4731609" cy="2532927"/>
          </a:xfrm>
        </p:grpSpPr>
        <p:pic>
          <p:nvPicPr>
            <p:cNvPr id="19496" name="Picture 2" descr="http://kotai2.scphys.kyoto-u.ac.jp/pukiwiki/image/inst/MBE-STM1.jpg">
              <a:extLst>
                <a:ext uri="{FF2B5EF4-FFF2-40B4-BE49-F238E27FC236}">
                  <a16:creationId xmlns:a16="http://schemas.microsoft.com/office/drawing/2014/main" id="{871B4D94-05EA-DA4E-9C37-3BF81B6031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1103" y="1509959"/>
              <a:ext cx="3945429" cy="2532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正方形/長方形 28">
              <a:extLst>
                <a:ext uri="{FF2B5EF4-FFF2-40B4-BE49-F238E27FC236}">
                  <a16:creationId xmlns:a16="http://schemas.microsoft.com/office/drawing/2014/main" id="{D6849BB5-8CA9-5A48-BDDF-53569E8BA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1977" y="1840272"/>
              <a:ext cx="1979307" cy="30808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ja-JP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走査型トンネル顕微鏡</a:t>
              </a:r>
            </a:p>
          </p:txBody>
        </p:sp>
        <p:sp>
          <p:nvSpPr>
            <p:cNvPr id="39" name="正方形/長方形 28">
              <a:extLst>
                <a:ext uri="{FF2B5EF4-FFF2-40B4-BE49-F238E27FC236}">
                  <a16:creationId xmlns:a16="http://schemas.microsoft.com/office/drawing/2014/main" id="{0F5ADCF3-4E29-8B4C-B6E3-BA426B82A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675" y="1964139"/>
              <a:ext cx="1620588" cy="52405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ja-JP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分子線</a:t>
              </a:r>
              <a:endParaRPr lang="en-US" altLang="ja-JP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>
                <a:defRPr/>
              </a:pPr>
              <a:r>
                <a:rPr lang="ja-JP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エピタキシー装置</a:t>
              </a:r>
            </a:p>
          </p:txBody>
        </p:sp>
      </p:grpSp>
      <p:sp>
        <p:nvSpPr>
          <p:cNvPr id="19458" name="正方形/長方形 7">
            <a:extLst>
              <a:ext uri="{FF2B5EF4-FFF2-40B4-BE49-F238E27FC236}">
                <a16:creationId xmlns:a16="http://schemas.microsoft.com/office/drawing/2014/main" id="{19305463-870C-654C-A1E2-5E42AA31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" y="593725"/>
            <a:ext cx="40084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200" u="sng">
                <a:solidFill>
                  <a:srgbClr val="000000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  <a:cs typeface="Arial" panose="020B0604020202020204" pitchFamily="34" charset="0"/>
              </a:rPr>
              <a:t>自然界に存在しない</a:t>
            </a:r>
            <a:endParaRPr lang="en-US" altLang="ja-JP" sz="2200" u="sng">
              <a:solidFill>
                <a:srgbClr val="000000"/>
              </a:solidFill>
              <a:latin typeface="HG丸ｺﾞｼｯｸM-PRO" panose="020F0600000000000000" pitchFamily="34" charset="-128"/>
              <a:ea typeface="HG丸ｺﾞｼｯｸM-PRO" panose="020F0600000000000000" pitchFamily="34" charset="-128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2200" u="sng">
                <a:solidFill>
                  <a:srgbClr val="000000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  <a:cs typeface="Arial" panose="020B0604020202020204" pitchFamily="34" charset="0"/>
              </a:rPr>
              <a:t>2</a:t>
            </a:r>
            <a:r>
              <a:rPr lang="ja-JP" altLang="en-US" sz="2200" u="sng">
                <a:solidFill>
                  <a:srgbClr val="000000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  <a:cs typeface="Arial" panose="020B0604020202020204" pitchFamily="34" charset="0"/>
              </a:rPr>
              <a:t>次元強相関物質の人工創製</a:t>
            </a:r>
          </a:p>
        </p:txBody>
      </p:sp>
      <p:sp>
        <p:nvSpPr>
          <p:cNvPr id="19459" name="正方形/長方形 29">
            <a:extLst>
              <a:ext uri="{FF2B5EF4-FFF2-40B4-BE49-F238E27FC236}">
                <a16:creationId xmlns:a16="http://schemas.microsoft.com/office/drawing/2014/main" id="{47AF482B-3441-A94D-8EC1-E60EC9CA4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038" y="-28575"/>
            <a:ext cx="9251951" cy="584200"/>
          </a:xfrm>
          <a:prstGeom prst="rect">
            <a:avLst/>
          </a:prstGeom>
          <a:gradFill rotWithShape="1">
            <a:gsLst>
              <a:gs pos="0">
                <a:srgbClr val="002858"/>
              </a:gs>
              <a:gs pos="50000">
                <a:srgbClr val="003E81"/>
              </a:gs>
              <a:gs pos="100000">
                <a:srgbClr val="004C9B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ja-JP" altLang="en-US" sz="3200">
                <a:solidFill>
                  <a:srgbClr val="FFFFFF"/>
                </a:solidFill>
                <a:ea typeface="HG丸ｺﾞｼｯｸM-PRO" panose="020F0600000000000000" pitchFamily="34" charset="-128"/>
                <a:cs typeface="Arial" panose="020B0604020202020204" pitchFamily="34" charset="0"/>
              </a:rPr>
              <a:t>人工物質設計、先端計測</a:t>
            </a:r>
          </a:p>
        </p:txBody>
      </p:sp>
      <p:sp>
        <p:nvSpPr>
          <p:cNvPr id="66" name="テキスト ボックス 22">
            <a:extLst>
              <a:ext uri="{FF2B5EF4-FFF2-40B4-BE49-F238E27FC236}">
                <a16:creationId xmlns:a16="http://schemas.microsoft.com/office/drawing/2014/main" id="{04C39F91-927E-524D-A269-4EBEC12FB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6588" y="2098675"/>
            <a:ext cx="27066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ja-JP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人工超格子による</a:t>
            </a:r>
            <a:endParaRPr lang="en-US" altLang="ja-JP" sz="1800" dirty="0">
              <a:solidFill>
                <a:schemeClr val="tx1">
                  <a:lumMod val="95000"/>
                  <a:lumOff val="5000"/>
                </a:schemeClr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algn="ctr">
              <a:defRPr/>
            </a:pPr>
            <a:r>
              <a:rPr lang="ja-JP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重い電子</a:t>
            </a:r>
            <a:r>
              <a:rPr lang="en-US" altLang="ja-JP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(&gt;1000</a:t>
            </a:r>
            <a:r>
              <a:rPr lang="en-US" altLang="ja-JP" sz="1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m</a:t>
            </a:r>
            <a:r>
              <a:rPr lang="en-US" altLang="ja-JP" sz="1800" i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e</a:t>
            </a:r>
            <a:r>
              <a:rPr lang="en-US" altLang="ja-JP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)</a:t>
            </a:r>
            <a:r>
              <a:rPr lang="ja-JP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の</a:t>
            </a:r>
            <a:endParaRPr lang="en-US" altLang="ja-JP" sz="1800" dirty="0">
              <a:solidFill>
                <a:schemeClr val="tx1">
                  <a:lumMod val="95000"/>
                  <a:lumOff val="5000"/>
                </a:schemeClr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algn="ctr">
              <a:defRPr/>
            </a:pPr>
            <a:r>
              <a:rPr lang="en-US" altLang="ja-JP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2</a:t>
            </a:r>
            <a:r>
              <a:rPr lang="ja-JP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次元量子閉じこめ</a:t>
            </a:r>
          </a:p>
        </p:txBody>
      </p:sp>
      <p:grpSp>
        <p:nvGrpSpPr>
          <p:cNvPr id="19461" name="グループ化 3">
            <a:extLst>
              <a:ext uri="{FF2B5EF4-FFF2-40B4-BE49-F238E27FC236}">
                <a16:creationId xmlns:a16="http://schemas.microsoft.com/office/drawing/2014/main" id="{774E1B1E-E689-A540-97F0-64F0FFCBD25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9388" y="1503363"/>
            <a:ext cx="1833562" cy="3581400"/>
            <a:chOff x="35496" y="1556792"/>
            <a:chExt cx="2031047" cy="3969039"/>
          </a:xfrm>
        </p:grpSpPr>
        <p:grpSp>
          <p:nvGrpSpPr>
            <p:cNvPr id="19479" name="グループ化 56">
              <a:extLst>
                <a:ext uri="{FF2B5EF4-FFF2-40B4-BE49-F238E27FC236}">
                  <a16:creationId xmlns:a16="http://schemas.microsoft.com/office/drawing/2014/main" id="{B20A4810-8602-914B-AD1F-97428E482DD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5496" y="4199486"/>
              <a:ext cx="1766080" cy="1326345"/>
              <a:chOff x="3131820" y="1878330"/>
              <a:chExt cx="2796540" cy="1986004"/>
            </a:xfrm>
          </p:grpSpPr>
          <p:sp>
            <p:nvSpPr>
              <p:cNvPr id="45" name="フリーフォーム 44">
                <a:extLst>
                  <a:ext uri="{FF2B5EF4-FFF2-40B4-BE49-F238E27FC236}">
                    <a16:creationId xmlns:a16="http://schemas.microsoft.com/office/drawing/2014/main" id="{C2F95A47-09CF-BB48-8FF6-CA637EA0B7B4}"/>
                  </a:ext>
                </a:extLst>
              </p:cNvPr>
              <p:cNvSpPr/>
              <p:nvPr/>
            </p:nvSpPr>
            <p:spPr>
              <a:xfrm>
                <a:off x="3131820" y="2375938"/>
                <a:ext cx="1169494" cy="1488396"/>
              </a:xfrm>
              <a:custGeom>
                <a:avLst/>
                <a:gdLst>
                  <a:gd name="connsiteX0" fmla="*/ 0 w 1168842"/>
                  <a:gd name="connsiteY0" fmla="*/ 0 h 1486894"/>
                  <a:gd name="connsiteX1" fmla="*/ 7951 w 1168842"/>
                  <a:gd name="connsiteY1" fmla="*/ 763325 h 1486894"/>
                  <a:gd name="connsiteX2" fmla="*/ 1152939 w 1168842"/>
                  <a:gd name="connsiteY2" fmla="*/ 1486894 h 1486894"/>
                  <a:gd name="connsiteX3" fmla="*/ 1168842 w 1168842"/>
                  <a:gd name="connsiteY3" fmla="*/ 707666 h 1486894"/>
                  <a:gd name="connsiteX4" fmla="*/ 0 w 1168842"/>
                  <a:gd name="connsiteY4" fmla="*/ 0 h 1486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8842" h="1486894">
                    <a:moveTo>
                      <a:pt x="0" y="0"/>
                    </a:moveTo>
                    <a:cubicBezTo>
                      <a:pt x="2650" y="254442"/>
                      <a:pt x="5301" y="508883"/>
                      <a:pt x="7951" y="763325"/>
                    </a:cubicBezTo>
                    <a:lnTo>
                      <a:pt x="1152939" y="1486894"/>
                    </a:lnTo>
                    <a:lnTo>
                      <a:pt x="1168842" y="707666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66">
                      <a:shade val="30000"/>
                      <a:satMod val="115000"/>
                    </a:srgbClr>
                  </a:gs>
                  <a:gs pos="50000">
                    <a:srgbClr val="FFFF66">
                      <a:shade val="67500"/>
                      <a:satMod val="115000"/>
                    </a:srgbClr>
                  </a:gs>
                  <a:gs pos="100000">
                    <a:srgbClr val="FFFF66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46" name="フリーフォーム 45">
                <a:extLst>
                  <a:ext uri="{FF2B5EF4-FFF2-40B4-BE49-F238E27FC236}">
                    <a16:creationId xmlns:a16="http://schemas.microsoft.com/office/drawing/2014/main" id="{E8A6868C-5B72-734A-B939-06AF549FA8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84607" y="2568245"/>
                <a:ext cx="1637291" cy="1280283"/>
              </a:xfrm>
              <a:custGeom>
                <a:avLst/>
                <a:gdLst>
                  <a:gd name="connsiteX0" fmla="*/ 23854 w 1637969"/>
                  <a:gd name="connsiteY0" fmla="*/ 524786 h 1319917"/>
                  <a:gd name="connsiteX1" fmla="*/ 0 w 1637969"/>
                  <a:gd name="connsiteY1" fmla="*/ 1319917 h 1319917"/>
                  <a:gd name="connsiteX2" fmla="*/ 1630017 w 1637969"/>
                  <a:gd name="connsiteY2" fmla="*/ 683812 h 1319917"/>
                  <a:gd name="connsiteX3" fmla="*/ 1637969 w 1637969"/>
                  <a:gd name="connsiteY3" fmla="*/ 0 h 1319917"/>
                  <a:gd name="connsiteX4" fmla="*/ 23854 w 1637969"/>
                  <a:gd name="connsiteY4" fmla="*/ 524786 h 1319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969" h="1319917">
                    <a:moveTo>
                      <a:pt x="23854" y="524786"/>
                    </a:moveTo>
                    <a:lnTo>
                      <a:pt x="0" y="1319917"/>
                    </a:lnTo>
                    <a:lnTo>
                      <a:pt x="1630017" y="683812"/>
                    </a:lnTo>
                    <a:cubicBezTo>
                      <a:pt x="1632668" y="455875"/>
                      <a:pt x="1635318" y="227937"/>
                      <a:pt x="1637969" y="0"/>
                    </a:cubicBezTo>
                    <a:lnTo>
                      <a:pt x="23854" y="52478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47" name="フリーフォーム 46">
                <a:extLst>
                  <a:ext uri="{FF2B5EF4-FFF2-40B4-BE49-F238E27FC236}">
                    <a16:creationId xmlns:a16="http://schemas.microsoft.com/office/drawing/2014/main" id="{84E3D713-214D-D94D-94EA-2B3FE411D007}"/>
                  </a:ext>
                </a:extLst>
              </p:cNvPr>
              <p:cNvSpPr/>
              <p:nvPr/>
            </p:nvSpPr>
            <p:spPr>
              <a:xfrm>
                <a:off x="3131820" y="1878051"/>
                <a:ext cx="2795647" cy="1219693"/>
              </a:xfrm>
              <a:custGeom>
                <a:avLst/>
                <a:gdLst>
                  <a:gd name="connsiteX0" fmla="*/ 0 w 2796540"/>
                  <a:gd name="connsiteY0" fmla="*/ 491490 h 1219200"/>
                  <a:gd name="connsiteX1" fmla="*/ 1184910 w 2796540"/>
                  <a:gd name="connsiteY1" fmla="*/ 1219200 h 1219200"/>
                  <a:gd name="connsiteX2" fmla="*/ 2796540 w 2796540"/>
                  <a:gd name="connsiteY2" fmla="*/ 693420 h 1219200"/>
                  <a:gd name="connsiteX3" fmla="*/ 1592580 w 2796540"/>
                  <a:gd name="connsiteY3" fmla="*/ 0 h 1219200"/>
                  <a:gd name="connsiteX4" fmla="*/ 0 w 2796540"/>
                  <a:gd name="connsiteY4" fmla="*/ 491490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6540" h="1219200">
                    <a:moveTo>
                      <a:pt x="0" y="491490"/>
                    </a:moveTo>
                    <a:lnTo>
                      <a:pt x="1184910" y="1219200"/>
                    </a:lnTo>
                    <a:lnTo>
                      <a:pt x="2796540" y="693420"/>
                    </a:lnTo>
                    <a:lnTo>
                      <a:pt x="1592580" y="0"/>
                    </a:lnTo>
                    <a:lnTo>
                      <a:pt x="0" y="491490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  <p:pic>
          <p:nvPicPr>
            <p:cNvPr id="19480" name="Picture 3" descr="C:\Users\Yuji Matsuda\Downloads\CeIn3_LaIn3_bottom.png">
              <a:extLst>
                <a:ext uri="{FF2B5EF4-FFF2-40B4-BE49-F238E27FC236}">
                  <a16:creationId xmlns:a16="http://schemas.microsoft.com/office/drawing/2014/main" id="{9708F967-BBA0-994E-A1C5-8EDE1F668A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238" y="4013884"/>
              <a:ext cx="1349187" cy="942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1" name="Picture 3" descr="C:\Users\Yuji Matsuda\Downloads\CeIn3_LaIn3_Ce.png">
              <a:extLst>
                <a:ext uri="{FF2B5EF4-FFF2-40B4-BE49-F238E27FC236}">
                  <a16:creationId xmlns:a16="http://schemas.microsoft.com/office/drawing/2014/main" id="{A7E87E7A-668D-C14F-B67C-9FE8064342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087" y="3915372"/>
              <a:ext cx="1347760" cy="705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2" name="Picture 4" descr="C:\Users\Yuji Matsuda\Downloads\CeIn3_LaIn3_LaIn3.png">
              <a:extLst>
                <a:ext uri="{FF2B5EF4-FFF2-40B4-BE49-F238E27FC236}">
                  <a16:creationId xmlns:a16="http://schemas.microsoft.com/office/drawing/2014/main" id="{AE26E99E-49E7-AA48-AD27-BFA1070D03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990" y="3358564"/>
              <a:ext cx="1451984" cy="1216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3" name="Picture 3" descr="C:\Users\Yuji Matsuda\Downloads\CeIn3_LaIn3_Ce.png">
              <a:extLst>
                <a:ext uri="{FF2B5EF4-FFF2-40B4-BE49-F238E27FC236}">
                  <a16:creationId xmlns:a16="http://schemas.microsoft.com/office/drawing/2014/main" id="{7F62B506-B718-104F-819E-46316695B5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647" y="3260052"/>
              <a:ext cx="1303501" cy="705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4" name="Picture 4" descr="C:\Users\Yuji Matsuda\Downloads\CeIn3_LaIn3_LaIn3.png">
              <a:extLst>
                <a:ext uri="{FF2B5EF4-FFF2-40B4-BE49-F238E27FC236}">
                  <a16:creationId xmlns:a16="http://schemas.microsoft.com/office/drawing/2014/main" id="{84FB6DD3-F261-9646-898A-8636DBD6FB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990" y="2698961"/>
              <a:ext cx="1451984" cy="121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5" name="Picture 3" descr="C:\Users\Yuji Matsuda\Downloads\CeIn3_LaIn3_Ce.png">
              <a:extLst>
                <a:ext uri="{FF2B5EF4-FFF2-40B4-BE49-F238E27FC236}">
                  <a16:creationId xmlns:a16="http://schemas.microsoft.com/office/drawing/2014/main" id="{5C9B5A4A-D2B1-AE42-8C42-2C1B181DE9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43" y="2627576"/>
              <a:ext cx="1369176" cy="705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6" name="Picture 4" descr="C:\Users\Yuji Matsuda\Downloads\CeIn3_LaIn3_LaIn3.png">
              <a:extLst>
                <a:ext uri="{FF2B5EF4-FFF2-40B4-BE49-F238E27FC236}">
                  <a16:creationId xmlns:a16="http://schemas.microsoft.com/office/drawing/2014/main" id="{00CAA32F-6251-2B40-BA63-7DE3274234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990" y="2062202"/>
              <a:ext cx="1451984" cy="121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7" name="Picture 3" descr="C:\Users\Yuji Matsuda\Downloads\CeIn3_LaIn3_Ce.png">
              <a:extLst>
                <a:ext uri="{FF2B5EF4-FFF2-40B4-BE49-F238E27FC236}">
                  <a16:creationId xmlns:a16="http://schemas.microsoft.com/office/drawing/2014/main" id="{3F35719B-1C3A-A842-8534-13F95AEA19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972" y="1947985"/>
              <a:ext cx="1389163" cy="705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8" name="Picture 5" descr="C:\Users\Yuji Matsuda\Downloads\CeIn3_LaIn3_top.png">
              <a:extLst>
                <a:ext uri="{FF2B5EF4-FFF2-40B4-BE49-F238E27FC236}">
                  <a16:creationId xmlns:a16="http://schemas.microsoft.com/office/drawing/2014/main" id="{B196764D-9E0E-8E4B-8385-115890F711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990" y="1556792"/>
              <a:ext cx="1410580" cy="986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7" name="直線矢印コネクタ 66">
              <a:extLst>
                <a:ext uri="{FF2B5EF4-FFF2-40B4-BE49-F238E27FC236}">
                  <a16:creationId xmlns:a16="http://schemas.microsoft.com/office/drawing/2014/main" id="{4FE6A655-00CF-D845-B2BA-F41FC570F54C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616371" y="2360803"/>
              <a:ext cx="450172" cy="55946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矢印コネクタ 67">
              <a:extLst>
                <a:ext uri="{FF2B5EF4-FFF2-40B4-BE49-F238E27FC236}">
                  <a16:creationId xmlns:a16="http://schemas.microsoft.com/office/drawing/2014/main" id="{33D37CA3-432F-C147-83DE-F0618BBC829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637473" y="2904436"/>
              <a:ext cx="407968" cy="5102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矢印コネクタ 68">
              <a:extLst>
                <a:ext uri="{FF2B5EF4-FFF2-40B4-BE49-F238E27FC236}">
                  <a16:creationId xmlns:a16="http://schemas.microsoft.com/office/drawing/2014/main" id="{2547B870-017C-1C4E-B492-B51B550F6C9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593512" y="2916750"/>
              <a:ext cx="460722" cy="62632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矢印コネクタ 69">
              <a:extLst>
                <a:ext uri="{FF2B5EF4-FFF2-40B4-BE49-F238E27FC236}">
                  <a16:creationId xmlns:a16="http://schemas.microsoft.com/office/drawing/2014/main" id="{C1CB48B9-7F0D-A94C-AC13-A6148E6A072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616371" y="2916750"/>
              <a:ext cx="437863" cy="123152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62" name="グループ化 2">
            <a:extLst>
              <a:ext uri="{FF2B5EF4-FFF2-40B4-BE49-F238E27FC236}">
                <a16:creationId xmlns:a16="http://schemas.microsoft.com/office/drawing/2014/main" id="{1A4F4953-29D0-AB40-BA14-E9D81C8E198C}"/>
              </a:ext>
            </a:extLst>
          </p:cNvPr>
          <p:cNvGrpSpPr>
            <a:grpSpLocks/>
          </p:cNvGrpSpPr>
          <p:nvPr/>
        </p:nvGrpSpPr>
        <p:grpSpPr bwMode="auto">
          <a:xfrm>
            <a:off x="2181225" y="3789363"/>
            <a:ext cx="2584450" cy="1458912"/>
            <a:chOff x="6202057" y="4337665"/>
            <a:chExt cx="2585081" cy="1460185"/>
          </a:xfrm>
        </p:grpSpPr>
        <p:pic>
          <p:nvPicPr>
            <p:cNvPr id="19475" name="Picture 4" descr="FIG. 1.">
              <a:extLst>
                <a:ext uri="{FF2B5EF4-FFF2-40B4-BE49-F238E27FC236}">
                  <a16:creationId xmlns:a16="http://schemas.microsoft.com/office/drawing/2014/main" id="{143F8068-B93D-A340-AECE-BC33CD960D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26" t="-1564" r="13583" b="73621"/>
            <a:stretch>
              <a:fillRect/>
            </a:stretch>
          </p:blipFill>
          <p:spPr bwMode="auto">
            <a:xfrm>
              <a:off x="6202057" y="4337665"/>
              <a:ext cx="1913704" cy="1324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6" name="正方形/長方形 1">
              <a:extLst>
                <a:ext uri="{FF2B5EF4-FFF2-40B4-BE49-F238E27FC236}">
                  <a16:creationId xmlns:a16="http://schemas.microsoft.com/office/drawing/2014/main" id="{7A7FBFD5-6B8C-F64C-A4F2-062E94AFF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3869" y="4504558"/>
              <a:ext cx="1023269" cy="30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/>
              <a:r>
                <a:rPr lang="en-US" altLang="ja-JP" sz="1400" b="1" i="1">
                  <a:solidFill>
                    <a:srgbClr val="0432FF"/>
                  </a:solidFill>
                  <a:latin typeface="HG丸ｺﾞｼｯｸM-PRO" panose="020F0600000000000000" pitchFamily="34" charset="-128"/>
                  <a:ea typeface="HG丸ｺﾞｼｯｸM-PRO" panose="020F0600000000000000" pitchFamily="34" charset="-128"/>
                </a:rPr>
                <a:t>d</a:t>
              </a:r>
              <a:r>
                <a:rPr lang="ja-JP" altLang="en-US" sz="1400" b="1">
                  <a:solidFill>
                    <a:srgbClr val="0432FF"/>
                  </a:solidFill>
                  <a:latin typeface="HG丸ｺﾞｼｯｸM-PRO" panose="020F0600000000000000" pitchFamily="34" charset="-128"/>
                  <a:ea typeface="HG丸ｺﾞｼｯｸM-PRO" panose="020F0600000000000000" pitchFamily="34" charset="-128"/>
                </a:rPr>
                <a:t>波超伝導</a:t>
              </a:r>
            </a:p>
          </p:txBody>
        </p:sp>
        <p:sp>
          <p:nvSpPr>
            <p:cNvPr id="19477" name="正方形/長方形 76">
              <a:extLst>
                <a:ext uri="{FF2B5EF4-FFF2-40B4-BE49-F238E27FC236}">
                  <a16:creationId xmlns:a16="http://schemas.microsoft.com/office/drawing/2014/main" id="{4E8CBEFD-613F-B347-8B8F-AC9DE9F0F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7012" y="5490013"/>
              <a:ext cx="1850125" cy="30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/>
              <a:r>
                <a:rPr lang="ja-JP" altLang="en-US" sz="1400" b="1">
                  <a:solidFill>
                    <a:srgbClr val="C00000"/>
                  </a:solidFill>
                  <a:latin typeface="HG丸ｺﾞｼｯｸM-PRO" panose="020F0600000000000000" pitchFamily="34" charset="-128"/>
                  <a:ea typeface="HG丸ｺﾞｼｯｸM-PRO" panose="020F0600000000000000" pitchFamily="34" charset="-128"/>
                </a:rPr>
                <a:t>反強磁性量子臨界点</a:t>
              </a:r>
            </a:p>
          </p:txBody>
        </p:sp>
        <p:sp>
          <p:nvSpPr>
            <p:cNvPr id="19478" name="正方形/長方形 77">
              <a:extLst>
                <a:ext uri="{FF2B5EF4-FFF2-40B4-BE49-F238E27FC236}">
                  <a16:creationId xmlns:a16="http://schemas.microsoft.com/office/drawing/2014/main" id="{7C325493-5581-6149-B539-6652378DE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3137" y="4887886"/>
              <a:ext cx="54373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ja-JP" altLang="en-US" sz="1400"/>
                <a:t>界面</a:t>
              </a:r>
            </a:p>
          </p:txBody>
        </p:sp>
      </p:grpSp>
      <p:sp>
        <p:nvSpPr>
          <p:cNvPr id="19463" name="テキスト ボックス 38">
            <a:extLst>
              <a:ext uri="{FF2B5EF4-FFF2-40B4-BE49-F238E27FC236}">
                <a16:creationId xmlns:a16="http://schemas.microsoft.com/office/drawing/2014/main" id="{55DF787C-4937-F241-9772-2433CC0F9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5363" y="3124200"/>
            <a:ext cx="2438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ja-JP" altLang="en-US" sz="1600">
                <a:latin typeface="HG丸ｺﾞｼｯｸM-PRO" panose="020F0600000000000000" pitchFamily="34" charset="-128"/>
                <a:ea typeface="HG丸ｺﾞｼｯｸM-PRO" panose="020F0600000000000000" pitchFamily="34" charset="-128"/>
              </a:rPr>
              <a:t>サイエンス</a:t>
            </a:r>
            <a:r>
              <a:rPr lang="en-US" altLang="ja-JP" sz="1600" dirty="0">
                <a:latin typeface="HG丸ｺﾞｼｯｸM-PRO" panose="020F0600000000000000" pitchFamily="34" charset="-128"/>
                <a:ea typeface="HG丸ｺﾞｼｯｸM-PRO" panose="020F0600000000000000" pitchFamily="34" charset="-128"/>
              </a:rPr>
              <a:t> (2010</a:t>
            </a:r>
            <a:r>
              <a:rPr lang="ja-JP" altLang="en-US" sz="1600">
                <a:latin typeface="HG丸ｺﾞｼｯｸM-PRO" panose="020F0600000000000000" pitchFamily="34" charset="-128"/>
                <a:ea typeface="HG丸ｺﾞｼｯｸM-PRO" panose="020F0600000000000000" pitchFamily="34" charset="-128"/>
              </a:rPr>
              <a:t>年</a:t>
            </a:r>
            <a:r>
              <a:rPr lang="en-US" altLang="ja-JP" sz="1600" dirty="0">
                <a:latin typeface="HG丸ｺﾞｼｯｸM-PRO" panose="020F0600000000000000" pitchFamily="34" charset="-128"/>
                <a:ea typeface="HG丸ｺﾞｼｯｸM-PRO" panose="020F0600000000000000" pitchFamily="34" charset="-128"/>
              </a:rPr>
              <a:t>)</a:t>
            </a:r>
          </a:p>
          <a:p>
            <a:r>
              <a:rPr lang="ja-JP" altLang="en-US" sz="1600">
                <a:latin typeface="HG丸ｺﾞｼｯｸM-PRO" panose="020F0600000000000000" pitchFamily="34" charset="-128"/>
                <a:ea typeface="HG丸ｺﾞｼｯｸM-PRO" panose="020F0600000000000000" pitchFamily="34" charset="-128"/>
              </a:rPr>
              <a:t>サイエンス </a:t>
            </a:r>
            <a:r>
              <a:rPr lang="en-US" altLang="ja-JP" sz="1600" dirty="0">
                <a:latin typeface="HG丸ｺﾞｼｯｸM-PRO" panose="020F0600000000000000" pitchFamily="34" charset="-128"/>
                <a:ea typeface="HG丸ｺﾞｼｯｸM-PRO" panose="020F0600000000000000" pitchFamily="34" charset="-128"/>
              </a:rPr>
              <a:t>(2018</a:t>
            </a:r>
            <a:r>
              <a:rPr lang="ja-JP" altLang="en-US" sz="1600">
                <a:latin typeface="HG丸ｺﾞｼｯｸM-PRO" panose="020F0600000000000000" pitchFamily="34" charset="-128"/>
                <a:ea typeface="HG丸ｺﾞｼｯｸM-PRO" panose="020F0600000000000000" pitchFamily="34" charset="-128"/>
              </a:rPr>
              <a:t>年</a:t>
            </a:r>
            <a:r>
              <a:rPr lang="en-US" altLang="ja-JP" sz="1600" dirty="0">
                <a:latin typeface="HG丸ｺﾞｼｯｸM-PRO" panose="020F0600000000000000" pitchFamily="34" charset="-128"/>
                <a:ea typeface="HG丸ｺﾞｼｯｸM-PRO" panose="020F0600000000000000" pitchFamily="34" charset="-128"/>
              </a:rPr>
              <a:t>)</a:t>
            </a:r>
          </a:p>
        </p:txBody>
      </p:sp>
      <p:sp>
        <p:nvSpPr>
          <p:cNvPr id="19473" name="正方形/長方形 75">
            <a:extLst>
              <a:ext uri="{FF2B5EF4-FFF2-40B4-BE49-F238E27FC236}">
                <a16:creationId xmlns:a16="http://schemas.microsoft.com/office/drawing/2014/main" id="{C17C233D-4D3C-A04F-9D77-A1872706F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367338"/>
            <a:ext cx="4149725" cy="707886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ja-JP" altLang="en-US" sz="2000">
                <a:latin typeface="HG丸ｺﾞｼｯｸM-PRO" panose="020F0600000000000000" pitchFamily="34" charset="-128"/>
                <a:ea typeface="HG丸ｺﾞｼｯｸM-PRO" panose="020F0600000000000000" pitchFamily="34" charset="-128"/>
              </a:rPr>
              <a:t>界面</a:t>
            </a:r>
            <a:r>
              <a:rPr lang="en-US" altLang="ja-JP" sz="2000" dirty="0">
                <a:latin typeface="HG丸ｺﾞｼｯｸM-PRO" panose="020F0600000000000000" pitchFamily="34" charset="-128"/>
                <a:ea typeface="HG丸ｺﾞｼｯｸM-PRO" panose="020F0600000000000000" pitchFamily="34" charset="-128"/>
              </a:rPr>
              <a:t>(</a:t>
            </a:r>
            <a:r>
              <a:rPr lang="ja-JP" altLang="en-US" sz="2000">
                <a:latin typeface="HG丸ｺﾞｼｯｸM-PRO" panose="020F0600000000000000" pitchFamily="34" charset="-128"/>
                <a:ea typeface="HG丸ｺﾞｼｯｸM-PRO" panose="020F0600000000000000" pitchFamily="34" charset="-128"/>
              </a:rPr>
              <a:t>インターフェース）を介して</a:t>
            </a:r>
            <a:endParaRPr lang="en-US" altLang="ja-JP" sz="2000" dirty="0">
              <a:latin typeface="HG丸ｺﾞｼｯｸM-PRO" panose="020F0600000000000000" pitchFamily="34" charset="-128"/>
              <a:ea typeface="HG丸ｺﾞｼｯｸM-PRO" panose="020F0600000000000000" pitchFamily="34" charset="-128"/>
            </a:endParaRPr>
          </a:p>
          <a:p>
            <a:pPr algn="ctr"/>
            <a:r>
              <a:rPr lang="ja-JP" altLang="en-US" sz="2000">
                <a:latin typeface="HG丸ｺﾞｼｯｸM-PRO" panose="020F0600000000000000" pitchFamily="34" charset="-128"/>
                <a:ea typeface="HG丸ｺﾞｼｯｸM-PRO" panose="020F0600000000000000" pitchFamily="34" charset="-128"/>
              </a:rPr>
              <a:t>超伝導電子対の引力の制御に成功</a:t>
            </a:r>
          </a:p>
        </p:txBody>
      </p:sp>
      <p:sp>
        <p:nvSpPr>
          <p:cNvPr id="19465" name="正方形/長方形 7">
            <a:extLst>
              <a:ext uri="{FF2B5EF4-FFF2-40B4-BE49-F238E27FC236}">
                <a16:creationId xmlns:a16="http://schemas.microsoft.com/office/drawing/2014/main" id="{5C85CE0F-5DD0-0B44-A2E7-0487C7272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9350" y="593725"/>
            <a:ext cx="39385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200" u="sng">
                <a:solidFill>
                  <a:srgbClr val="000000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  <a:cs typeface="Arial" panose="020B0604020202020204" pitchFamily="34" charset="0"/>
              </a:rPr>
              <a:t>分子線エピタキシー＋</a:t>
            </a:r>
            <a:endParaRPr lang="en-US" altLang="ja-JP" sz="2200" u="sng">
              <a:solidFill>
                <a:srgbClr val="000000"/>
              </a:solidFill>
              <a:latin typeface="HG丸ｺﾞｼｯｸM-PRO" panose="020F0600000000000000" pitchFamily="34" charset="-128"/>
              <a:ea typeface="HG丸ｺﾞｼｯｸM-PRO" panose="020F0600000000000000" pitchFamily="34" charset="-128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200" u="sng">
                <a:solidFill>
                  <a:srgbClr val="000000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  <a:cs typeface="Arial" panose="020B0604020202020204" pitchFamily="34" charset="0"/>
              </a:rPr>
              <a:t>極低温走査トンネル顕微鏡</a:t>
            </a:r>
          </a:p>
        </p:txBody>
      </p:sp>
      <p:pic>
        <p:nvPicPr>
          <p:cNvPr id="19466" name="Picture 8" descr="https://journals.jps.jp/na101/home/literatum/publisher/jps/journals/content/jpsj/2018/jpsj.2018.87.3/jpsj.87.034702/20180131/images/large/68555fig01rgb.jpeg">
            <a:extLst>
              <a:ext uri="{FF2B5EF4-FFF2-40B4-BE49-F238E27FC236}">
                <a16:creationId xmlns:a16="http://schemas.microsoft.com/office/drawing/2014/main" id="{42AA718A-671A-3843-84CB-3FB4D42DB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t="41681" r="77470" b="47578"/>
          <a:stretch>
            <a:fillRect/>
          </a:stretch>
        </p:blipFill>
        <p:spPr bwMode="auto">
          <a:xfrm>
            <a:off x="4940300" y="4451350"/>
            <a:ext cx="21494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3">
            <a:extLst>
              <a:ext uri="{FF2B5EF4-FFF2-40B4-BE49-F238E27FC236}">
                <a16:creationId xmlns:a16="http://schemas.microsoft.com/office/drawing/2014/main" id="{08E6CFBF-D5E7-CC4A-BDFE-B9F83CC17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4451350"/>
            <a:ext cx="15700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9" name="正方形/長方形 28">
            <a:extLst>
              <a:ext uri="{FF2B5EF4-FFF2-40B4-BE49-F238E27FC236}">
                <a16:creationId xmlns:a16="http://schemas.microsoft.com/office/drawing/2014/main" id="{2579628D-F310-684C-99CA-1BB990D35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9775" y="4106863"/>
            <a:ext cx="19891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ja-JP" altLang="en-US" sz="1600">
                <a:latin typeface="HG丸ｺﾞｼｯｸM-PRO" panose="020F0600000000000000" pitchFamily="34" charset="-128"/>
                <a:ea typeface="HG丸ｺﾞｼｯｸM-PRO" panose="020F0600000000000000" pitchFamily="34" charset="-128"/>
              </a:rPr>
              <a:t>電子波の干渉縞</a:t>
            </a:r>
          </a:p>
        </p:txBody>
      </p:sp>
      <p:sp>
        <p:nvSpPr>
          <p:cNvPr id="19470" name="正方形/長方形 28">
            <a:extLst>
              <a:ext uri="{FF2B5EF4-FFF2-40B4-BE49-F238E27FC236}">
                <a16:creationId xmlns:a16="http://schemas.microsoft.com/office/drawing/2014/main" id="{57E62B5A-0404-504E-A4CB-0DFE644C2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6525" y="4106863"/>
            <a:ext cx="15954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ja-JP" altLang="en-US" sz="1600">
                <a:latin typeface="HG丸ｺﾞｼｯｸM-PRO" panose="020F0600000000000000" pitchFamily="34" charset="-128"/>
                <a:ea typeface="HG丸ｺﾞｼｯｸM-PRO" panose="020F0600000000000000" pitchFamily="34" charset="-128"/>
              </a:rPr>
              <a:t>原子像</a:t>
            </a:r>
          </a:p>
        </p:txBody>
      </p:sp>
      <p:sp>
        <p:nvSpPr>
          <p:cNvPr id="19471" name="正方形/長方形 56">
            <a:extLst>
              <a:ext uri="{FF2B5EF4-FFF2-40B4-BE49-F238E27FC236}">
                <a16:creationId xmlns:a16="http://schemas.microsoft.com/office/drawing/2014/main" id="{E3F891CE-35C5-D945-91A1-8D7D7898E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0800" y="6167438"/>
            <a:ext cx="3600450" cy="4000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ja-JP" altLang="en-US" sz="2000">
                <a:latin typeface="HG丸ｺﾞｼｯｸM-PRO" panose="020F0600000000000000" pitchFamily="34" charset="-128"/>
                <a:ea typeface="HG丸ｺﾞｼｯｸM-PRO" panose="020F0600000000000000" pitchFamily="34" charset="-128"/>
                <a:cs typeface="メイリオ" panose="020B0604030504040204" pitchFamily="34" charset="-128"/>
              </a:rPr>
              <a:t>重い電子状態の直接観測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正方形/長方形 7">
            <a:extLst>
              <a:ext uri="{FF2B5EF4-FFF2-40B4-BE49-F238E27FC236}">
                <a16:creationId xmlns:a16="http://schemas.microsoft.com/office/drawing/2014/main" id="{D612BDCC-4107-A448-B3F3-4B0BD50CE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950" y="644500"/>
            <a:ext cx="7912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400" u="sng">
                <a:solidFill>
                  <a:srgbClr val="000000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  <a:cs typeface="Arial" panose="020B0604020202020204" pitchFamily="34" charset="0"/>
              </a:rPr>
              <a:t>絶対零度までスピンが凍結しない新しい量子凝縮状態</a:t>
            </a:r>
            <a:endParaRPr lang="ja-JP" altLang="en-US" sz="2400" u="sng">
              <a:latin typeface="HG丸ｺﾞｼｯｸM-PRO" panose="020F0600000000000000" pitchFamily="34" charset="-128"/>
              <a:ea typeface="HG丸ｺﾞｼｯｸM-PRO" panose="020F06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DABF0E0-2F26-1C49-99C4-2F1F595C6B96}"/>
              </a:ext>
            </a:extLst>
          </p:cNvPr>
          <p:cNvSpPr/>
          <p:nvPr/>
        </p:nvSpPr>
        <p:spPr bwMode="auto">
          <a:xfrm>
            <a:off x="412750" y="1358900"/>
            <a:ext cx="3732213" cy="1801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0B4F1132-51DC-2E40-B6AB-594225AFFD88}"/>
              </a:ext>
            </a:extLst>
          </p:cNvPr>
          <p:cNvSpPr/>
          <p:nvPr/>
        </p:nvSpPr>
        <p:spPr bwMode="auto">
          <a:xfrm>
            <a:off x="1631950" y="2470150"/>
            <a:ext cx="517525" cy="312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BEE811AC-1842-1042-AA07-9C05789D994E}"/>
              </a:ext>
            </a:extLst>
          </p:cNvPr>
          <p:cNvSpPr/>
          <p:nvPr/>
        </p:nvSpPr>
        <p:spPr bwMode="auto">
          <a:xfrm>
            <a:off x="1631950" y="2782888"/>
            <a:ext cx="322263" cy="312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9" name="テキスト ボックス 16">
            <a:extLst>
              <a:ext uri="{FF2B5EF4-FFF2-40B4-BE49-F238E27FC236}">
                <a16:creationId xmlns:a16="http://schemas.microsoft.com/office/drawing/2014/main" id="{CB9BB4BB-D36B-FD4F-930A-F127909B4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891088" y="3640138"/>
            <a:ext cx="46307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ja-JP" altLang="en-US" sz="1600">
                <a:latin typeface="HG丸ｺﾞｼｯｸM-PRO" panose="020F0600000000000000" pitchFamily="34" charset="-128"/>
                <a:ea typeface="HG丸ｺﾞｼｯｸM-PRO" panose="020F0600000000000000" pitchFamily="34" charset="-128"/>
              </a:rPr>
              <a:t>フラストレーション</a:t>
            </a:r>
            <a:r>
              <a:rPr lang="en-US" altLang="ja-JP" sz="1600">
                <a:latin typeface="HG丸ｺﾞｼｯｸM-PRO" panose="020F0600000000000000" pitchFamily="34" charset="-128"/>
                <a:ea typeface="HG丸ｺﾞｼｯｸM-PRO" panose="020F0600000000000000" pitchFamily="34" charset="-128"/>
              </a:rPr>
              <a:t> </a:t>
            </a:r>
            <a:r>
              <a:rPr lang="ja-JP" altLang="en-US" sz="1600">
                <a:latin typeface="HG丸ｺﾞｼｯｸM-PRO" panose="020F0600000000000000" pitchFamily="34" charset="-128"/>
                <a:ea typeface="HG丸ｺﾞｼｯｸM-PRO" panose="020F0600000000000000" pitchFamily="34" charset="-128"/>
              </a:rPr>
              <a:t>→</a:t>
            </a:r>
            <a:r>
              <a:rPr lang="en-US" altLang="ja-JP" sz="1600">
                <a:latin typeface="HG丸ｺﾞｼｯｸM-PRO" panose="020F0600000000000000" pitchFamily="34" charset="-128"/>
                <a:ea typeface="HG丸ｺﾞｼｯｸM-PRO" panose="020F0600000000000000" pitchFamily="34" charset="-128"/>
              </a:rPr>
              <a:t> </a:t>
            </a:r>
            <a:r>
              <a:rPr lang="ja-JP" altLang="en-US" sz="1600">
                <a:latin typeface="HG丸ｺﾞｼｯｸM-PRO" panose="020F0600000000000000" pitchFamily="34" charset="-128"/>
                <a:ea typeface="HG丸ｺﾞｼｯｸM-PRO" panose="020F0600000000000000" pitchFamily="34" charset="-128"/>
              </a:rPr>
              <a:t>スピンの向きが揃わない</a:t>
            </a:r>
          </a:p>
        </p:txBody>
      </p:sp>
      <p:sp>
        <p:nvSpPr>
          <p:cNvPr id="21510" name="正方形/長方形 23">
            <a:extLst>
              <a:ext uri="{FF2B5EF4-FFF2-40B4-BE49-F238E27FC236}">
                <a16:creationId xmlns:a16="http://schemas.microsoft.com/office/drawing/2014/main" id="{AE9F59B8-2CBD-3748-9CAA-4042555A6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600" y="1306265"/>
            <a:ext cx="42481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ja-JP" altLang="en-US" sz="2000">
                <a:solidFill>
                  <a:srgbClr val="3333FF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  <a:cs typeface="Arial" panose="020B0604020202020204" pitchFamily="34" charset="0"/>
              </a:rPr>
              <a:t>トポロジーと</a:t>
            </a:r>
            <a:endParaRPr lang="en-US" altLang="ja-JP" sz="2000">
              <a:solidFill>
                <a:srgbClr val="3333FF"/>
              </a:solidFill>
              <a:latin typeface="HG丸ｺﾞｼｯｸM-PRO" panose="020F0600000000000000" pitchFamily="34" charset="-128"/>
              <a:ea typeface="HG丸ｺﾞｼｯｸM-PRO" panose="020F0600000000000000" pitchFamily="34" charset="-128"/>
              <a:cs typeface="Arial" panose="020B060402020202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ja-JP" altLang="en-US" sz="2000">
                <a:solidFill>
                  <a:srgbClr val="3333FF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  <a:cs typeface="Arial" panose="020B0604020202020204" pitchFamily="34" charset="0"/>
              </a:rPr>
              <a:t>量子力学的エンタングルメント</a:t>
            </a:r>
            <a:endParaRPr lang="en-US" altLang="ja-JP" sz="2000">
              <a:solidFill>
                <a:srgbClr val="3333FF"/>
              </a:solidFill>
              <a:latin typeface="HG丸ｺﾞｼｯｸM-PRO" panose="020F0600000000000000" pitchFamily="34" charset="-128"/>
              <a:ea typeface="HG丸ｺﾞｼｯｸM-PRO" panose="020F06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1511" name="正方形/長方形 32">
            <a:extLst>
              <a:ext uri="{FF2B5EF4-FFF2-40B4-BE49-F238E27FC236}">
                <a16:creationId xmlns:a16="http://schemas.microsoft.com/office/drawing/2014/main" id="{94642673-E8F9-F74E-A52F-BC8203B37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175" y="4149080"/>
            <a:ext cx="3127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ja-JP" altLang="en-US" sz="2000">
                <a:latin typeface="HG丸ｺﾞｼｯｸM-PRO" panose="020F0600000000000000" pitchFamily="34" charset="-128"/>
                <a:ea typeface="HG丸ｺﾞｼｯｸM-PRO" panose="020F0600000000000000" pitchFamily="34" charset="-128"/>
                <a:cs typeface="Arial" panose="020B0604020202020204" pitchFamily="34" charset="0"/>
              </a:rPr>
              <a:t>半整数熱量子ホール効果</a:t>
            </a:r>
            <a:r>
              <a:rPr lang="en-US" altLang="ja-JP" sz="2000" dirty="0">
                <a:latin typeface="HG丸ｺﾞｼｯｸM-PRO" panose="020F0600000000000000" pitchFamily="34" charset="-128"/>
                <a:ea typeface="HG丸ｺﾞｼｯｸM-PRO" panose="020F0600000000000000" pitchFamily="34" charset="-128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1512" name="グループ化 45">
            <a:extLst>
              <a:ext uri="{FF2B5EF4-FFF2-40B4-BE49-F238E27FC236}">
                <a16:creationId xmlns:a16="http://schemas.microsoft.com/office/drawing/2014/main" id="{0C4115E0-F343-C348-AA00-0ADF71D98787}"/>
              </a:ext>
            </a:extLst>
          </p:cNvPr>
          <p:cNvGrpSpPr>
            <a:grpSpLocks/>
          </p:cNvGrpSpPr>
          <p:nvPr/>
        </p:nvGrpSpPr>
        <p:grpSpPr bwMode="auto">
          <a:xfrm>
            <a:off x="-3205163" y="3429000"/>
            <a:ext cx="5760939" cy="3268663"/>
            <a:chOff x="-2891053" y="4005064"/>
            <a:chExt cx="5757722" cy="3267103"/>
          </a:xfrm>
        </p:grpSpPr>
        <p:pic>
          <p:nvPicPr>
            <p:cNvPr id="21548" name="図 9">
              <a:extLst>
                <a:ext uri="{FF2B5EF4-FFF2-40B4-BE49-F238E27FC236}">
                  <a16:creationId xmlns:a16="http://schemas.microsoft.com/office/drawing/2014/main" id="{A2A50F7C-30F6-C040-A142-2E0B658887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00" t="46355" r="38699" b="31654"/>
            <a:stretch>
              <a:fillRect/>
            </a:stretch>
          </p:blipFill>
          <p:spPr bwMode="auto">
            <a:xfrm>
              <a:off x="507081" y="4348038"/>
              <a:ext cx="2277655" cy="1889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49" name="テキスト ボックス 21">
              <a:extLst>
                <a:ext uri="{FF2B5EF4-FFF2-40B4-BE49-F238E27FC236}">
                  <a16:creationId xmlns:a16="http://schemas.microsoft.com/office/drawing/2014/main" id="{C291AC24-7D25-0A4A-81B3-CE90D46545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891053" y="6687311"/>
              <a:ext cx="2714952" cy="584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ja-JP" altLang="en-US" sz="1600">
                  <a:latin typeface="HG丸ｺﾞｼｯｸM-PRO" panose="020F0600000000000000" pitchFamily="34" charset="-128"/>
                  <a:ea typeface="HG丸ｺﾞｼｯｸM-PRO" panose="020F0600000000000000" pitchFamily="34" charset="-128"/>
                </a:rPr>
                <a:t>スピンの分裂</a:t>
              </a:r>
              <a:endParaRPr lang="en-US" altLang="ja-JP" sz="1600">
                <a:latin typeface="HG丸ｺﾞｼｯｸM-PRO" panose="020F0600000000000000" pitchFamily="34" charset="-128"/>
                <a:ea typeface="HG丸ｺﾞｼｯｸM-PRO" panose="020F0600000000000000" pitchFamily="34" charset="-128"/>
              </a:endParaRPr>
            </a:p>
            <a:p>
              <a:pPr algn="ctr"/>
              <a:r>
                <a:rPr lang="ja-JP" altLang="en-US" sz="1600">
                  <a:latin typeface="HG丸ｺﾞｼｯｸM-PRO" panose="020F0600000000000000" pitchFamily="34" charset="-128"/>
                  <a:ea typeface="HG丸ｺﾞｼｯｸM-PRO" panose="020F0600000000000000" pitchFamily="34" charset="-128"/>
                </a:rPr>
                <a:t>　→</a:t>
              </a:r>
              <a:r>
                <a:rPr lang="en-US" altLang="ja-JP" sz="1600">
                  <a:latin typeface="HG丸ｺﾞｼｯｸM-PRO" panose="020F0600000000000000" pitchFamily="34" charset="-128"/>
                  <a:ea typeface="HG丸ｺﾞｼｯｸM-PRO" panose="020F0600000000000000" pitchFamily="34" charset="-128"/>
                </a:rPr>
                <a:t> </a:t>
              </a:r>
              <a:r>
                <a:rPr lang="ja-JP" altLang="en-US" sz="1600">
                  <a:latin typeface="HG丸ｺﾞｼｯｸM-PRO" panose="020F0600000000000000" pitchFamily="34" charset="-128"/>
                  <a:ea typeface="HG丸ｺﾞｼｯｸM-PRO" panose="020F0600000000000000" pitchFamily="34" charset="-128"/>
                </a:rPr>
                <a:t>マヨラナフェルミオン</a:t>
              </a:r>
            </a:p>
          </p:txBody>
        </p:sp>
        <p:sp>
          <p:nvSpPr>
            <p:cNvPr id="21550" name="正方形/長方形 65">
              <a:extLst>
                <a:ext uri="{FF2B5EF4-FFF2-40B4-BE49-F238E27FC236}">
                  <a16:creationId xmlns:a16="http://schemas.microsoft.com/office/drawing/2014/main" id="{EC1E46C7-9A56-184A-9B2A-45D6A125B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149" y="4005064"/>
              <a:ext cx="2441520" cy="338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ja-JP" altLang="en-US" sz="1600">
                  <a:latin typeface="HG丸ｺﾞｼｯｸM-PRO" panose="020F0600000000000000" pitchFamily="34" charset="-128"/>
                  <a:ea typeface="HG丸ｺﾞｼｯｸM-PRO" panose="020F0600000000000000" pitchFamily="34" charset="-128"/>
                </a:rPr>
                <a:t>キタエフ量子スピン液体</a:t>
              </a:r>
            </a:p>
          </p:txBody>
        </p:sp>
      </p:grpSp>
      <p:sp>
        <p:nvSpPr>
          <p:cNvPr id="21513" name="正方形/長方形 36">
            <a:extLst>
              <a:ext uri="{FF2B5EF4-FFF2-40B4-BE49-F238E27FC236}">
                <a16:creationId xmlns:a16="http://schemas.microsoft.com/office/drawing/2014/main" id="{92D4C8F5-CE7F-EF46-8E85-25F4F327D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0" y="2996952"/>
            <a:ext cx="3389313" cy="1016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ja-JP" altLang="en-US" sz="2000" b="1">
                <a:latin typeface="HG丸ｺﾞｼｯｸM-PRO" panose="020F0600000000000000" pitchFamily="34" charset="-128"/>
                <a:ea typeface="HG丸ｺﾞｼｯｸM-PRO" panose="020F0600000000000000" pitchFamily="34" charset="-128"/>
                <a:cs typeface="Arial" panose="020B0604020202020204" pitchFamily="34" charset="0"/>
              </a:rPr>
              <a:t>マヨラナ・フェルミオンと</a:t>
            </a:r>
            <a:endParaRPr lang="en-US" altLang="ja-JP" sz="2000" b="1" dirty="0">
              <a:latin typeface="HG丸ｺﾞｼｯｸM-PRO" panose="020F0600000000000000" pitchFamily="34" charset="-128"/>
              <a:ea typeface="HG丸ｺﾞｼｯｸM-PRO" panose="020F0600000000000000" pitchFamily="34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2000" b="1">
                <a:latin typeface="HG丸ｺﾞｼｯｸM-PRO" panose="020F0600000000000000" pitchFamily="34" charset="-128"/>
                <a:ea typeface="HG丸ｺﾞｼｯｸM-PRO" panose="020F0600000000000000" pitchFamily="34" charset="-128"/>
                <a:cs typeface="Arial" panose="020B0604020202020204" pitchFamily="34" charset="0"/>
              </a:rPr>
              <a:t>非可換エニオンの</a:t>
            </a:r>
            <a:endParaRPr lang="en-US" altLang="ja-JP" sz="2000" b="1" dirty="0">
              <a:latin typeface="HG丸ｺﾞｼｯｸM-PRO" panose="020F0600000000000000" pitchFamily="34" charset="-128"/>
              <a:ea typeface="HG丸ｺﾞｼｯｸM-PRO" panose="020F0600000000000000" pitchFamily="34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2000" b="1">
                <a:latin typeface="HG丸ｺﾞｼｯｸM-PRO" panose="020F0600000000000000" pitchFamily="34" charset="-128"/>
                <a:ea typeface="HG丸ｺﾞｼｯｸM-PRO" panose="020F0600000000000000" pitchFamily="34" charset="-128"/>
                <a:cs typeface="Arial" panose="020B0604020202020204" pitchFamily="34" charset="0"/>
              </a:rPr>
              <a:t>実証に成功</a:t>
            </a:r>
          </a:p>
        </p:txBody>
      </p:sp>
      <p:sp>
        <p:nvSpPr>
          <p:cNvPr id="21515" name="テキスト ボックス 38">
            <a:extLst>
              <a:ext uri="{FF2B5EF4-FFF2-40B4-BE49-F238E27FC236}">
                <a16:creationId xmlns:a16="http://schemas.microsoft.com/office/drawing/2014/main" id="{3B9737FC-5E1F-134B-9DA0-B1A6AADA4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1968" y="4839921"/>
            <a:ext cx="2278188" cy="64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ja-JP" altLang="en-US" sz="1600">
                <a:latin typeface="HG丸ｺﾞｼｯｸM-PRO" panose="020F0600000000000000" pitchFamily="34" charset="-128"/>
                <a:ea typeface="HG丸ｺﾞｼｯｸM-PRO" panose="020F0600000000000000" pitchFamily="34" charset="-128"/>
              </a:rPr>
              <a:t>ネイチャー</a:t>
            </a:r>
            <a:r>
              <a:rPr lang="en-US" altLang="ja-JP" sz="1600" dirty="0">
                <a:latin typeface="HG丸ｺﾞｼｯｸM-PRO" panose="020F0600000000000000" pitchFamily="34" charset="-128"/>
                <a:ea typeface="HG丸ｺﾞｼｯｸM-PRO" panose="020F0600000000000000" pitchFamily="34" charset="-128"/>
              </a:rPr>
              <a:t>(2018</a:t>
            </a:r>
            <a:r>
              <a:rPr lang="ja-JP" altLang="en-US" sz="1600">
                <a:latin typeface="HG丸ｺﾞｼｯｸM-PRO" panose="020F0600000000000000" pitchFamily="34" charset="-128"/>
                <a:ea typeface="HG丸ｺﾞｼｯｸM-PRO" panose="020F0600000000000000" pitchFamily="34" charset="-128"/>
              </a:rPr>
              <a:t>年</a:t>
            </a:r>
            <a:r>
              <a:rPr lang="en-US" altLang="ja-JP" sz="1600" dirty="0">
                <a:latin typeface="HG丸ｺﾞｼｯｸM-PRO" panose="020F0600000000000000" pitchFamily="34" charset="-128"/>
                <a:ea typeface="HG丸ｺﾞｼｯｸM-PRO" panose="020F0600000000000000" pitchFamily="34" charset="-128"/>
              </a:rPr>
              <a:t>)</a:t>
            </a:r>
          </a:p>
          <a:p>
            <a:pPr algn="ctr"/>
            <a:r>
              <a:rPr lang="ja-JP" altLang="en-US" sz="1600">
                <a:latin typeface="HG丸ｺﾞｼｯｸM-PRO" panose="020F0600000000000000" pitchFamily="34" charset="-128"/>
                <a:ea typeface="HG丸ｺﾞｼｯｸM-PRO" panose="020F0600000000000000" pitchFamily="34" charset="-128"/>
              </a:rPr>
              <a:t>サイエンス</a:t>
            </a:r>
            <a:r>
              <a:rPr lang="en-US" altLang="ja-JP" sz="1600" dirty="0">
                <a:latin typeface="HG丸ｺﾞｼｯｸM-PRO" panose="020F0600000000000000" pitchFamily="34" charset="-128"/>
                <a:ea typeface="HG丸ｺﾞｼｯｸM-PRO" panose="020F0600000000000000" pitchFamily="34" charset="-128"/>
              </a:rPr>
              <a:t>(20</a:t>
            </a:r>
            <a:r>
              <a:rPr lang="ja-JP" altLang="en-US" sz="1600">
                <a:latin typeface="HG丸ｺﾞｼｯｸM-PRO" panose="020F0600000000000000" pitchFamily="34" charset="-128"/>
                <a:ea typeface="HG丸ｺﾞｼｯｸM-PRO" panose="020F0600000000000000" pitchFamily="34" charset="-128"/>
              </a:rPr>
              <a:t>２１年</a:t>
            </a:r>
            <a:r>
              <a:rPr lang="en-US" altLang="ja-JP" sz="1600" dirty="0">
                <a:latin typeface="HG丸ｺﾞｼｯｸM-PRO" panose="020F0600000000000000" pitchFamily="34" charset="-128"/>
                <a:ea typeface="HG丸ｺﾞｼｯｸM-PRO" panose="020F0600000000000000" pitchFamily="34" charset="-128"/>
              </a:rPr>
              <a:t>)</a:t>
            </a:r>
            <a:endParaRPr lang="ja-JP" altLang="en-US" sz="1600">
              <a:latin typeface="HG丸ｺﾞｼｯｸM-PRO" panose="020F0600000000000000" pitchFamily="34" charset="-128"/>
              <a:ea typeface="HG丸ｺﾞｼｯｸM-PRO" panose="020F0600000000000000" pitchFamily="34" charset="-128"/>
            </a:endParaRPr>
          </a:p>
        </p:txBody>
      </p:sp>
      <p:sp>
        <p:nvSpPr>
          <p:cNvPr id="21516" name="正方形/長方形 39">
            <a:extLst>
              <a:ext uri="{FF2B5EF4-FFF2-40B4-BE49-F238E27FC236}">
                <a16:creationId xmlns:a16="http://schemas.microsoft.com/office/drawing/2014/main" id="{93A7B9F6-D0EB-BD47-BC2D-2FDA544C4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21188" y="2627313"/>
            <a:ext cx="46974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ja-JP" altLang="en-US">
                <a:solidFill>
                  <a:srgbClr val="FF0000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  <a:cs typeface="Arial" panose="020B0604020202020204" pitchFamily="34" charset="0"/>
              </a:rPr>
              <a:t>新しい粒子に</a:t>
            </a:r>
            <a:endParaRPr lang="en-US" altLang="ja-JP" dirty="0">
              <a:solidFill>
                <a:srgbClr val="FF0000"/>
              </a:solidFill>
              <a:latin typeface="HG丸ｺﾞｼｯｸM-PRO" panose="020F0600000000000000" pitchFamily="34" charset="-128"/>
              <a:ea typeface="HG丸ｺﾞｼｯｸM-PRO" panose="020F0600000000000000" pitchFamily="34" charset="-128"/>
              <a:cs typeface="Arial" panose="020B0604020202020204" pitchFamily="34" charset="0"/>
            </a:endParaRPr>
          </a:p>
          <a:p>
            <a:pPr algn="ctr"/>
            <a:r>
              <a:rPr lang="ja-JP" altLang="en-US">
                <a:solidFill>
                  <a:srgbClr val="FF0000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  <a:cs typeface="Arial" panose="020B0604020202020204" pitchFamily="34" charset="0"/>
              </a:rPr>
              <a:t>分裂したかのようにふるまう</a:t>
            </a:r>
          </a:p>
        </p:txBody>
      </p:sp>
      <p:sp>
        <p:nvSpPr>
          <p:cNvPr id="21517" name="正方形/長方形 44">
            <a:extLst>
              <a:ext uri="{FF2B5EF4-FFF2-40B4-BE49-F238E27FC236}">
                <a16:creationId xmlns:a16="http://schemas.microsoft.com/office/drawing/2014/main" id="{D32ACF89-FF6D-B54A-AB14-CA3471DA1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600" y="4479280"/>
            <a:ext cx="4611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ja-JP" sz="2000" dirty="0">
                <a:latin typeface="HG丸ｺﾞｼｯｸM-PRO" panose="020F0600000000000000" pitchFamily="34" charset="-128"/>
                <a:ea typeface="HG丸ｺﾞｼｯｸM-PRO" panose="020F0600000000000000" pitchFamily="34" charset="-128"/>
                <a:cs typeface="Arial" panose="020B0604020202020204" pitchFamily="34" charset="0"/>
              </a:rPr>
              <a:t>= </a:t>
            </a:r>
            <a:r>
              <a:rPr lang="ja-JP" altLang="en-US" sz="2000">
                <a:latin typeface="HG丸ｺﾞｼｯｸM-PRO" panose="020F0600000000000000" pitchFamily="34" charset="-128"/>
                <a:ea typeface="HG丸ｺﾞｼｯｸM-PRO" panose="020F0600000000000000" pitchFamily="34" charset="-128"/>
                <a:cs typeface="Arial" panose="020B0604020202020204" pitchFamily="34" charset="0"/>
              </a:rPr>
              <a:t>「</a:t>
            </a:r>
            <a:r>
              <a:rPr lang="ja-JP" altLang="en-US" sz="2000" b="1">
                <a:solidFill>
                  <a:srgbClr val="FF0000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  <a:cs typeface="Arial" panose="020B0604020202020204" pitchFamily="34" charset="0"/>
              </a:rPr>
              <a:t>第３の量子ホール効果</a:t>
            </a:r>
            <a:r>
              <a:rPr lang="ja-JP" altLang="en-US" sz="2000">
                <a:latin typeface="HG丸ｺﾞｼｯｸM-PRO" panose="020F0600000000000000" pitchFamily="34" charset="-128"/>
                <a:ea typeface="HG丸ｺﾞｼｯｸM-PRO" panose="020F0600000000000000" pitchFamily="34" charset="-128"/>
                <a:cs typeface="Arial" panose="020B0604020202020204" pitchFamily="34" charset="0"/>
              </a:rPr>
              <a:t>」の発見</a:t>
            </a:r>
            <a:endParaRPr lang="en-US" altLang="ja-JP" sz="2000" dirty="0">
              <a:latin typeface="HG丸ｺﾞｼｯｸM-PRO" panose="020F0600000000000000" pitchFamily="34" charset="-128"/>
              <a:ea typeface="HG丸ｺﾞｼｯｸM-PRO" panose="020F06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1518" name="テキスト ボックス 3">
            <a:extLst>
              <a:ext uri="{FF2B5EF4-FFF2-40B4-BE49-F238E27FC236}">
                <a16:creationId xmlns:a16="http://schemas.microsoft.com/office/drawing/2014/main" id="{1C861ED8-C7FE-7546-AF2D-DFFBD3D04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476" y="5805264"/>
            <a:ext cx="480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ja-JP" altLang="en-US" sz="2000">
                <a:solidFill>
                  <a:srgbClr val="3333FF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  <a:cs typeface="Arial" panose="020B0604020202020204" pitchFamily="34" charset="0"/>
              </a:rPr>
              <a:t>トポロジカル量子コンピューターへの道</a:t>
            </a:r>
          </a:p>
        </p:txBody>
      </p:sp>
      <p:sp>
        <p:nvSpPr>
          <p:cNvPr id="21519" name="正方形/長方形 29">
            <a:extLst>
              <a:ext uri="{FF2B5EF4-FFF2-40B4-BE49-F238E27FC236}">
                <a16:creationId xmlns:a16="http://schemas.microsoft.com/office/drawing/2014/main" id="{0C32E7E6-2759-8445-A9C3-E53563AA6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038" y="-28575"/>
            <a:ext cx="9251951" cy="584200"/>
          </a:xfrm>
          <a:prstGeom prst="rect">
            <a:avLst/>
          </a:prstGeom>
          <a:gradFill rotWithShape="1">
            <a:gsLst>
              <a:gs pos="0">
                <a:srgbClr val="002858"/>
              </a:gs>
              <a:gs pos="50000">
                <a:srgbClr val="003E81"/>
              </a:gs>
              <a:gs pos="100000">
                <a:srgbClr val="004C9B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ja-JP" altLang="en-US" sz="3200">
                <a:solidFill>
                  <a:srgbClr val="FFFFFF"/>
                </a:solidFill>
                <a:ea typeface="HG丸ｺﾞｼｯｸM-PRO" panose="020F0600000000000000" pitchFamily="34" charset="-128"/>
                <a:cs typeface="Arial" panose="020B0604020202020204" pitchFamily="34" charset="0"/>
              </a:rPr>
              <a:t>量子スピン液体</a:t>
            </a:r>
            <a:endParaRPr kumimoji="0" lang="en-US" altLang="ja-JP" sz="3200" baseline="-25000">
              <a:solidFill>
                <a:srgbClr val="FFFFFF"/>
              </a:solidFill>
              <a:ea typeface="HG丸ｺﾞｼｯｸM-PRO" panose="020F06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1520" name="テキスト ボックス 1">
            <a:extLst>
              <a:ext uri="{FF2B5EF4-FFF2-40B4-BE49-F238E27FC236}">
                <a16:creationId xmlns:a16="http://schemas.microsoft.com/office/drawing/2014/main" id="{3A87F1E6-D32E-7D44-86B4-5666004CE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2721" y="5466710"/>
            <a:ext cx="40366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ja-JP" altLang="en-US" sz="1600">
                <a:latin typeface="HG丸ｺﾞｼｯｸM-PRO" panose="020F0600000000000000" pitchFamily="34" charset="-128"/>
                <a:ea typeface="HG丸ｺﾞｼｯｸM-PRO" panose="020F0600000000000000" pitchFamily="34" charset="-128"/>
              </a:rPr>
              <a:t>新聞各紙、</a:t>
            </a:r>
            <a:r>
              <a:rPr lang="en-US" altLang="ja-JP" sz="1600" dirty="0">
                <a:latin typeface="HG丸ｺﾞｼｯｸM-PRO" panose="020F0600000000000000" pitchFamily="34" charset="-128"/>
                <a:ea typeface="HG丸ｺﾞｼｯｸM-PRO" panose="020F0600000000000000" pitchFamily="34" charset="-128"/>
              </a:rPr>
              <a:t>Yahoo</a:t>
            </a:r>
            <a:r>
              <a:rPr lang="ja-JP" altLang="en-US" sz="1600">
                <a:latin typeface="HG丸ｺﾞｼｯｸM-PRO" panose="020F0600000000000000" pitchFamily="34" charset="-128"/>
                <a:ea typeface="HG丸ｺﾞｼｯｸM-PRO" panose="020F0600000000000000" pitchFamily="34" charset="-128"/>
              </a:rPr>
              <a:t>ニュース、</a:t>
            </a:r>
            <a:r>
              <a:rPr lang="en-US" altLang="ja-JP" sz="1600" dirty="0">
                <a:latin typeface="HG丸ｺﾞｼｯｸM-PRO" panose="020F0600000000000000" pitchFamily="34" charset="-128"/>
                <a:ea typeface="HG丸ｺﾞｼｯｸM-PRO" panose="020F0600000000000000" pitchFamily="34" charset="-128"/>
              </a:rPr>
              <a:t>NHK</a:t>
            </a:r>
            <a:r>
              <a:rPr lang="ja-JP" altLang="en-US" sz="1600">
                <a:latin typeface="HG丸ｺﾞｼｯｸM-PRO" panose="020F0600000000000000" pitchFamily="34" charset="-128"/>
                <a:ea typeface="HG丸ｺﾞｼｯｸM-PRO" panose="020F0600000000000000" pitchFamily="34" charset="-128"/>
              </a:rPr>
              <a:t>で報道</a:t>
            </a:r>
          </a:p>
        </p:txBody>
      </p:sp>
      <p:sp>
        <p:nvSpPr>
          <p:cNvPr id="21521" name="正方形/長方形 1">
            <a:extLst>
              <a:ext uri="{FF2B5EF4-FFF2-40B4-BE49-F238E27FC236}">
                <a16:creationId xmlns:a16="http://schemas.microsoft.com/office/drawing/2014/main" id="{ADE136DA-BB7F-744D-89F4-DE8F88250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50" y="2327027"/>
            <a:ext cx="4730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ja-JP" altLang="en-US" sz="2000">
                <a:solidFill>
                  <a:srgbClr val="FF0000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  <a:cs typeface="Arial" panose="020B0604020202020204" pitchFamily="34" charset="0"/>
              </a:rPr>
              <a:t>電子</a:t>
            </a:r>
            <a:r>
              <a:rPr lang="en-US" altLang="ja-JP" sz="2000">
                <a:solidFill>
                  <a:srgbClr val="FF0000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  <a:cs typeface="Arial" panose="020B0604020202020204" pitchFamily="34" charset="0"/>
              </a:rPr>
              <a:t>(</a:t>
            </a:r>
            <a:r>
              <a:rPr lang="ja-JP" altLang="en-US" sz="2000">
                <a:solidFill>
                  <a:srgbClr val="FF0000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  <a:cs typeface="Arial" panose="020B0604020202020204" pitchFamily="34" charset="0"/>
              </a:rPr>
              <a:t>素粒子</a:t>
            </a:r>
            <a:r>
              <a:rPr lang="en-US" altLang="ja-JP" sz="2000">
                <a:solidFill>
                  <a:srgbClr val="FF0000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  <a:cs typeface="Arial" panose="020B0604020202020204" pitchFamily="34" charset="0"/>
              </a:rPr>
              <a:t>)</a:t>
            </a:r>
            <a:r>
              <a:rPr lang="ja-JP" altLang="en-US" sz="2000">
                <a:solidFill>
                  <a:srgbClr val="FF0000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  <a:cs typeface="Arial" panose="020B0604020202020204" pitchFamily="34" charset="0"/>
              </a:rPr>
              <a:t>が分裂し新しい粒子が出現</a:t>
            </a:r>
            <a:endParaRPr lang="en-US" altLang="ja-JP" sz="2000">
              <a:solidFill>
                <a:srgbClr val="FF0000"/>
              </a:solidFill>
              <a:latin typeface="HG丸ｺﾞｼｯｸM-PRO" panose="020F0600000000000000" pitchFamily="34" charset="-128"/>
              <a:ea typeface="HG丸ｺﾞｼｯｸM-PRO" panose="020F0600000000000000" pitchFamily="34" charset="-128"/>
              <a:cs typeface="Arial" panose="020B0604020202020204" pitchFamily="34" charset="0"/>
            </a:endParaRPr>
          </a:p>
        </p:txBody>
      </p:sp>
      <p:grpSp>
        <p:nvGrpSpPr>
          <p:cNvPr id="21522" name="グループ化 3">
            <a:extLst>
              <a:ext uri="{FF2B5EF4-FFF2-40B4-BE49-F238E27FC236}">
                <a16:creationId xmlns:a16="http://schemas.microsoft.com/office/drawing/2014/main" id="{4D94D250-BFF3-DE44-9788-606330B6DFCE}"/>
              </a:ext>
            </a:extLst>
          </p:cNvPr>
          <p:cNvGrpSpPr>
            <a:grpSpLocks/>
          </p:cNvGrpSpPr>
          <p:nvPr/>
        </p:nvGrpSpPr>
        <p:grpSpPr bwMode="auto">
          <a:xfrm>
            <a:off x="-1114425" y="1149102"/>
            <a:ext cx="3749675" cy="1847850"/>
            <a:chOff x="395536" y="1320799"/>
            <a:chExt cx="3749427" cy="1848124"/>
          </a:xfrm>
        </p:grpSpPr>
        <p:pic>
          <p:nvPicPr>
            <p:cNvPr id="21542" name="図 12">
              <a:extLst>
                <a:ext uri="{FF2B5EF4-FFF2-40B4-BE49-F238E27FC236}">
                  <a16:creationId xmlns:a16="http://schemas.microsoft.com/office/drawing/2014/main" id="{04C282E9-D304-AC47-A4ED-ECA3FB294D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750" y="1358901"/>
              <a:ext cx="3732213" cy="1801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C25E05B0-1EAC-114D-B584-9DD0B439ECB9}"/>
                </a:ext>
              </a:extLst>
            </p:cNvPr>
            <p:cNvSpPr/>
            <p:nvPr/>
          </p:nvSpPr>
          <p:spPr>
            <a:xfrm>
              <a:off x="395536" y="1320799"/>
              <a:ext cx="1754072" cy="18481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grpSp>
        <p:nvGrpSpPr>
          <p:cNvPr id="21523" name="グループ化 30">
            <a:extLst>
              <a:ext uri="{FF2B5EF4-FFF2-40B4-BE49-F238E27FC236}">
                <a16:creationId xmlns:a16="http://schemas.microsoft.com/office/drawing/2014/main" id="{0A8E8034-F68E-F942-A8AA-59CB0C2D80FF}"/>
              </a:ext>
            </a:extLst>
          </p:cNvPr>
          <p:cNvGrpSpPr>
            <a:grpSpLocks/>
          </p:cNvGrpSpPr>
          <p:nvPr/>
        </p:nvGrpSpPr>
        <p:grpSpPr bwMode="auto">
          <a:xfrm>
            <a:off x="-1903413" y="4627563"/>
            <a:ext cx="323850" cy="325437"/>
            <a:chOff x="5709120" y="2564904"/>
            <a:chExt cx="324000" cy="324000"/>
          </a:xfrm>
        </p:grpSpPr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9A42DBDF-54E2-3842-9341-FD8DEDE0F2E1}"/>
                </a:ext>
              </a:extLst>
            </p:cNvPr>
            <p:cNvSpPr/>
            <p:nvPr/>
          </p:nvSpPr>
          <p:spPr>
            <a:xfrm>
              <a:off x="5718810" y="2735580"/>
              <a:ext cx="304800" cy="144780"/>
            </a:xfrm>
            <a:custGeom>
              <a:avLst/>
              <a:gdLst>
                <a:gd name="connsiteX0" fmla="*/ 0 w 304800"/>
                <a:gd name="connsiteY0" fmla="*/ 0 h 144780"/>
                <a:gd name="connsiteX1" fmla="*/ 304800 w 304800"/>
                <a:gd name="connsiteY1" fmla="*/ 0 h 144780"/>
                <a:gd name="connsiteX2" fmla="*/ 285750 w 304800"/>
                <a:gd name="connsiteY2" fmla="*/ 72390 h 144780"/>
                <a:gd name="connsiteX3" fmla="*/ 243840 w 304800"/>
                <a:gd name="connsiteY3" fmla="*/ 114300 h 144780"/>
                <a:gd name="connsiteX4" fmla="*/ 186690 w 304800"/>
                <a:gd name="connsiteY4" fmla="*/ 144780 h 144780"/>
                <a:gd name="connsiteX5" fmla="*/ 99060 w 304800"/>
                <a:gd name="connsiteY5" fmla="*/ 133350 h 144780"/>
                <a:gd name="connsiteX6" fmla="*/ 38100 w 304800"/>
                <a:gd name="connsiteY6" fmla="*/ 118110 h 144780"/>
                <a:gd name="connsiteX7" fmla="*/ 11430 w 304800"/>
                <a:gd name="connsiteY7" fmla="*/ 64770 h 144780"/>
                <a:gd name="connsiteX8" fmla="*/ 0 w 304800"/>
                <a:gd name="connsiteY8" fmla="*/ 0 h 14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800" h="144780">
                  <a:moveTo>
                    <a:pt x="0" y="0"/>
                  </a:moveTo>
                  <a:lnTo>
                    <a:pt x="304800" y="0"/>
                  </a:lnTo>
                  <a:lnTo>
                    <a:pt x="285750" y="72390"/>
                  </a:lnTo>
                  <a:lnTo>
                    <a:pt x="243840" y="114300"/>
                  </a:lnTo>
                  <a:lnTo>
                    <a:pt x="186690" y="144780"/>
                  </a:lnTo>
                  <a:lnTo>
                    <a:pt x="99060" y="133350"/>
                  </a:lnTo>
                  <a:lnTo>
                    <a:pt x="38100" y="118110"/>
                  </a:lnTo>
                  <a:lnTo>
                    <a:pt x="11430" y="647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12700" cap="flat">
              <a:solidFill>
                <a:srgbClr val="FF00FF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50800" tIns="50800" rIns="50800" bIns="50800" spcCol="38100" anchor="ctr">
              <a:spAutoFit/>
            </a:bodyPr>
            <a:lstStyle/>
            <a:p>
              <a:pPr algn="ctr" defTabSz="584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+mn-ea"/>
                <a:sym typeface="ヒラギノ角ゴ Pro W3"/>
              </a:endParaRPr>
            </a:p>
          </p:txBody>
        </p:sp>
        <p:sp>
          <p:nvSpPr>
            <p:cNvPr id="33" name="円/楕円 32">
              <a:extLst>
                <a:ext uri="{FF2B5EF4-FFF2-40B4-BE49-F238E27FC236}">
                  <a16:creationId xmlns:a16="http://schemas.microsoft.com/office/drawing/2014/main" id="{4AD581A6-A62C-D444-9791-66AC42863C93}"/>
                </a:ext>
              </a:extLst>
            </p:cNvPr>
            <p:cNvSpPr/>
            <p:nvPr/>
          </p:nvSpPr>
          <p:spPr>
            <a:xfrm>
              <a:off x="5709120" y="2564904"/>
              <a:ext cx="324000" cy="324000"/>
            </a:xfrm>
            <a:prstGeom prst="ellipse">
              <a:avLst/>
            </a:prstGeom>
            <a:noFill/>
            <a:ln w="38100" cap="flat">
              <a:solidFill>
                <a:srgbClr val="FF00FF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50800" tIns="50800" rIns="50800" bIns="50800" spcCol="38100" anchor="ctr">
              <a:spAutoFit/>
            </a:bodyPr>
            <a:lstStyle/>
            <a:p>
              <a:pPr algn="ctr" defTabSz="584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+mn-ea"/>
                <a:sym typeface="ヒラギノ角ゴ Pro W3"/>
              </a:endParaRPr>
            </a:p>
          </p:txBody>
        </p:sp>
      </p:grpSp>
      <p:grpSp>
        <p:nvGrpSpPr>
          <p:cNvPr id="21524" name="グループ化 33">
            <a:extLst>
              <a:ext uri="{FF2B5EF4-FFF2-40B4-BE49-F238E27FC236}">
                <a16:creationId xmlns:a16="http://schemas.microsoft.com/office/drawing/2014/main" id="{9A85B297-BD95-794E-A6A6-33049DB18345}"/>
              </a:ext>
            </a:extLst>
          </p:cNvPr>
          <p:cNvGrpSpPr>
            <a:grpSpLocks/>
          </p:cNvGrpSpPr>
          <p:nvPr/>
        </p:nvGrpSpPr>
        <p:grpSpPr bwMode="auto">
          <a:xfrm>
            <a:off x="7604125" y="3092202"/>
            <a:ext cx="233363" cy="234950"/>
            <a:chOff x="5709120" y="2564904"/>
            <a:chExt cx="324000" cy="324000"/>
          </a:xfrm>
        </p:grpSpPr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9E307249-3BBA-0442-9F87-E30833F027CF}"/>
                </a:ext>
              </a:extLst>
            </p:cNvPr>
            <p:cNvSpPr/>
            <p:nvPr/>
          </p:nvSpPr>
          <p:spPr>
            <a:xfrm>
              <a:off x="5718810" y="2735580"/>
              <a:ext cx="304800" cy="144780"/>
            </a:xfrm>
            <a:custGeom>
              <a:avLst/>
              <a:gdLst>
                <a:gd name="connsiteX0" fmla="*/ 0 w 304800"/>
                <a:gd name="connsiteY0" fmla="*/ 0 h 144780"/>
                <a:gd name="connsiteX1" fmla="*/ 304800 w 304800"/>
                <a:gd name="connsiteY1" fmla="*/ 0 h 144780"/>
                <a:gd name="connsiteX2" fmla="*/ 285750 w 304800"/>
                <a:gd name="connsiteY2" fmla="*/ 72390 h 144780"/>
                <a:gd name="connsiteX3" fmla="*/ 243840 w 304800"/>
                <a:gd name="connsiteY3" fmla="*/ 114300 h 144780"/>
                <a:gd name="connsiteX4" fmla="*/ 186690 w 304800"/>
                <a:gd name="connsiteY4" fmla="*/ 144780 h 144780"/>
                <a:gd name="connsiteX5" fmla="*/ 99060 w 304800"/>
                <a:gd name="connsiteY5" fmla="*/ 133350 h 144780"/>
                <a:gd name="connsiteX6" fmla="*/ 38100 w 304800"/>
                <a:gd name="connsiteY6" fmla="*/ 118110 h 144780"/>
                <a:gd name="connsiteX7" fmla="*/ 11430 w 304800"/>
                <a:gd name="connsiteY7" fmla="*/ 64770 h 144780"/>
                <a:gd name="connsiteX8" fmla="*/ 0 w 304800"/>
                <a:gd name="connsiteY8" fmla="*/ 0 h 14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800" h="144780">
                  <a:moveTo>
                    <a:pt x="0" y="0"/>
                  </a:moveTo>
                  <a:lnTo>
                    <a:pt x="304800" y="0"/>
                  </a:lnTo>
                  <a:lnTo>
                    <a:pt x="285750" y="72390"/>
                  </a:lnTo>
                  <a:lnTo>
                    <a:pt x="243840" y="114300"/>
                  </a:lnTo>
                  <a:lnTo>
                    <a:pt x="186690" y="144780"/>
                  </a:lnTo>
                  <a:lnTo>
                    <a:pt x="99060" y="133350"/>
                  </a:lnTo>
                  <a:lnTo>
                    <a:pt x="38100" y="118110"/>
                  </a:lnTo>
                  <a:lnTo>
                    <a:pt x="11430" y="647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12700" cap="flat">
              <a:solidFill>
                <a:srgbClr val="FF00FF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50800" tIns="50800" rIns="50800" bIns="50800" spcCol="38100" anchor="ctr">
              <a:spAutoFit/>
            </a:bodyPr>
            <a:lstStyle/>
            <a:p>
              <a:pPr algn="ctr" defTabSz="584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+mn-ea"/>
                <a:sym typeface="ヒラギノ角ゴ Pro W3"/>
              </a:endParaRPr>
            </a:p>
          </p:txBody>
        </p:sp>
        <p:sp>
          <p:nvSpPr>
            <p:cNvPr id="36" name="円/楕円 35">
              <a:extLst>
                <a:ext uri="{FF2B5EF4-FFF2-40B4-BE49-F238E27FC236}">
                  <a16:creationId xmlns:a16="http://schemas.microsoft.com/office/drawing/2014/main" id="{B938A2FE-A4FC-FA46-8CA5-110BE4525082}"/>
                </a:ext>
              </a:extLst>
            </p:cNvPr>
            <p:cNvSpPr/>
            <p:nvPr/>
          </p:nvSpPr>
          <p:spPr>
            <a:xfrm>
              <a:off x="5709120" y="2564904"/>
              <a:ext cx="324000" cy="324000"/>
            </a:xfrm>
            <a:prstGeom prst="ellipse">
              <a:avLst/>
            </a:prstGeom>
            <a:noFill/>
            <a:ln w="38100" cap="flat">
              <a:solidFill>
                <a:srgbClr val="FF00FF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50800" tIns="50800" rIns="50800" bIns="50800" spcCol="38100" anchor="ctr">
              <a:spAutoFit/>
            </a:bodyPr>
            <a:lstStyle/>
            <a:p>
              <a:pPr algn="ctr" defTabSz="584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+mn-ea"/>
                <a:sym typeface="ヒラギノ角ゴ Pro W3"/>
              </a:endParaRPr>
            </a:p>
          </p:txBody>
        </p:sp>
      </p:grpSp>
      <p:grpSp>
        <p:nvGrpSpPr>
          <p:cNvPr id="21525" name="グループ化 4">
            <a:extLst>
              <a:ext uri="{FF2B5EF4-FFF2-40B4-BE49-F238E27FC236}">
                <a16:creationId xmlns:a16="http://schemas.microsoft.com/office/drawing/2014/main" id="{21C29D38-24FE-984B-A03C-6965EE1ADE8C}"/>
              </a:ext>
            </a:extLst>
          </p:cNvPr>
          <p:cNvGrpSpPr>
            <a:grpSpLocks/>
          </p:cNvGrpSpPr>
          <p:nvPr/>
        </p:nvGrpSpPr>
        <p:grpSpPr bwMode="auto">
          <a:xfrm>
            <a:off x="6261100" y="3336677"/>
            <a:ext cx="2840038" cy="723900"/>
            <a:chOff x="2962813" y="4487390"/>
            <a:chExt cx="2839254" cy="724390"/>
          </a:xfrm>
        </p:grpSpPr>
        <p:grpSp>
          <p:nvGrpSpPr>
            <p:cNvPr id="21527" name="グループ化 36">
              <a:extLst>
                <a:ext uri="{FF2B5EF4-FFF2-40B4-BE49-F238E27FC236}">
                  <a16:creationId xmlns:a16="http://schemas.microsoft.com/office/drawing/2014/main" id="{64378AF3-2DDD-7B41-8F92-B63686E5C3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6144" y="4846860"/>
              <a:ext cx="966077" cy="299076"/>
              <a:chOff x="2745805" y="5194878"/>
              <a:chExt cx="966077" cy="299076"/>
            </a:xfrm>
          </p:grpSpPr>
          <p:pic>
            <p:nvPicPr>
              <p:cNvPr id="21536" name="Picture 6" descr="ãçãã®ç»åæ¤ç´¢çµæ">
                <a:extLst>
                  <a:ext uri="{FF2B5EF4-FFF2-40B4-BE49-F238E27FC236}">
                    <a16:creationId xmlns:a16="http://schemas.microsoft.com/office/drawing/2014/main" id="{B5B90B24-509A-844A-B340-ACF09CF0B0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089" t="13913" r="25311" b="17599"/>
              <a:stretch>
                <a:fillRect/>
              </a:stretch>
            </p:blipFill>
            <p:spPr bwMode="auto">
              <a:xfrm rot="2700000">
                <a:off x="2740267" y="5200416"/>
                <a:ext cx="299076" cy="28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37" name="Picture 6" descr="ãçãã®ç»åæ¤ç´¢çµæ">
                <a:extLst>
                  <a:ext uri="{FF2B5EF4-FFF2-40B4-BE49-F238E27FC236}">
                    <a16:creationId xmlns:a16="http://schemas.microsoft.com/office/drawing/2014/main" id="{8C14A2B7-6B91-F44B-A97C-8FDF41C3A5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089" t="13913" r="25311" b="17599"/>
              <a:stretch>
                <a:fillRect/>
              </a:stretch>
            </p:blipFill>
            <p:spPr bwMode="auto">
              <a:xfrm rot="2700000">
                <a:off x="3418344" y="5200416"/>
                <a:ext cx="299076" cy="28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28" name="Picture 4" descr="\begin{align*}&#10;\neq&#10;\end{align*}">
              <a:hlinkClick r:id="rId6"/>
              <a:extLst>
                <a:ext uri="{FF2B5EF4-FFF2-40B4-BE49-F238E27FC236}">
                  <a16:creationId xmlns:a16="http://schemas.microsoft.com/office/drawing/2014/main" id="{AA207779-4184-114E-884F-CAAC5023B8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4928" y="4840305"/>
              <a:ext cx="266700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2D074064-9DEA-044C-84BC-B762A8759436}"/>
                </a:ext>
              </a:extLst>
            </p:cNvPr>
            <p:cNvSpPr txBox="1"/>
            <p:nvPr/>
          </p:nvSpPr>
          <p:spPr>
            <a:xfrm flipH="1">
              <a:off x="2962813" y="4509630"/>
              <a:ext cx="350741" cy="4066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34" tIns="45717" rIns="91434" bIns="45717">
              <a:spAutoFit/>
            </a:bodyPr>
            <a:lstStyle/>
            <a:p>
              <a:pPr algn="ctr">
                <a:defRPr/>
              </a:pPr>
              <a:r>
                <a:rPr lang="en-US" altLang="ja-JP" sz="20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A</a:t>
              </a:r>
              <a:endParaRPr lang="ja-JP" alt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197F229D-0A8B-2649-BBBF-B6FC7B1A0725}"/>
                </a:ext>
              </a:extLst>
            </p:cNvPr>
            <p:cNvSpPr txBox="1"/>
            <p:nvPr/>
          </p:nvSpPr>
          <p:spPr>
            <a:xfrm flipH="1">
              <a:off x="3662708" y="4512807"/>
              <a:ext cx="350740" cy="4066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34" tIns="45717" rIns="91434" bIns="45717">
              <a:spAutoFit/>
            </a:bodyPr>
            <a:lstStyle/>
            <a:p>
              <a:pPr algn="ctr">
                <a:defRPr/>
              </a:pPr>
              <a:r>
                <a:rPr lang="en-US" altLang="ja-JP" sz="20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ja-JP" alt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F53ED364-661C-014D-9EB9-390B15B5CDA8}"/>
                </a:ext>
              </a:extLst>
            </p:cNvPr>
            <p:cNvSpPr txBox="1"/>
            <p:nvPr/>
          </p:nvSpPr>
          <p:spPr>
            <a:xfrm flipH="1">
              <a:off x="5451326" y="4487390"/>
              <a:ext cx="350741" cy="4082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34" tIns="45717" rIns="91434" bIns="45717">
              <a:spAutoFit/>
            </a:bodyPr>
            <a:lstStyle/>
            <a:p>
              <a:pPr algn="ctr">
                <a:defRPr/>
              </a:pPr>
              <a:r>
                <a:rPr lang="en-US" altLang="ja-JP" sz="20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A</a:t>
              </a:r>
              <a:endParaRPr lang="ja-JP" alt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532" name="グループ化 43">
              <a:extLst>
                <a:ext uri="{FF2B5EF4-FFF2-40B4-BE49-F238E27FC236}">
                  <a16:creationId xmlns:a16="http://schemas.microsoft.com/office/drawing/2014/main" id="{14B2C68D-E982-7E40-B64B-A65CCB1652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99448" y="4850560"/>
              <a:ext cx="966077" cy="299076"/>
              <a:chOff x="2745805" y="5194878"/>
              <a:chExt cx="966077" cy="299076"/>
            </a:xfrm>
          </p:grpSpPr>
          <p:pic>
            <p:nvPicPr>
              <p:cNvPr id="21534" name="Picture 6" descr="ãçãã®ç»åæ¤ç´¢çµæ">
                <a:extLst>
                  <a:ext uri="{FF2B5EF4-FFF2-40B4-BE49-F238E27FC236}">
                    <a16:creationId xmlns:a16="http://schemas.microsoft.com/office/drawing/2014/main" id="{30A659A3-C274-3F46-B66A-DF3F67A0EE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089" t="13913" r="25311" b="17599"/>
              <a:stretch>
                <a:fillRect/>
              </a:stretch>
            </p:blipFill>
            <p:spPr bwMode="auto">
              <a:xfrm rot="2700000">
                <a:off x="2740267" y="5200416"/>
                <a:ext cx="299076" cy="28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35" name="Picture 6" descr="ãçãã®ç»åæ¤ç´¢çµæ">
                <a:extLst>
                  <a:ext uri="{FF2B5EF4-FFF2-40B4-BE49-F238E27FC236}">
                    <a16:creationId xmlns:a16="http://schemas.microsoft.com/office/drawing/2014/main" id="{51FA39D3-2BD9-F84D-8A7B-8865F78EE4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089" t="13913" r="25311" b="17599"/>
              <a:stretch>
                <a:fillRect/>
              </a:stretch>
            </p:blipFill>
            <p:spPr bwMode="auto">
              <a:xfrm rot="2700000">
                <a:off x="3418344" y="5200416"/>
                <a:ext cx="299076" cy="28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00F0DF38-9413-BC43-AF6A-441109D032B2}"/>
                </a:ext>
              </a:extLst>
            </p:cNvPr>
            <p:cNvSpPr txBox="1"/>
            <p:nvPr/>
          </p:nvSpPr>
          <p:spPr>
            <a:xfrm flipH="1">
              <a:off x="4768889" y="4509630"/>
              <a:ext cx="350741" cy="4066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34" tIns="45717" rIns="91434" bIns="45717">
              <a:spAutoFit/>
            </a:bodyPr>
            <a:lstStyle/>
            <a:p>
              <a:pPr algn="ctr">
                <a:defRPr/>
              </a:pPr>
              <a:r>
                <a:rPr lang="en-US" altLang="ja-JP" sz="20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ja-JP" alt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3100D25-0D3F-A246-A731-109CA35AC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7026" y="5819552"/>
            <a:ext cx="819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ja-JP" dirty="0">
                <a:solidFill>
                  <a:srgbClr val="002060"/>
                </a:solidFill>
                <a:latin typeface="HG丸ｺﾞｼｯｸM-PRO" panose="020F0600000000000000" pitchFamily="34" charset="-128"/>
                <a:ea typeface="HG丸ｺﾞｼｯｸM-PRO" panose="020F0600000000000000" pitchFamily="34" charset="-128"/>
              </a:rPr>
              <a:t>? ? ?</a:t>
            </a:r>
            <a:endParaRPr lang="ja-JP" altLang="en-US">
              <a:solidFill>
                <a:srgbClr val="002060"/>
              </a:solidFill>
              <a:latin typeface="HG丸ｺﾞｼｯｸM-PRO" panose="020F0600000000000000" pitchFamily="34" charset="-128"/>
              <a:ea typeface="HG丸ｺﾞｼｯｸM-PRO" panose="020F0600000000000000" pitchFamily="34" charset="-128"/>
            </a:endParaRPr>
          </a:p>
        </p:txBody>
      </p:sp>
      <p:sp>
        <p:nvSpPr>
          <p:cNvPr id="50" name="正方形/長方形 56">
            <a:extLst>
              <a:ext uri="{FF2B5EF4-FFF2-40B4-BE49-F238E27FC236}">
                <a16:creationId xmlns:a16="http://schemas.microsoft.com/office/drawing/2014/main" id="{446E2BDF-C8A2-A944-8C92-E99F3D725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087" y="6309320"/>
            <a:ext cx="3600450" cy="4000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ja-JP" altLang="en-US" sz="2000">
                <a:latin typeface="HG丸ｺﾞｼｯｸM-PRO" panose="020F0600000000000000" pitchFamily="34" charset="-128"/>
                <a:ea typeface="HG丸ｺﾞｼｯｸM-PRO" panose="020F0600000000000000" pitchFamily="34" charset="-128"/>
                <a:cs typeface="メイリオ" panose="020B0604030504040204" pitchFamily="34" charset="-128"/>
              </a:rPr>
              <a:t>非可換エニオンの直接観測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D1AB061B-F4C1-3A47-80CB-07D8A5A27538}"/>
              </a:ext>
            </a:extLst>
          </p:cNvPr>
          <p:cNvGrpSpPr/>
          <p:nvPr/>
        </p:nvGrpSpPr>
        <p:grpSpPr>
          <a:xfrm>
            <a:off x="6516216" y="4267200"/>
            <a:ext cx="2769073" cy="2484438"/>
            <a:chOff x="6516216" y="4267200"/>
            <a:chExt cx="2769073" cy="2484438"/>
          </a:xfrm>
        </p:grpSpPr>
        <p:grpSp>
          <p:nvGrpSpPr>
            <p:cNvPr id="21514" name="グループ化 43">
              <a:extLst>
                <a:ext uri="{FF2B5EF4-FFF2-40B4-BE49-F238E27FC236}">
                  <a16:creationId xmlns:a16="http://schemas.microsoft.com/office/drawing/2014/main" id="{5DE41428-FCAC-4940-B676-7CDC2A9303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6216" y="4267200"/>
              <a:ext cx="2769073" cy="2484438"/>
              <a:chOff x="2827423" y="4105768"/>
              <a:chExt cx="2976535" cy="2670648"/>
            </a:xfrm>
          </p:grpSpPr>
          <p:pic>
            <p:nvPicPr>
              <p:cNvPr id="21544" name="図 5">
                <a:extLst>
                  <a:ext uri="{FF2B5EF4-FFF2-40B4-BE49-F238E27FC236}">
                    <a16:creationId xmlns:a16="http://schemas.microsoft.com/office/drawing/2014/main" id="{203DE355-EA14-0D41-B51B-74FCD46D22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52" t="17511" r="13744" b="16113"/>
              <a:stretch>
                <a:fillRect/>
              </a:stretch>
            </p:blipFill>
            <p:spPr bwMode="auto">
              <a:xfrm>
                <a:off x="3134579" y="4105768"/>
                <a:ext cx="2509884" cy="2407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45" name="正方形/長方形 37">
                <a:extLst>
                  <a:ext uri="{FF2B5EF4-FFF2-40B4-BE49-F238E27FC236}">
                    <a16:creationId xmlns:a16="http://schemas.microsoft.com/office/drawing/2014/main" id="{F119CB7B-49A9-4846-8E5B-069A0EB93A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3096" y="6445530"/>
                <a:ext cx="2570862" cy="330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ja-JP" altLang="en-US" sz="1400">
                    <a:latin typeface="HG丸ｺﾞｼｯｸM-PRO" panose="020F0600000000000000" pitchFamily="34" charset="-128"/>
                    <a:ea typeface="HG丸ｺﾞｼｯｸM-PRO" panose="020F0600000000000000" pitchFamily="34" charset="-128"/>
                  </a:rPr>
                  <a:t>マヨラナ・フェルミオン</a:t>
                </a:r>
              </a:p>
            </p:txBody>
          </p:sp>
          <p:sp>
            <p:nvSpPr>
              <p:cNvPr id="21546" name="正方形/長方形 68">
                <a:extLst>
                  <a:ext uri="{FF2B5EF4-FFF2-40B4-BE49-F238E27FC236}">
                    <a16:creationId xmlns:a16="http://schemas.microsoft.com/office/drawing/2014/main" id="{E4344505-6371-6F48-BF81-F1CE292331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8813" y="4471985"/>
                <a:ext cx="650594" cy="3309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ja-JP" altLang="en-US" sz="1400">
                    <a:solidFill>
                      <a:schemeClr val="bg1"/>
                    </a:solidFill>
                    <a:latin typeface="HG丸ｺﾞｼｯｸM-PRO" panose="020F0600000000000000" pitchFamily="34" charset="-128"/>
                    <a:ea typeface="HG丸ｺﾞｼｯｸM-PRO" panose="020F0600000000000000" pitchFamily="34" charset="-128"/>
                  </a:rPr>
                  <a:t>磁場</a:t>
                </a:r>
              </a:p>
            </p:txBody>
          </p:sp>
          <p:sp>
            <p:nvSpPr>
              <p:cNvPr id="21547" name="正方形/長方形 70">
                <a:extLst>
                  <a:ext uri="{FF2B5EF4-FFF2-40B4-BE49-F238E27FC236}">
                    <a16:creationId xmlns:a16="http://schemas.microsoft.com/office/drawing/2014/main" id="{A2ED6FBA-69ED-F44D-BFDA-A5B5FB5B64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7423" y="5893251"/>
                <a:ext cx="1238558" cy="562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ja-JP" altLang="en-US" sz="1400">
                    <a:latin typeface="HG丸ｺﾞｼｯｸM-PRO" panose="020F0600000000000000" pitchFamily="34" charset="-128"/>
                    <a:ea typeface="HG丸ｺﾞｼｯｸM-PRO" panose="020F0600000000000000" pitchFamily="34" charset="-128"/>
                  </a:rPr>
                  <a:t>非可換</a:t>
                </a:r>
                <a:endParaRPr lang="en-US" altLang="ja-JP" sz="1400" dirty="0">
                  <a:latin typeface="HG丸ｺﾞｼｯｸM-PRO" panose="020F0600000000000000" pitchFamily="34" charset="-128"/>
                  <a:ea typeface="HG丸ｺﾞｼｯｸM-PRO" panose="020F0600000000000000" pitchFamily="34" charset="-128"/>
                </a:endParaRPr>
              </a:p>
              <a:p>
                <a:pPr algn="ctr"/>
                <a:r>
                  <a:rPr lang="ja-JP" altLang="en-US" sz="1400">
                    <a:latin typeface="HG丸ｺﾞｼｯｸM-PRO" panose="020F0600000000000000" pitchFamily="34" charset="-128"/>
                    <a:ea typeface="HG丸ｺﾞｼｯｸM-PRO" panose="020F0600000000000000" pitchFamily="34" charset="-128"/>
                  </a:rPr>
                  <a:t>エニオン</a:t>
                </a:r>
              </a:p>
            </p:txBody>
          </p:sp>
        </p:grpSp>
        <p:cxnSp>
          <p:nvCxnSpPr>
            <p:cNvPr id="4" name="直線矢印コネクタ 3">
              <a:extLst>
                <a:ext uri="{FF2B5EF4-FFF2-40B4-BE49-F238E27FC236}">
                  <a16:creationId xmlns:a16="http://schemas.microsoft.com/office/drawing/2014/main" id="{EBAF78FF-3843-6346-B8A9-004813BCE737}"/>
                </a:ext>
              </a:extLst>
            </p:cNvPr>
            <p:cNvCxnSpPr/>
            <p:nvPr/>
          </p:nvCxnSpPr>
          <p:spPr>
            <a:xfrm flipV="1">
              <a:off x="7100803" y="5733256"/>
              <a:ext cx="207501" cy="2511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C4E63505-1550-2443-B7F8-DE1E49A3CD5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40352" y="6335824"/>
              <a:ext cx="187350" cy="12556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0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14724</TotalTime>
  <Words>400</Words>
  <Application>Microsoft Macintosh PowerPoint</Application>
  <PresentationFormat>画面に合わせる (4:3)</PresentationFormat>
  <Paragraphs>93</Paragraphs>
  <Slides>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9" baseType="lpstr">
      <vt:lpstr>Arial Unicode MS</vt:lpstr>
      <vt:lpstr>HGS創英角ﾎﾟｯﾌﾟ体</vt:lpstr>
      <vt:lpstr>HG丸ｺﾞｼｯｸM-PRO</vt:lpstr>
      <vt:lpstr>HG丸ｺﾞｼｯｸM-PRO</vt:lpstr>
      <vt:lpstr>ＭＳ Ｐゴシック</vt:lpstr>
      <vt:lpstr>ヒラギノ角ゴ Pro W3</vt:lpstr>
      <vt:lpstr>メイリオ</vt:lpstr>
      <vt:lpstr>小塚ゴシック Pro H</vt:lpstr>
      <vt:lpstr>游ゴシック</vt:lpstr>
      <vt:lpstr>Arial</vt:lpstr>
      <vt:lpstr>Calibri</vt:lpstr>
      <vt:lpstr>Calibri Light</vt:lpstr>
      <vt:lpstr>Symbol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Your Company Name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yamashita</dc:creator>
  <cp:lastModifiedBy>笠原裕一</cp:lastModifiedBy>
  <cp:revision>411</cp:revision>
  <dcterms:created xsi:type="dcterms:W3CDTF">2008-11-26T06:54:16Z</dcterms:created>
  <dcterms:modified xsi:type="dcterms:W3CDTF">2021-11-19T06:05:26Z</dcterms:modified>
</cp:coreProperties>
</file>