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4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6498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イメージ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タイトルテキスト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000"/>
            </a:lvl1pPr>
          </a:lstStyle>
          <a:p>
            <a:r>
              <a:t>タイトルテキスト</a:t>
            </a:r>
          </a:p>
        </p:txBody>
      </p:sp>
      <p:sp>
        <p:nvSpPr>
          <p:cNvPr id="8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イメージ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タイトルテキスト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000"/>
            </a:lvl1pPr>
          </a:lstStyle>
          <a:p>
            <a:r>
              <a:t>タイトルテキスト</a:t>
            </a:r>
          </a:p>
        </p:txBody>
      </p:sp>
      <p:sp>
        <p:nvSpPr>
          <p:cNvPr id="99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イメージ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8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10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118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12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（2 段組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5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6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イメージ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7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イメージ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9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8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タイトルテキスト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r.scphys.kyoto-u.ac.jp/gakubu/P6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-cr.scphys.kyoto-u.ac.jp/gakubu/P6.htm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www-cr.scphys.kyoto-u.ac.jp/gakubu/P6.html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tif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1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emf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hyperlink" Target="http://www-cr.scphys.kyoto-u.ac.jp/gakubu/P6.html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-cr.scphys.kyoto-u.ac.jp/gakubu/P6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df" descr="droppedImage.pdf"/>
          <p:cNvPicPr>
            <a:picLocks noChangeAspect="1"/>
          </p:cNvPicPr>
          <p:nvPr/>
        </p:nvPicPr>
        <p:blipFill>
          <a:blip r:embed="rId2">
            <a:alphaModFix amt="9959"/>
            <a:extLst/>
          </a:blip>
          <a:stretch>
            <a:fillRect/>
          </a:stretch>
        </p:blipFill>
        <p:spPr>
          <a:xfrm>
            <a:off x="308916" y="421219"/>
            <a:ext cx="12398143" cy="891116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担当: 物理学第二教室 宇宙線研究室の教員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3019934"/>
            <a:ext cx="10464800" cy="1219202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担当: 物理学第二教室 宇宙線研究室の教員</a:t>
            </a:r>
          </a:p>
        </p:txBody>
      </p:sp>
      <p:sp>
        <p:nvSpPr>
          <p:cNvPr id="139" name="平成 30 年度 P6 高エネルギー宇宙実験"/>
          <p:cNvSpPr txBox="1">
            <a:spLocks noGrp="1"/>
          </p:cNvSpPr>
          <p:nvPr>
            <p:ph type="ctrTitle"/>
          </p:nvPr>
        </p:nvSpPr>
        <p:spPr>
          <a:xfrm>
            <a:off x="1270000" y="405082"/>
            <a:ext cx="10464800" cy="245110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6400">
                <a:solidFill>
                  <a:srgbClr val="0433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令和</a:t>
            </a:r>
            <a:r>
              <a:rPr lang="en-US" altLang="ja-JP" dirty="0"/>
              <a:t>4</a:t>
            </a:r>
            <a:r>
              <a:rPr dirty="0"/>
              <a:t>年度</a:t>
            </a:r>
          </a:p>
          <a:p>
            <a:pPr>
              <a:defRPr sz="6400">
                <a:solidFill>
                  <a:srgbClr val="0433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dirty="0"/>
              <a:t>P6 </a:t>
            </a:r>
            <a:r>
              <a:rPr dirty="0" err="1"/>
              <a:t>高エネルギー宇宙実験</a:t>
            </a:r>
            <a:endParaRPr dirty="0"/>
          </a:p>
        </p:txBody>
      </p:sp>
      <p:sp>
        <p:nvSpPr>
          <p:cNvPr id="140" name="谷森達 教授、鶴剛 教授、…"/>
          <p:cNvSpPr txBox="1"/>
          <p:nvPr/>
        </p:nvSpPr>
        <p:spPr>
          <a:xfrm>
            <a:off x="971370" y="5143198"/>
            <a:ext cx="1106206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36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 err="1"/>
              <a:t>谷森達</a:t>
            </a:r>
            <a:r>
              <a:rPr dirty="0"/>
              <a:t> </a:t>
            </a:r>
            <a:r>
              <a:rPr dirty="0" err="1"/>
              <a:t>教授、鶴剛</a:t>
            </a:r>
            <a:r>
              <a:rPr dirty="0"/>
              <a:t> </a:t>
            </a:r>
            <a:r>
              <a:rPr dirty="0" err="1"/>
              <a:t>教授</a:t>
            </a:r>
            <a:r>
              <a:rPr dirty="0"/>
              <a:t>、</a:t>
            </a:r>
          </a:p>
          <a:p>
            <a:pPr lvl="1">
              <a:defRPr sz="36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 err="1"/>
              <a:t>窪秀利</a:t>
            </a:r>
            <a:r>
              <a:rPr dirty="0"/>
              <a:t> </a:t>
            </a:r>
            <a:r>
              <a:rPr dirty="0" err="1"/>
              <a:t>准教授</a:t>
            </a:r>
            <a:r>
              <a:rPr dirty="0"/>
              <a:t>、</a:t>
            </a:r>
          </a:p>
          <a:p>
            <a:pPr lvl="1">
              <a:defRPr sz="36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 dirty="0" err="1"/>
              <a:t>内田裕之</a:t>
            </a:r>
            <a:r>
              <a:rPr dirty="0"/>
              <a:t> </a:t>
            </a:r>
            <a:r>
              <a:rPr dirty="0" err="1"/>
              <a:t>助教、高田淳史</a:t>
            </a:r>
            <a:r>
              <a:rPr dirty="0"/>
              <a:t> </a:t>
            </a:r>
            <a:r>
              <a:rPr dirty="0" err="1"/>
              <a:t>助教</a:t>
            </a:r>
            <a:endParaRPr dirty="0"/>
          </a:p>
        </p:txBody>
      </p:sp>
      <p:sp>
        <p:nvSpPr>
          <p:cNvPr id="141" name="http://www-cr.scphys.kyoto-u.ac.jp/gakubu/P6.html…"/>
          <p:cNvSpPr txBox="1"/>
          <p:nvPr/>
        </p:nvSpPr>
        <p:spPr>
          <a:xfrm>
            <a:off x="2393949" y="7962900"/>
            <a:ext cx="821690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 u="sng">
                <a:solidFill>
                  <a:srgbClr val="53585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http://www-cr.scphys.kyoto-u.ac.jp/gakubu/P6.html</a:t>
            </a:r>
          </a:p>
          <a:p>
            <a:pPr>
              <a:defRPr sz="2400">
                <a:solidFill>
                  <a:srgbClr val="53585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pPr>
            <a:r>
              <a:t>（物理第二教室宇宙線研究室の web からたどれます)</a:t>
            </a:r>
          </a:p>
        </p:txBody>
      </p:sp>
      <p:sp>
        <p:nvSpPr>
          <p:cNvPr id="142" name="連絡先：cr-staff [at] cr.scphys.kyoto-u.ac.jp"/>
          <p:cNvSpPr txBox="1"/>
          <p:nvPr/>
        </p:nvSpPr>
        <p:spPr>
          <a:xfrm>
            <a:off x="3223666" y="9194800"/>
            <a:ext cx="6557468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連絡先：cr-staff [at] cr.scphys.kyoto-u.ac.jp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1e0657odx.png" descr="1e0657od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2800" y="6070600"/>
            <a:ext cx="4457700" cy="29718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45" name="宇宙の高エネルギー現象"/>
          <p:cNvSpPr txBox="1">
            <a:spLocks noGrp="1"/>
          </p:cNvSpPr>
          <p:nvPr>
            <p:ph type="title"/>
          </p:nvPr>
        </p:nvSpPr>
        <p:spPr>
          <a:xfrm>
            <a:off x="1270000" y="190500"/>
            <a:ext cx="10464800" cy="1054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400">
                <a:solidFill>
                  <a:srgbClr val="0433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宇宙の高エネルギー現象</a:t>
            </a:r>
          </a:p>
        </p:txBody>
      </p:sp>
      <p:sp>
        <p:nvSpPr>
          <p:cNvPr id="146" name="http://www-cr.scphys.kyoto-u.ac.jp/gakubu/P6.html"/>
          <p:cNvSpPr txBox="1"/>
          <p:nvPr/>
        </p:nvSpPr>
        <p:spPr>
          <a:xfrm>
            <a:off x="2570328" y="9258300"/>
            <a:ext cx="786414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  <a:hlinkClick r:id="rId3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http://www-cr.scphys.kyoto-u.ac.jp/gakubu/P6.html</a:t>
            </a:r>
          </a:p>
        </p:txBody>
      </p:sp>
      <p:pic>
        <p:nvPicPr>
          <p:cNvPr id="147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200" y="1854200"/>
            <a:ext cx="5246047" cy="3276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48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4900" y="6296359"/>
            <a:ext cx="4584700" cy="250474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49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29073" y="8089900"/>
            <a:ext cx="2137628" cy="13081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50" name="049B18CD-B8AD-441D-C78BE62030D90D34_1.jpg" descr="049B18CD-B8AD-441D-C78BE62030D90D34_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7800" y="5918200"/>
            <a:ext cx="3276600" cy="3276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51" name="CrabNebula-ChandraX-raysPulsar.jpg" descr="CrabNebula-ChandraX-raysPulsa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854200"/>
            <a:ext cx="3276600" cy="3276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52" name="tycho-remnant-supernova.jpg" descr="tycho-remnant-supernova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46500" y="1854200"/>
            <a:ext cx="3517688" cy="3276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53" name="パルサー星雲"/>
          <p:cNvSpPr txBox="1"/>
          <p:nvPr/>
        </p:nvSpPr>
        <p:spPr>
          <a:xfrm>
            <a:off x="624712" y="1365250"/>
            <a:ext cx="2388871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D91E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パルサー星雲</a:t>
            </a:r>
          </a:p>
        </p:txBody>
      </p:sp>
      <p:sp>
        <p:nvSpPr>
          <p:cNvPr id="154" name="超新星残骸"/>
          <p:cNvSpPr txBox="1"/>
          <p:nvPr/>
        </p:nvSpPr>
        <p:spPr>
          <a:xfrm>
            <a:off x="4501641" y="1371600"/>
            <a:ext cx="2019301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D91E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超新星残骸</a:t>
            </a:r>
          </a:p>
        </p:txBody>
      </p:sp>
      <p:sp>
        <p:nvSpPr>
          <p:cNvPr id="155" name="ブラックホール連星"/>
          <p:cNvSpPr txBox="1"/>
          <p:nvPr/>
        </p:nvSpPr>
        <p:spPr>
          <a:xfrm>
            <a:off x="8350723" y="1365250"/>
            <a:ext cx="3683001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D91E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ブラックホール連星</a:t>
            </a:r>
          </a:p>
        </p:txBody>
      </p:sp>
      <p:sp>
        <p:nvSpPr>
          <p:cNvPr id="156" name="ガンマ線バースト"/>
          <p:cNvSpPr txBox="1"/>
          <p:nvPr/>
        </p:nvSpPr>
        <p:spPr>
          <a:xfrm>
            <a:off x="228600" y="5435600"/>
            <a:ext cx="31750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D91E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ガンマ線バースト</a:t>
            </a:r>
          </a:p>
        </p:txBody>
      </p:sp>
      <p:sp>
        <p:nvSpPr>
          <p:cNvPr id="157" name="活動銀河核"/>
          <p:cNvSpPr txBox="1"/>
          <p:nvPr/>
        </p:nvSpPr>
        <p:spPr>
          <a:xfrm>
            <a:off x="4356100" y="5435600"/>
            <a:ext cx="31750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D91E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活動銀河核</a:t>
            </a:r>
          </a:p>
        </p:txBody>
      </p:sp>
      <p:sp>
        <p:nvSpPr>
          <p:cNvPr id="158" name="ダークマター"/>
          <p:cNvSpPr txBox="1"/>
          <p:nvPr/>
        </p:nvSpPr>
        <p:spPr>
          <a:xfrm>
            <a:off x="9080500" y="5435600"/>
            <a:ext cx="317500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D91E00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ダークマター</a:t>
            </a:r>
          </a:p>
        </p:txBody>
      </p:sp>
      <p:sp>
        <p:nvSpPr>
          <p:cNvPr id="159" name="中性子星 (パルサー)"/>
          <p:cNvSpPr txBox="1"/>
          <p:nvPr/>
        </p:nvSpPr>
        <p:spPr>
          <a:xfrm>
            <a:off x="1080135" y="4711700"/>
            <a:ext cx="2222502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中性子星 (パルサー)</a:t>
            </a:r>
          </a:p>
        </p:txBody>
      </p:sp>
      <p:sp>
        <p:nvSpPr>
          <p:cNvPr id="160" name="線"/>
          <p:cNvSpPr/>
          <p:nvPr/>
        </p:nvSpPr>
        <p:spPr>
          <a:xfrm flipH="1">
            <a:off x="1531163" y="3759200"/>
            <a:ext cx="145237" cy="910568"/>
          </a:xfrm>
          <a:prstGeom prst="line">
            <a:avLst/>
          </a:prstGeom>
          <a:ln w="38100">
            <a:solidFill>
              <a:srgbClr val="FFFFFF"/>
            </a:solidFill>
            <a:miter lim="400000"/>
            <a:head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想像図"/>
          <p:cNvSpPr txBox="1"/>
          <p:nvPr/>
        </p:nvSpPr>
        <p:spPr>
          <a:xfrm>
            <a:off x="11931650" y="1955800"/>
            <a:ext cx="8001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想像図</a:t>
            </a:r>
          </a:p>
        </p:txBody>
      </p:sp>
      <p:sp>
        <p:nvSpPr>
          <p:cNvPr id="162" name="想像図"/>
          <p:cNvSpPr txBox="1"/>
          <p:nvPr/>
        </p:nvSpPr>
        <p:spPr>
          <a:xfrm>
            <a:off x="990600" y="5981700"/>
            <a:ext cx="8001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想像図</a:t>
            </a:r>
          </a:p>
        </p:txBody>
      </p:sp>
      <p:sp>
        <p:nvSpPr>
          <p:cNvPr id="163" name="巨大ブラックホール"/>
          <p:cNvSpPr txBox="1"/>
          <p:nvPr/>
        </p:nvSpPr>
        <p:spPr>
          <a:xfrm>
            <a:off x="4030471" y="6299200"/>
            <a:ext cx="21625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巨大ブラックホール</a:t>
            </a:r>
          </a:p>
        </p:txBody>
      </p:sp>
      <p:sp>
        <p:nvSpPr>
          <p:cNvPr id="164" name="線"/>
          <p:cNvSpPr/>
          <p:nvPr/>
        </p:nvSpPr>
        <p:spPr>
          <a:xfrm flipH="1" flipV="1">
            <a:off x="5250193" y="6622161"/>
            <a:ext cx="543836" cy="962422"/>
          </a:xfrm>
          <a:prstGeom prst="line">
            <a:avLst/>
          </a:prstGeom>
          <a:ln w="38100">
            <a:solidFill>
              <a:srgbClr val="FFFFFF"/>
            </a:solidFill>
            <a:miter lim="400000"/>
            <a:head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5" name="線"/>
          <p:cNvSpPr/>
          <p:nvPr/>
        </p:nvSpPr>
        <p:spPr>
          <a:xfrm flipH="1">
            <a:off x="6261100" y="7591293"/>
            <a:ext cx="1863" cy="689109"/>
          </a:xfrm>
          <a:prstGeom prst="line">
            <a:avLst/>
          </a:prstGeom>
          <a:ln w="38100">
            <a:solidFill>
              <a:srgbClr val="FFFFFF"/>
            </a:solidFill>
            <a:miter lim="400000"/>
            <a:head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6" name="線"/>
          <p:cNvSpPr/>
          <p:nvPr/>
        </p:nvSpPr>
        <p:spPr>
          <a:xfrm>
            <a:off x="5500961" y="7874000"/>
            <a:ext cx="643979" cy="557529"/>
          </a:xfrm>
          <a:prstGeom prst="line">
            <a:avLst/>
          </a:prstGeom>
          <a:ln w="38100">
            <a:solidFill>
              <a:srgbClr val="FFFFFF"/>
            </a:solidFill>
            <a:miter lim="400000"/>
            <a:head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7" name="相対論的ジェット"/>
          <p:cNvSpPr txBox="1"/>
          <p:nvPr/>
        </p:nvSpPr>
        <p:spPr>
          <a:xfrm>
            <a:off x="6172200" y="8343900"/>
            <a:ext cx="193395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ヒラギノ角ゴ Pro W3"/>
                <a:ea typeface="ヒラギノ角ゴ Pro W3"/>
                <a:cs typeface="ヒラギノ角ゴ Pro W3"/>
                <a:sym typeface="ヒラギノ角ゴ Pro W3"/>
              </a:defRPr>
            </a:lvl1pPr>
          </a:lstStyle>
          <a:p>
            <a:r>
              <a:t>相対論的ジェット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図 4" descr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43" y="5417482"/>
            <a:ext cx="7305056" cy="3829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図 3" descr="図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560" y="5433047"/>
            <a:ext cx="3280776" cy="3708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イメージ" descr="イメージ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939" y="5419154"/>
            <a:ext cx="3324391" cy="36830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Ｘ線-ガンマ線の全方位観測"/>
          <p:cNvSpPr txBox="1">
            <a:spLocks noGrp="1"/>
          </p:cNvSpPr>
          <p:nvPr>
            <p:ph type="title"/>
          </p:nvPr>
        </p:nvSpPr>
        <p:spPr>
          <a:xfrm>
            <a:off x="711200" y="190500"/>
            <a:ext cx="11569700" cy="1054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400">
                <a:solidFill>
                  <a:srgbClr val="0433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Ｘ線-ガンマ線の全方位観測</a:t>
            </a:r>
          </a:p>
        </p:txBody>
      </p:sp>
      <p:sp>
        <p:nvSpPr>
          <p:cNvPr id="173" name="http://www-cr.scphys.kyoto-u.ac.jp/gakubu/P6.html"/>
          <p:cNvSpPr txBox="1"/>
          <p:nvPr/>
        </p:nvSpPr>
        <p:spPr>
          <a:xfrm>
            <a:off x="2570328" y="9258300"/>
            <a:ext cx="786414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  <a:hlinkClick r:id="rId5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http://www-cr.scphys.kyoto-u.ac.jp/gakubu/P6.html</a:t>
            </a:r>
          </a:p>
        </p:txBody>
      </p:sp>
      <p:sp>
        <p:nvSpPr>
          <p:cNvPr id="174" name="フェルミ・ガンマ線望遠鏡…"/>
          <p:cNvSpPr txBox="1"/>
          <p:nvPr/>
        </p:nvSpPr>
        <p:spPr>
          <a:xfrm>
            <a:off x="3566517" y="8374243"/>
            <a:ext cx="3171627" cy="673101"/>
          </a:xfrm>
          <a:prstGeom prst="rect">
            <a:avLst/>
          </a:prstGeom>
          <a:solidFill>
            <a:srgbClr val="000000">
              <a:alpha val="6210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フェルミ・ガンマ線望遠鏡</a:t>
            </a:r>
          </a:p>
          <a:p>
            <a:pPr>
              <a:defRPr sz="1800">
                <a:solidFill>
                  <a:srgbClr val="FFFF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2008 年打ち上げ</a:t>
            </a:r>
          </a:p>
        </p:txBody>
      </p:sp>
      <p:grpSp>
        <p:nvGrpSpPr>
          <p:cNvPr id="177" name="グループ"/>
          <p:cNvGrpSpPr/>
          <p:nvPr/>
        </p:nvGrpSpPr>
        <p:grpSpPr>
          <a:xfrm>
            <a:off x="2584951" y="1302195"/>
            <a:ext cx="3123744" cy="3683003"/>
            <a:chOff x="0" y="0"/>
            <a:chExt cx="3123743" cy="3683002"/>
          </a:xfrm>
        </p:grpSpPr>
        <p:pic>
          <p:nvPicPr>
            <p:cNvPr id="175" name="0710_h.jpg" descr="0710_h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123744" cy="36830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176" name="Ｘ線衛星 すざく…"/>
            <p:cNvSpPr txBox="1"/>
            <p:nvPr/>
          </p:nvSpPr>
          <p:spPr>
            <a:xfrm>
              <a:off x="863900" y="50072"/>
              <a:ext cx="2200078" cy="673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ヒラギノ角ゴ Pro W6"/>
                  <a:ea typeface="ヒラギノ角ゴ Pro W6"/>
                  <a:cs typeface="ヒラギノ角ゴ Pro W6"/>
                  <a:sym typeface="ヒラギノ角ゴ Pro W6"/>
                </a:defRPr>
              </a:pPr>
              <a:r>
                <a:t>Ｘ線衛星 すざく</a:t>
              </a:r>
            </a:p>
            <a:p>
              <a:pPr>
                <a:defRPr sz="1800">
                  <a:solidFill>
                    <a:srgbClr val="FFFFFF"/>
                  </a:solidFill>
                  <a:latin typeface="ヒラギノ角ゴ Pro W6"/>
                  <a:ea typeface="ヒラギノ角ゴ Pro W6"/>
                  <a:cs typeface="ヒラギノ角ゴ Pro W6"/>
                  <a:sym typeface="ヒラギノ角ゴ Pro W6"/>
                </a:defRPr>
              </a:pPr>
              <a:r>
                <a:t>（2005年打ち上げ）</a:t>
              </a:r>
            </a:p>
          </p:txBody>
        </p:sp>
      </p:grpSp>
      <p:grpSp>
        <p:nvGrpSpPr>
          <p:cNvPr id="180" name="グループ"/>
          <p:cNvGrpSpPr/>
          <p:nvPr/>
        </p:nvGrpSpPr>
        <p:grpSpPr>
          <a:xfrm>
            <a:off x="5899741" y="1303867"/>
            <a:ext cx="3653543" cy="3693414"/>
            <a:chOff x="0" y="0"/>
            <a:chExt cx="3653542" cy="3693413"/>
          </a:xfrm>
        </p:grpSpPr>
        <p:pic>
          <p:nvPicPr>
            <p:cNvPr id="178" name="P2171343-small.jpg" descr="P2171343-small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3563875" cy="36830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179" name="ひとみ （2016年）…"/>
            <p:cNvSpPr txBox="1"/>
            <p:nvPr/>
          </p:nvSpPr>
          <p:spPr>
            <a:xfrm>
              <a:off x="956907" y="3039363"/>
              <a:ext cx="2696636" cy="654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sz="1700">
                  <a:solidFill>
                    <a:srgbClr val="FFFFFF"/>
                  </a:solidFill>
                  <a:latin typeface="ヒラギノ角ゴ Pro W6"/>
                  <a:ea typeface="ヒラギノ角ゴ Pro W6"/>
                  <a:cs typeface="ヒラギノ角ゴ Pro W6"/>
                  <a:sym typeface="ヒラギノ角ゴ Pro W6"/>
                </a:defRPr>
              </a:pPr>
              <a:r>
                <a:t>ひとみ （2016年）</a:t>
              </a:r>
            </a:p>
            <a:p>
              <a:pPr algn="r">
                <a:defRPr sz="1700">
                  <a:solidFill>
                    <a:srgbClr val="FFFFFF"/>
                  </a:solidFill>
                  <a:latin typeface="ヒラギノ角ゴ Pro W6"/>
                  <a:ea typeface="ヒラギノ角ゴ Pro W6"/>
                  <a:cs typeface="ヒラギノ角ゴ Pro W6"/>
                  <a:sym typeface="ヒラギノ角ゴ Pro W6"/>
                </a:defRPr>
              </a:pPr>
              <a:r>
                <a:t>⇒ XRISM （2022年）</a:t>
              </a:r>
            </a:p>
          </p:txBody>
        </p:sp>
      </p:grpSp>
      <p:grpSp>
        <p:nvGrpSpPr>
          <p:cNvPr id="183" name="グループ"/>
          <p:cNvGrpSpPr/>
          <p:nvPr/>
        </p:nvGrpSpPr>
        <p:grpSpPr>
          <a:xfrm>
            <a:off x="9636494" y="1284931"/>
            <a:ext cx="3538682" cy="3683004"/>
            <a:chOff x="0" y="0"/>
            <a:chExt cx="3538681" cy="3683002"/>
          </a:xfrm>
        </p:grpSpPr>
        <p:pic>
          <p:nvPicPr>
            <p:cNvPr id="181" name="イメージ" descr="イメージ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39568" cy="36830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182" name="Ｘ線衛星 FORCE…"/>
            <p:cNvSpPr txBox="1"/>
            <p:nvPr/>
          </p:nvSpPr>
          <p:spPr>
            <a:xfrm>
              <a:off x="1073935" y="90979"/>
              <a:ext cx="2464746" cy="625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700">
                  <a:solidFill>
                    <a:srgbClr val="FFFFFF"/>
                  </a:solidFill>
                  <a:latin typeface="ヒラギノ角ゴ Pro W6"/>
                  <a:ea typeface="ヒラギノ角ゴ Pro W6"/>
                  <a:cs typeface="ヒラギノ角ゴ Pro W6"/>
                  <a:sym typeface="ヒラギノ角ゴ Pro W6"/>
                </a:defRPr>
              </a:pPr>
              <a:r>
                <a:rPr dirty="0" err="1"/>
                <a:t>Ｘ線衛星</a:t>
              </a:r>
              <a:r>
                <a:rPr dirty="0"/>
                <a:t> FORCE</a:t>
              </a:r>
            </a:p>
            <a:p>
              <a:pPr>
                <a:defRPr sz="1700">
                  <a:solidFill>
                    <a:srgbClr val="FFFFFF"/>
                  </a:solidFill>
                  <a:latin typeface="ヒラギノ角ゴ Pro W6"/>
                  <a:ea typeface="ヒラギノ角ゴ Pro W6"/>
                  <a:cs typeface="ヒラギノ角ゴ Pro W6"/>
                  <a:sym typeface="ヒラギノ角ゴ Pro W6"/>
                </a:defRPr>
              </a:pPr>
              <a:r>
                <a:rPr dirty="0"/>
                <a:t>(20</a:t>
              </a:r>
              <a:r>
                <a:rPr lang="en-US" altLang="ja-JP" dirty="0"/>
                <a:t>3</a:t>
              </a:r>
              <a:r>
                <a:rPr dirty="0"/>
                <a:t>0年</a:t>
              </a:r>
              <a:r>
                <a:rPr lang="ja-JP" altLang="en-US"/>
                <a:t>頃</a:t>
              </a:r>
              <a:r>
                <a:t>)</a:t>
              </a:r>
              <a:endParaRPr dirty="0"/>
            </a:p>
          </p:txBody>
        </p:sp>
      </p:grpSp>
      <p:sp>
        <p:nvSpPr>
          <p:cNvPr id="184" name="MeV ガンマ線気球…"/>
          <p:cNvSpPr txBox="1"/>
          <p:nvPr/>
        </p:nvSpPr>
        <p:spPr>
          <a:xfrm>
            <a:off x="564096" y="5650708"/>
            <a:ext cx="292568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800">
                <a:solidFill>
                  <a:srgbClr val="FFFF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MeV ガンマ線気球</a:t>
            </a:r>
          </a:p>
          <a:p>
            <a:pPr algn="r">
              <a:defRPr sz="1800">
                <a:solidFill>
                  <a:srgbClr val="FFFF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（2006年, 2018年放球）</a:t>
            </a:r>
          </a:p>
        </p:txBody>
      </p:sp>
      <p:sp>
        <p:nvSpPr>
          <p:cNvPr id="185" name="TeV ガンマ線望遠鏡…"/>
          <p:cNvSpPr txBox="1"/>
          <p:nvPr/>
        </p:nvSpPr>
        <p:spPr>
          <a:xfrm>
            <a:off x="7303402" y="6364192"/>
            <a:ext cx="233309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TeV ガンマ線望遠鏡</a:t>
            </a:r>
          </a:p>
          <a:p>
            <a:pPr>
              <a:defRPr sz="18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CTA （2018年）</a:t>
            </a:r>
          </a:p>
        </p:txBody>
      </p:sp>
      <p:sp>
        <p:nvSpPr>
          <p:cNvPr id="186" name="Ｘ線"/>
          <p:cNvSpPr txBox="1"/>
          <p:nvPr/>
        </p:nvSpPr>
        <p:spPr>
          <a:xfrm>
            <a:off x="186560" y="1743223"/>
            <a:ext cx="11811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Ｘ線</a:t>
            </a:r>
          </a:p>
        </p:txBody>
      </p:sp>
      <p:sp>
        <p:nvSpPr>
          <p:cNvPr id="187" name="MeV"/>
          <p:cNvSpPr txBox="1"/>
          <p:nvPr/>
        </p:nvSpPr>
        <p:spPr>
          <a:xfrm>
            <a:off x="313654" y="5433047"/>
            <a:ext cx="110843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MeV</a:t>
            </a:r>
          </a:p>
        </p:txBody>
      </p:sp>
      <p:sp>
        <p:nvSpPr>
          <p:cNvPr id="188" name="ガンマ線"/>
          <p:cNvSpPr txBox="1"/>
          <p:nvPr/>
        </p:nvSpPr>
        <p:spPr>
          <a:xfrm>
            <a:off x="146004" y="3191552"/>
            <a:ext cx="22479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ガンマ線</a:t>
            </a:r>
          </a:p>
        </p:txBody>
      </p:sp>
      <p:sp>
        <p:nvSpPr>
          <p:cNvPr id="189" name="TeV"/>
          <p:cNvSpPr txBox="1"/>
          <p:nvPr/>
        </p:nvSpPr>
        <p:spPr>
          <a:xfrm>
            <a:off x="6914093" y="5433047"/>
            <a:ext cx="93419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TeV</a:t>
            </a:r>
          </a:p>
        </p:txBody>
      </p:sp>
      <p:sp>
        <p:nvSpPr>
          <p:cNvPr id="190" name="GeV"/>
          <p:cNvSpPr txBox="1"/>
          <p:nvPr/>
        </p:nvSpPr>
        <p:spPr>
          <a:xfrm>
            <a:off x="3502872" y="5433047"/>
            <a:ext cx="1086819" cy="723901"/>
          </a:xfrm>
          <a:prstGeom prst="rect">
            <a:avLst/>
          </a:prstGeom>
          <a:solidFill>
            <a:srgbClr val="000000">
              <a:alpha val="58652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GeV</a:t>
            </a:r>
          </a:p>
        </p:txBody>
      </p:sp>
      <p:sp>
        <p:nvSpPr>
          <p:cNvPr id="191" name="矢印"/>
          <p:cNvSpPr/>
          <p:nvPr/>
        </p:nvSpPr>
        <p:spPr>
          <a:xfrm>
            <a:off x="1422088" y="1506506"/>
            <a:ext cx="1108437" cy="1108435"/>
          </a:xfrm>
          <a:prstGeom prst="rightArrow">
            <a:avLst>
              <a:gd name="adj1" fmla="val 44789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" name="矢印"/>
          <p:cNvSpPr/>
          <p:nvPr/>
        </p:nvSpPr>
        <p:spPr>
          <a:xfrm rot="3362659">
            <a:off x="1171696" y="3828617"/>
            <a:ext cx="1108437" cy="1108437"/>
          </a:xfrm>
          <a:prstGeom prst="rightArrow">
            <a:avLst>
              <a:gd name="adj1" fmla="val 44789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" name="テキスト ボックス 7"/>
          <p:cNvSpPr txBox="1"/>
          <p:nvPr/>
        </p:nvSpPr>
        <p:spPr>
          <a:xfrm>
            <a:off x="11071528" y="8833039"/>
            <a:ext cx="157611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1400" i="1">
                <a:solidFill>
                  <a:srgbClr val="FFFFFF"/>
                </a:solidFill>
              </a:defRPr>
            </a:lvl1pPr>
          </a:lstStyle>
          <a:p>
            <a:r>
              <a:t>Credit: Akira Okumura</a:t>
            </a:r>
          </a:p>
        </p:txBody>
      </p:sp>
      <p:pic>
        <p:nvPicPr>
          <p:cNvPr id="194" name="図 5" descr="図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160" y="7658100"/>
            <a:ext cx="1139338" cy="13986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四角形吹き出し 6"/>
          <p:cNvSpPr/>
          <p:nvPr/>
        </p:nvSpPr>
        <p:spPr>
          <a:xfrm>
            <a:off x="1984399" y="7647213"/>
            <a:ext cx="1378358" cy="1409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6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561" y="21600"/>
                </a:lnTo>
                <a:lnTo>
                  <a:pt x="3561" y="18000"/>
                </a:lnTo>
                <a:lnTo>
                  <a:pt x="0" y="12597"/>
                </a:lnTo>
                <a:lnTo>
                  <a:pt x="3561" y="12600"/>
                </a:lnTo>
                <a:close/>
              </a:path>
            </a:pathLst>
          </a:custGeom>
          <a:ln w="38100">
            <a:solidFill>
              <a:srgbClr val="FFC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6" name="テキスト ボックス 7"/>
          <p:cNvSpPr txBox="1"/>
          <p:nvPr/>
        </p:nvSpPr>
        <p:spPr>
          <a:xfrm>
            <a:off x="244517" y="8790736"/>
            <a:ext cx="65343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©JAXA</a:t>
            </a:r>
          </a:p>
        </p:txBody>
      </p:sp>
      <p:pic>
        <p:nvPicPr>
          <p:cNvPr id="197" name="FORCE.png" descr="FORCE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4" y="3207853"/>
            <a:ext cx="3017086" cy="2280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スクリーンショット 2020-11-16 13.43.26.png" descr="スクリーンショット 2020-11-16 13.43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609" y="2653461"/>
            <a:ext cx="1637462" cy="160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0353" y="6974303"/>
            <a:ext cx="2105206" cy="2105205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03" name="http://www-cr.scphys.kyoto-u.ac.jp/gakubu/P6.html"/>
          <p:cNvSpPr txBox="1"/>
          <p:nvPr/>
        </p:nvSpPr>
        <p:spPr>
          <a:xfrm>
            <a:off x="2570328" y="9347200"/>
            <a:ext cx="786414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  <a:hlinkClick r:id="rId4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http://www-cr.scphys.kyoto-u.ac.jp/gakubu/P6.html</a:t>
            </a:r>
          </a:p>
        </p:txBody>
      </p:sp>
      <p:sp>
        <p:nvSpPr>
          <p:cNvPr id="204" name="我々と共に最先端の研究を行おう！"/>
          <p:cNvSpPr txBox="1">
            <a:spLocks noGrp="1"/>
          </p:cNvSpPr>
          <p:nvPr>
            <p:ph type="title"/>
          </p:nvPr>
        </p:nvSpPr>
        <p:spPr>
          <a:xfrm>
            <a:off x="413561" y="85518"/>
            <a:ext cx="12698347" cy="1054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400">
                <a:solidFill>
                  <a:srgbClr val="0433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我々と共に最先端の研究を行おう！</a:t>
            </a:r>
          </a:p>
        </p:txBody>
      </p:sp>
      <p:grpSp>
        <p:nvGrpSpPr>
          <p:cNvPr id="207" name="グループ"/>
          <p:cNvGrpSpPr/>
          <p:nvPr/>
        </p:nvGrpSpPr>
        <p:grpSpPr>
          <a:xfrm>
            <a:off x="6526837" y="1236899"/>
            <a:ext cx="1559178" cy="1605972"/>
            <a:chOff x="6394" y="0"/>
            <a:chExt cx="1559177" cy="1605971"/>
          </a:xfrm>
        </p:grpSpPr>
        <p:pic>
          <p:nvPicPr>
            <p:cNvPr id="205" name="イメージ" descr="イメージ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4" y="-1"/>
              <a:ext cx="1195292" cy="135890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06" name="FORCE.png" descr="FORC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655" y="584151"/>
              <a:ext cx="1351918" cy="1021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8" name="グループ" descr="グループ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15" y="1239628"/>
            <a:ext cx="1147925" cy="135344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09" name="image_suzaku2.pdf" descr="image_suzaku2.pd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3028" y="2731217"/>
            <a:ext cx="1477799" cy="155927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四角形"/>
          <p:cNvSpPr/>
          <p:nvPr/>
        </p:nvSpPr>
        <p:spPr>
          <a:xfrm>
            <a:off x="1414329" y="3372945"/>
            <a:ext cx="2105206" cy="1608527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11" name="figure9.pdf" descr="figure9.pd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188" y="3401163"/>
            <a:ext cx="2081486" cy="155549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「すざく」X線天体観測"/>
          <p:cNvSpPr txBox="1"/>
          <p:nvPr/>
        </p:nvSpPr>
        <p:spPr>
          <a:xfrm>
            <a:off x="1008993" y="1238568"/>
            <a:ext cx="5370357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衛星によるX線天体観測</a:t>
            </a:r>
          </a:p>
        </p:txBody>
      </p:sp>
      <p:sp>
        <p:nvSpPr>
          <p:cNvPr id="213" name="超新星残骸 G166+4.3…"/>
          <p:cNvSpPr txBox="1"/>
          <p:nvPr/>
        </p:nvSpPr>
        <p:spPr>
          <a:xfrm>
            <a:off x="1250350" y="1794031"/>
            <a:ext cx="528092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超新星残骸の解析研究</a:t>
            </a:r>
          </a:p>
          <a:p>
            <a:pPr>
              <a:defRPr sz="2400">
                <a:solidFill>
                  <a:srgbClr val="FF26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P6の結果が論文になっています！</a:t>
            </a:r>
          </a:p>
        </p:txBody>
      </p:sp>
      <p:sp>
        <p:nvSpPr>
          <p:cNvPr id="214" name="FORCE 新型Ｘ線検出器"/>
          <p:cNvSpPr txBox="1"/>
          <p:nvPr/>
        </p:nvSpPr>
        <p:spPr>
          <a:xfrm>
            <a:off x="7833650" y="1128670"/>
            <a:ext cx="486043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rPr dirty="0" err="1"/>
              <a:t>新型Ｘ線検出器</a:t>
            </a:r>
            <a:endParaRPr dirty="0"/>
          </a:p>
        </p:txBody>
      </p:sp>
      <p:sp>
        <p:nvSpPr>
          <p:cNvPr id="215" name="コンプトンＸ線偏光実験"/>
          <p:cNvSpPr txBox="1"/>
          <p:nvPr/>
        </p:nvSpPr>
        <p:spPr>
          <a:xfrm>
            <a:off x="7613627" y="1825812"/>
            <a:ext cx="528092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rPr lang="ja-JP" altLang="en-US"/>
              <a:t>太陽・恒星アクシオン探索実験</a:t>
            </a:r>
            <a:endParaRPr dirty="0"/>
          </a:p>
        </p:txBody>
      </p:sp>
      <p:sp>
        <p:nvSpPr>
          <p:cNvPr id="216" name="SMILE-II…"/>
          <p:cNvSpPr txBox="1"/>
          <p:nvPr/>
        </p:nvSpPr>
        <p:spPr>
          <a:xfrm>
            <a:off x="932404" y="5251238"/>
            <a:ext cx="4860438" cy="883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280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SMILE-2+ </a:t>
            </a:r>
          </a:p>
          <a:p>
            <a:pPr>
              <a:lnSpc>
                <a:spcPct val="70000"/>
              </a:lnSpc>
              <a:defRPr sz="280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MeVガンマ線カメラ</a:t>
            </a:r>
          </a:p>
        </p:txBody>
      </p:sp>
      <p:sp>
        <p:nvSpPr>
          <p:cNvPr id="217" name="シンチレーター MPPC"/>
          <p:cNvSpPr txBox="1"/>
          <p:nvPr/>
        </p:nvSpPr>
        <p:spPr>
          <a:xfrm>
            <a:off x="1278092" y="6135574"/>
            <a:ext cx="416906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ガンマ線画像化実験</a:t>
            </a:r>
          </a:p>
        </p:txBody>
      </p:sp>
      <p:sp>
        <p:nvSpPr>
          <p:cNvPr id="218" name="次世代 TeV 望遠鏡"/>
          <p:cNvSpPr txBox="1"/>
          <p:nvPr/>
        </p:nvSpPr>
        <p:spPr>
          <a:xfrm>
            <a:off x="8295826" y="5532800"/>
            <a:ext cx="486043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次世代TeVガンマ線望遠鏡</a:t>
            </a:r>
          </a:p>
        </p:txBody>
      </p:sp>
      <p:sp>
        <p:nvSpPr>
          <p:cNvPr id="219" name="チェレンコフ光検出器"/>
          <p:cNvSpPr txBox="1"/>
          <p:nvPr/>
        </p:nvSpPr>
        <p:spPr>
          <a:xfrm>
            <a:off x="9010553" y="6088317"/>
            <a:ext cx="355798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チェレンコフ光検出器</a:t>
            </a:r>
          </a:p>
        </p:txBody>
      </p:sp>
      <p:grpSp>
        <p:nvGrpSpPr>
          <p:cNvPr id="232" name="グループ"/>
          <p:cNvGrpSpPr/>
          <p:nvPr/>
        </p:nvGrpSpPr>
        <p:grpSpPr>
          <a:xfrm>
            <a:off x="8678978" y="6628054"/>
            <a:ext cx="4094135" cy="2683009"/>
            <a:chOff x="0" y="0"/>
            <a:chExt cx="4094133" cy="2683008"/>
          </a:xfrm>
        </p:grpSpPr>
        <p:sp>
          <p:nvSpPr>
            <p:cNvPr id="220" name="四角形"/>
            <p:cNvSpPr/>
            <p:nvPr/>
          </p:nvSpPr>
          <p:spPr>
            <a:xfrm>
              <a:off x="4311" y="-1"/>
              <a:ext cx="4089824" cy="26830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grpSp>
          <p:nvGrpSpPr>
            <p:cNvPr id="223" name="グループ化 25"/>
            <p:cNvGrpSpPr/>
            <p:nvPr/>
          </p:nvGrpSpPr>
          <p:grpSpPr>
            <a:xfrm>
              <a:off x="0" y="39532"/>
              <a:ext cx="4015107" cy="2608397"/>
              <a:chOff x="0" y="0"/>
              <a:chExt cx="4015106" cy="2608395"/>
            </a:xfrm>
          </p:grpSpPr>
          <p:pic>
            <p:nvPicPr>
              <p:cNvPr id="221" name="Picture 7" descr="Picture 7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43634"/>
                <a:ext cx="4015107" cy="24647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2" name="正方形/長方形 9"/>
              <p:cNvSpPr/>
              <p:nvPr/>
            </p:nvSpPr>
            <p:spPr>
              <a:xfrm>
                <a:off x="1814066" y="-1"/>
                <a:ext cx="403127" cy="287272"/>
              </a:xfrm>
              <a:prstGeom prst="rect">
                <a:avLst/>
              </a:prstGeom>
              <a:solidFill>
                <a:srgbClr val="FFFFFF"/>
              </a:solidFill>
              <a:ln w="54999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400">
                  <a:defRPr sz="1800">
                    <a:solidFill>
                      <a:srgbClr val="FFFFFF"/>
                    </a:solidFill>
                    <a:latin typeface="Lucida Sans Unicode"/>
                    <a:ea typeface="Lucida Sans Unicode"/>
                    <a:cs typeface="Lucida Sans Unicode"/>
                    <a:sym typeface="Lucida Sans Unicode"/>
                  </a:defRPr>
                </a:pPr>
                <a:endParaRPr/>
              </a:p>
            </p:txBody>
          </p:sp>
        </p:grpSp>
        <p:sp>
          <p:nvSpPr>
            <p:cNvPr id="224" name="テキスト ボックス 28"/>
            <p:cNvSpPr txBox="1"/>
            <p:nvPr/>
          </p:nvSpPr>
          <p:spPr>
            <a:xfrm>
              <a:off x="604687" y="183168"/>
              <a:ext cx="1075005" cy="399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l" defTabSz="914400">
                <a:defRPr sz="1800">
                  <a:solidFill>
                    <a:srgbClr val="FF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r>
                <a:t>pedestal</a:t>
              </a:r>
            </a:p>
          </p:txBody>
        </p:sp>
        <p:sp>
          <p:nvSpPr>
            <p:cNvPr id="225" name="テキスト ボックス 29"/>
            <p:cNvSpPr txBox="1"/>
            <p:nvPr/>
          </p:nvSpPr>
          <p:spPr>
            <a:xfrm>
              <a:off x="1142189" y="614073"/>
              <a:ext cx="873442" cy="399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l" defTabSz="914400">
                <a:defRPr sz="1800">
                  <a:solidFill>
                    <a:srgbClr val="FF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r>
                <a:t>1p.e.</a:t>
              </a:r>
            </a:p>
          </p:txBody>
        </p:sp>
        <p:sp>
          <p:nvSpPr>
            <p:cNvPr id="226" name="テキスト ボックス 30"/>
            <p:cNvSpPr txBox="1"/>
            <p:nvPr/>
          </p:nvSpPr>
          <p:spPr>
            <a:xfrm>
              <a:off x="1410939" y="1116796"/>
              <a:ext cx="739066" cy="399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l" defTabSz="914400">
                <a:defRPr sz="1800">
                  <a:solidFill>
                    <a:srgbClr val="FF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r>
                <a:t>2p.e.</a:t>
              </a:r>
            </a:p>
          </p:txBody>
        </p:sp>
        <p:sp>
          <p:nvSpPr>
            <p:cNvPr id="227" name="テキスト ボックス 31"/>
            <p:cNvSpPr txBox="1"/>
            <p:nvPr/>
          </p:nvSpPr>
          <p:spPr>
            <a:xfrm>
              <a:off x="1679690" y="1475882"/>
              <a:ext cx="739066" cy="399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l" defTabSz="914400">
                <a:defRPr sz="1800">
                  <a:solidFill>
                    <a:srgbClr val="FF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r>
                <a:t>3p.e.</a:t>
              </a:r>
            </a:p>
          </p:txBody>
        </p:sp>
        <p:sp>
          <p:nvSpPr>
            <p:cNvPr id="228" name="直線コネクタ 33"/>
            <p:cNvSpPr/>
            <p:nvPr/>
          </p:nvSpPr>
          <p:spPr>
            <a:xfrm flipH="1">
              <a:off x="806251" y="470438"/>
              <a:ext cx="134378" cy="287271"/>
            </a:xfrm>
            <a:prstGeom prst="line">
              <a:avLst/>
            </a:prstGeom>
            <a:noFill/>
            <a:ln w="9525" cap="flat">
              <a:solidFill>
                <a:srgbClr val="DA1F2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直線コネクタ 36"/>
            <p:cNvSpPr/>
            <p:nvPr/>
          </p:nvSpPr>
          <p:spPr>
            <a:xfrm flipH="1">
              <a:off x="1142189" y="901343"/>
              <a:ext cx="201565" cy="215455"/>
            </a:xfrm>
            <a:prstGeom prst="line">
              <a:avLst/>
            </a:prstGeom>
            <a:noFill/>
            <a:ln w="9525" cap="flat">
              <a:solidFill>
                <a:srgbClr val="DA1F2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直線コネクタ 38"/>
            <p:cNvSpPr/>
            <p:nvPr/>
          </p:nvSpPr>
          <p:spPr>
            <a:xfrm flipH="1">
              <a:off x="1478128" y="1404065"/>
              <a:ext cx="134377" cy="143637"/>
            </a:xfrm>
            <a:prstGeom prst="line">
              <a:avLst/>
            </a:prstGeom>
            <a:noFill/>
            <a:ln w="9525" cap="flat">
              <a:solidFill>
                <a:srgbClr val="DA1F2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直線コネクタ 40"/>
            <p:cNvSpPr/>
            <p:nvPr/>
          </p:nvSpPr>
          <p:spPr>
            <a:xfrm flipH="1">
              <a:off x="1746878" y="1763152"/>
              <a:ext cx="67189" cy="143637"/>
            </a:xfrm>
            <a:prstGeom prst="line">
              <a:avLst/>
            </a:prstGeom>
            <a:noFill/>
            <a:ln w="9525" cap="flat">
              <a:solidFill>
                <a:srgbClr val="DA1F2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33" name="図 40" descr="図 4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32" y="5320450"/>
            <a:ext cx="943740" cy="1066837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34" name="コンテンツ プレースホルダー 3" descr="コンテンツ プレースホルダー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573" y="6795021"/>
            <a:ext cx="2798075" cy="24237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グループ化 44"/>
          <p:cNvGrpSpPr/>
          <p:nvPr/>
        </p:nvGrpSpPr>
        <p:grpSpPr>
          <a:xfrm>
            <a:off x="4152898" y="7397625"/>
            <a:ext cx="2262158" cy="2029402"/>
            <a:chOff x="0" y="0"/>
            <a:chExt cx="2262157" cy="2029400"/>
          </a:xfrm>
        </p:grpSpPr>
        <p:pic>
          <p:nvPicPr>
            <p:cNvPr id="235" name="図 45" descr="図 45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168"/>
            <a:stretch>
              <a:fillRect/>
            </a:stretch>
          </p:blipFill>
          <p:spPr>
            <a:xfrm>
              <a:off x="0" y="-1"/>
              <a:ext cx="2262158" cy="2029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直線コネクタ 46"/>
            <p:cNvSpPr/>
            <p:nvPr/>
          </p:nvSpPr>
          <p:spPr>
            <a:xfrm flipH="1">
              <a:off x="1902346" y="83999"/>
              <a:ext cx="21915" cy="1720299"/>
            </a:xfrm>
            <a:prstGeom prst="line">
              <a:avLst/>
            </a:prstGeom>
            <a:noFill/>
            <a:ln w="381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直線コネクタ 47"/>
            <p:cNvSpPr/>
            <p:nvPr/>
          </p:nvSpPr>
          <p:spPr>
            <a:xfrm>
              <a:off x="220515" y="907247"/>
              <a:ext cx="1822250" cy="1"/>
            </a:xfrm>
            <a:prstGeom prst="line">
              <a:avLst/>
            </a:prstGeom>
            <a:noFill/>
            <a:ln w="381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正方形/長方形 48"/>
            <p:cNvSpPr/>
            <p:nvPr/>
          </p:nvSpPr>
          <p:spPr>
            <a:xfrm flipH="1">
              <a:off x="1783334" y="789631"/>
              <a:ext cx="255500" cy="248171"/>
            </a:xfrm>
            <a:prstGeom prst="rect">
              <a:avLst/>
            </a:prstGeom>
            <a:noFill/>
            <a:ln w="38100" cap="flat">
              <a:solidFill>
                <a:srgbClr val="59595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40" name="コンテンツ プレースホルダー 3" descr="コンテンツ プレースホルダー 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342" y="6478032"/>
            <a:ext cx="2163065" cy="207532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テキスト ボックス 1"/>
          <p:cNvSpPr txBox="1"/>
          <p:nvPr/>
        </p:nvSpPr>
        <p:spPr>
          <a:xfrm>
            <a:off x="2970307" y="7702337"/>
            <a:ext cx="153188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t>Coded-mask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t>              mode</a:t>
            </a:r>
          </a:p>
        </p:txBody>
      </p:sp>
      <p:sp>
        <p:nvSpPr>
          <p:cNvPr id="242" name="テキスト ボックス 50"/>
          <p:cNvSpPr txBox="1"/>
          <p:nvPr/>
        </p:nvSpPr>
        <p:spPr>
          <a:xfrm>
            <a:off x="4373414" y="8555547"/>
            <a:ext cx="181987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t>Compton imaging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t>              mode</a:t>
            </a:r>
          </a:p>
        </p:txBody>
      </p:sp>
      <p:pic>
        <p:nvPicPr>
          <p:cNvPr id="243" name="図 2" descr="図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137" y="5328587"/>
            <a:ext cx="1961691" cy="124614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44" name="スクリーンショット 2020-11-16 13.44.15.png" descr="スクリーンショット 2020-11-16 13.44.15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562" y="3312045"/>
            <a:ext cx="1831261" cy="173032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45" name="テキスト ボックス 1"/>
          <p:cNvSpPr txBox="1"/>
          <p:nvPr/>
        </p:nvSpPr>
        <p:spPr>
          <a:xfrm>
            <a:off x="92950" y="4263253"/>
            <a:ext cx="1203054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G166.1+4.4</a:t>
            </a:r>
          </a:p>
        </p:txBody>
      </p:sp>
      <p:sp>
        <p:nvSpPr>
          <p:cNvPr id="246" name="テキスト ボックス 1"/>
          <p:cNvSpPr txBox="1"/>
          <p:nvPr/>
        </p:nvSpPr>
        <p:spPr>
          <a:xfrm>
            <a:off x="1452429" y="2870648"/>
            <a:ext cx="210520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Matsumura+2016</a:t>
            </a:r>
          </a:p>
        </p:txBody>
      </p:sp>
      <p:sp>
        <p:nvSpPr>
          <p:cNvPr id="247" name="テキスト ボックス 1"/>
          <p:cNvSpPr txBox="1"/>
          <p:nvPr/>
        </p:nvSpPr>
        <p:spPr>
          <a:xfrm>
            <a:off x="3795267" y="4218352"/>
            <a:ext cx="521383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N49</a:t>
            </a:r>
          </a:p>
        </p:txBody>
      </p:sp>
      <p:sp>
        <p:nvSpPr>
          <p:cNvPr id="248" name="テキスト ボックス 1"/>
          <p:cNvSpPr txBox="1"/>
          <p:nvPr/>
        </p:nvSpPr>
        <p:spPr>
          <a:xfrm>
            <a:off x="4974334" y="2870648"/>
            <a:ext cx="153188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Amano+2019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7FCAC49B-C26A-3B49-A181-1794409C53C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98" y="2724429"/>
            <a:ext cx="3541320" cy="2306091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75000"/>
              </a:prstClr>
            </a:outerShdw>
          </a:effec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F0438F66-C138-5A42-AE18-5415FFCF7D9A}"/>
              </a:ext>
            </a:extLst>
          </p:cNvPr>
          <p:cNvGrpSpPr/>
          <p:nvPr/>
        </p:nvGrpSpPr>
        <p:grpSpPr>
          <a:xfrm>
            <a:off x="10157107" y="2454388"/>
            <a:ext cx="2741942" cy="2843936"/>
            <a:chOff x="10157107" y="2454388"/>
            <a:chExt cx="2741942" cy="284393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xmlns="" id="{FCC27D72-6D4C-384E-92D1-A480BA0D7200}"/>
                </a:ext>
              </a:extLst>
            </p:cNvPr>
            <p:cNvSpPr/>
            <p:nvPr/>
          </p:nvSpPr>
          <p:spPr>
            <a:xfrm>
              <a:off x="10157107" y="2454388"/>
              <a:ext cx="2741942" cy="2843936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127000" dist="76200" dir="5400000" rotWithShape="0">
                <a:srgbClr val="000000">
                  <a:alpha val="7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xmlns="" id="{8EDA17AB-F422-6F4F-B325-5F83CC80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176436" y="2627420"/>
              <a:ext cx="2658671" cy="260549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角丸四角形 13"/>
          <p:cNvSpPr/>
          <p:nvPr/>
        </p:nvSpPr>
        <p:spPr>
          <a:xfrm>
            <a:off x="109574" y="4887335"/>
            <a:ext cx="12785648" cy="3034939"/>
          </a:xfrm>
          <a:prstGeom prst="roundRect">
            <a:avLst>
              <a:gd name="adj" fmla="val 10390"/>
            </a:avLst>
          </a:prstGeom>
          <a:solidFill>
            <a:srgbClr val="B4FFC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1" name="角丸四角形 3"/>
          <p:cNvSpPr/>
          <p:nvPr/>
        </p:nvSpPr>
        <p:spPr>
          <a:xfrm>
            <a:off x="109576" y="1615316"/>
            <a:ext cx="12785647" cy="3034940"/>
          </a:xfrm>
          <a:prstGeom prst="roundRect">
            <a:avLst>
              <a:gd name="adj" fmla="val 10390"/>
            </a:avLst>
          </a:prstGeom>
          <a:solidFill>
            <a:srgbClr val="F8F2D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2" name="http://www-cr.scphys.kyoto-u.ac.jp/gakubu/P6.html"/>
          <p:cNvSpPr txBox="1"/>
          <p:nvPr/>
        </p:nvSpPr>
        <p:spPr>
          <a:xfrm>
            <a:off x="2570328" y="9055100"/>
            <a:ext cx="786414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ヒラギノ角ゴ Pro W3"/>
                <a:ea typeface="ヒラギノ角ゴ Pro W3"/>
                <a:cs typeface="ヒラギノ角ゴ Pro W3"/>
                <a:sym typeface="ヒラギノ角ゴ Pro W3"/>
                <a:hlinkClick r:id="rId2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http://www-cr.scphys.kyoto-u.ac.jp/gakubu/P6.html</a:t>
            </a:r>
          </a:p>
        </p:txBody>
      </p:sp>
      <p:sp>
        <p:nvSpPr>
          <p:cNvPr id="253" name="前期"/>
          <p:cNvSpPr txBox="1"/>
          <p:nvPr/>
        </p:nvSpPr>
        <p:spPr>
          <a:xfrm>
            <a:off x="258002" y="2651369"/>
            <a:ext cx="10287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26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前期</a:t>
            </a:r>
          </a:p>
        </p:txBody>
      </p:sp>
      <p:sp>
        <p:nvSpPr>
          <p:cNvPr id="254" name="後期"/>
          <p:cNvSpPr txBox="1"/>
          <p:nvPr/>
        </p:nvSpPr>
        <p:spPr>
          <a:xfrm>
            <a:off x="258002" y="3849569"/>
            <a:ext cx="10287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26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後期</a:t>
            </a:r>
          </a:p>
        </p:txBody>
      </p:sp>
      <p:sp>
        <p:nvSpPr>
          <p:cNvPr id="255" name="・P5 と合同で進める…"/>
          <p:cNvSpPr txBox="1"/>
          <p:nvPr/>
        </p:nvSpPr>
        <p:spPr>
          <a:xfrm>
            <a:off x="1542432" y="2345709"/>
            <a:ext cx="10845799" cy="123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1" indent="-457200" algn="l">
              <a:lnSpc>
                <a:spcPct val="130000"/>
              </a:lnSpc>
              <a:buSzPct val="100000"/>
              <a:buChar char="➢"/>
              <a:defRPr sz="32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宇宙物理学の教科書を輪読 (毎週)</a:t>
            </a:r>
          </a:p>
          <a:p>
            <a:pPr marL="457200" lvl="1" indent="-457200" algn="l">
              <a:lnSpc>
                <a:spcPct val="130000"/>
              </a:lnSpc>
              <a:buSzPct val="100000"/>
              <a:buChar char="➢"/>
              <a:defRPr sz="32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放射線計測と X 線・ガンマ線観測の教科書を輪読 (隔週)</a:t>
            </a:r>
          </a:p>
        </p:txBody>
      </p:sp>
      <p:sp>
        <p:nvSpPr>
          <p:cNvPr id="256" name="・2から3のグループで，天体観測データ解析や装置開発実験…"/>
          <p:cNvSpPr txBox="1"/>
          <p:nvPr/>
        </p:nvSpPr>
        <p:spPr>
          <a:xfrm>
            <a:off x="246055" y="5731563"/>
            <a:ext cx="12512690" cy="197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1" indent="-457200" algn="l">
              <a:lnSpc>
                <a:spcPct val="130000"/>
              </a:lnSpc>
              <a:buSzPct val="100000"/>
              <a:buChar char="➢"/>
              <a:defRPr sz="32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2～3のグループに分かれて，天体観測データ解析や装置開発実験</a:t>
            </a:r>
          </a:p>
          <a:p>
            <a:pPr marL="457200" lvl="1" indent="-457200" algn="l">
              <a:lnSpc>
                <a:spcPct val="130000"/>
              </a:lnSpc>
              <a:buSzPct val="100000"/>
              <a:buChar char="➢"/>
              <a:defRPr sz="32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1ヶ月に１回の頻度で進捗報告会</a:t>
            </a:r>
          </a:p>
          <a:p>
            <a:pPr marL="457200" lvl="1" indent="-457200" algn="l">
              <a:lnSpc>
                <a:spcPct val="130000"/>
              </a:lnSpc>
              <a:buSzPct val="100000"/>
              <a:buChar char="➢"/>
              <a:defRPr sz="32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3月に成果発表会</a:t>
            </a:r>
          </a:p>
        </p:txBody>
      </p:sp>
      <p:sp>
        <p:nvSpPr>
          <p:cNvPr id="257" name="進め方"/>
          <p:cNvSpPr txBox="1">
            <a:spLocks noGrp="1"/>
          </p:cNvSpPr>
          <p:nvPr>
            <p:ph type="title"/>
          </p:nvPr>
        </p:nvSpPr>
        <p:spPr>
          <a:xfrm>
            <a:off x="397276" y="311319"/>
            <a:ext cx="12698346" cy="10541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400">
                <a:solidFill>
                  <a:srgbClr val="0433FF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進め方</a:t>
            </a:r>
          </a:p>
        </p:txBody>
      </p:sp>
      <p:sp>
        <p:nvSpPr>
          <p:cNvPr id="258" name="・2から3のグループで，天体観測データ解析や装置開発実験…"/>
          <p:cNvSpPr txBox="1"/>
          <p:nvPr/>
        </p:nvSpPr>
        <p:spPr>
          <a:xfrm>
            <a:off x="1517032" y="3871066"/>
            <a:ext cx="972522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100000"/>
              <a:buChar char="➢"/>
              <a:defRPr sz="3200"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t>統計学の教科書を輪読 (隔週)</a:t>
            </a:r>
          </a:p>
        </p:txBody>
      </p:sp>
      <p:sp>
        <p:nvSpPr>
          <p:cNvPr id="259" name="テキスト ボックス 1"/>
          <p:cNvSpPr txBox="1"/>
          <p:nvPr/>
        </p:nvSpPr>
        <p:spPr>
          <a:xfrm>
            <a:off x="181802" y="1741695"/>
            <a:ext cx="11811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ゼミ</a:t>
            </a:r>
          </a:p>
        </p:txBody>
      </p:sp>
      <p:sp>
        <p:nvSpPr>
          <p:cNvPr id="260" name="テキスト ボックス 11"/>
          <p:cNvSpPr txBox="1"/>
          <p:nvPr/>
        </p:nvSpPr>
        <p:spPr>
          <a:xfrm>
            <a:off x="181802" y="5027150"/>
            <a:ext cx="11811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実習</a:t>
            </a:r>
          </a:p>
        </p:txBody>
      </p:sp>
      <p:pic>
        <p:nvPicPr>
          <p:cNvPr id="261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2569" y="120820"/>
            <a:ext cx="1996663" cy="143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後期"/>
          <p:cNvSpPr txBox="1"/>
          <p:nvPr/>
        </p:nvSpPr>
        <p:spPr>
          <a:xfrm>
            <a:off x="1557543" y="5065250"/>
            <a:ext cx="10287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2600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lvl1pPr>
          </a:lstStyle>
          <a:p>
            <a:r>
              <a:t>通年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203</Words>
  <Application>Microsoft Office PowerPoint</Application>
  <PresentationFormat>ユーザー設定</PresentationFormat>
  <Paragraphs>80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Gill Sans</vt:lpstr>
      <vt:lpstr>Lucida Grande</vt:lpstr>
      <vt:lpstr>ヒラギノ角ゴ Pro W3</vt:lpstr>
      <vt:lpstr>ヒラギノ角ゴ Pro W6</vt:lpstr>
      <vt:lpstr>Lucida Sans Unicode</vt:lpstr>
      <vt:lpstr>White</vt:lpstr>
      <vt:lpstr>令和4年度 P6 高エネルギー宇宙実験</vt:lpstr>
      <vt:lpstr>宇宙の高エネルギー現象</vt:lpstr>
      <vt:lpstr>Ｘ線-ガンマ線の全方位観測</vt:lpstr>
      <vt:lpstr>我々と共に最先端の研究を行おう！</vt:lpstr>
      <vt:lpstr>進め方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令和4年度 P6 高エネルギー宇宙実験</dc:title>
  <cp:lastModifiedBy>高田 淳史</cp:lastModifiedBy>
  <cp:revision>19</cp:revision>
  <dcterms:modified xsi:type="dcterms:W3CDTF">2021-11-15T04:44:09Z</dcterms:modified>
</cp:coreProperties>
</file>