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6" r:id="rId3"/>
    <p:sldId id="260" r:id="rId4"/>
    <p:sldId id="267" r:id="rId5"/>
    <p:sldId id="269" r:id="rId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FF"/>
    <a:srgbClr val="FFFFCC"/>
    <a:srgbClr val="FFFFFF"/>
    <a:srgbClr val="CCECFF"/>
    <a:srgbClr val="CCFFFF"/>
    <a:srgbClr val="FFCCFF"/>
    <a:srgbClr val="FF66FF"/>
    <a:srgbClr val="0099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08" autoAdjust="0"/>
  </p:normalViewPr>
  <p:slideViewPr>
    <p:cSldViewPr>
      <p:cViewPr varScale="1">
        <p:scale>
          <a:sx n="69" d="100"/>
          <a:sy n="69" d="100"/>
        </p:scale>
        <p:origin x="120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4B39B-0B21-420A-8681-D3D2E9DB181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1ED5E-F126-435F-A4FA-DAA28933BC6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1431BE-D33F-45B3-8756-B017281FC53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56F36-73CF-4359-8245-D9E4D9CFFBD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6111A-BF4F-4983-80FC-6BBF7656B95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EC2AE-8ACF-4779-B837-48308D39FAB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4850B-2EF0-4E18-A185-9F077FEA989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1B0EF1-D435-4ADF-957B-BA2B6248315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98FF6-F8EC-4B75-871E-1F1A68B805B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9604C-1EFC-4759-BFE6-631846BBE92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929F5-5281-4172-9833-5B119559650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CFE841-19E6-45F4-9E37-C6FFDB7F544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3"/>
          <p:cNvSpPr>
            <a:spLocks noChangeArrowheads="1"/>
          </p:cNvSpPr>
          <p:nvPr/>
        </p:nvSpPr>
        <p:spPr bwMode="auto">
          <a:xfrm>
            <a:off x="468313" y="44450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Q4</a:t>
            </a:r>
            <a:r>
              <a:rPr lang="en-US" altLang="ja-JP" sz="4000" dirty="0">
                <a:solidFill>
                  <a:srgbClr val="FF99FF"/>
                </a:solidFill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4000" dirty="0">
                <a:latin typeface="HG丸ｺﾞｼｯｸM-PRO" pitchFamily="50" charset="-128"/>
                <a:ea typeface="HG丸ｺﾞｼｯｸM-PRO" pitchFamily="50" charset="-128"/>
              </a:rPr>
              <a:t>超伝導と磁性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836712"/>
            <a:ext cx="746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GB" sz="2800" dirty="0" smtClean="0">
                <a:solidFill>
                  <a:srgbClr val="C00000"/>
                </a:solidFill>
                <a:cs typeface="Times New Roman" pitchFamily="18" charset="0"/>
              </a:rPr>
              <a:t>固体量子物性研究室 （</a:t>
            </a:r>
            <a:r>
              <a:rPr lang="en-GB" altLang="ja-JP" sz="2800" dirty="0" smtClean="0">
                <a:solidFill>
                  <a:srgbClr val="C00000"/>
                </a:solidFill>
                <a:cs typeface="Times New Roman" pitchFamily="18" charset="0"/>
              </a:rPr>
              <a:t>QM Lab</a:t>
            </a:r>
            <a:r>
              <a:rPr lang="ja-JP" altLang="en-GB" sz="2800" dirty="0" smtClean="0">
                <a:solidFill>
                  <a:srgbClr val="C00000"/>
                </a:solidFill>
                <a:cs typeface="Times New Roman" pitchFamily="18" charset="0"/>
              </a:rPr>
              <a:t>＝前野･石田研）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1144" y="2394174"/>
            <a:ext cx="775885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1</a:t>
            </a:r>
            <a:r>
              <a:rPr lang="ja-JP" altLang="en-US" sz="2800" dirty="0" smtClean="0"/>
              <a:t>世紀前には想像もできなかったような奥深い世界</a:t>
            </a:r>
            <a:endParaRPr lang="en-US" altLang="ja-JP" sz="28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363340" y="1585773"/>
            <a:ext cx="647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超伝導発見</a:t>
            </a:r>
            <a:r>
              <a:rPr kumimoji="1" lang="en-US" altLang="ja-JP" sz="2400" dirty="0" smtClean="0"/>
              <a:t>: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1911</a:t>
            </a:r>
            <a:r>
              <a:rPr kumimoji="1" lang="ja-JP" altLang="en-US" sz="2400" dirty="0" smtClean="0"/>
              <a:t>年 （カマリンオネス </a:t>
            </a:r>
            <a:r>
              <a:rPr kumimoji="1" lang="en-US" altLang="ja-JP" sz="2400" dirty="0" smtClean="0"/>
              <a:t>/ </a:t>
            </a:r>
            <a:r>
              <a:rPr kumimoji="1" lang="ja-JP" altLang="en-US" sz="2400" dirty="0" smtClean="0"/>
              <a:t>オランダ）</a:t>
            </a:r>
            <a:endParaRPr kumimoji="1" lang="ja-JP" altLang="en-US" sz="2400" dirty="0"/>
          </a:p>
        </p:txBody>
      </p:sp>
      <p:sp>
        <p:nvSpPr>
          <p:cNvPr id="27" name="下矢印 26"/>
          <p:cNvSpPr/>
          <p:nvPr/>
        </p:nvSpPr>
        <p:spPr>
          <a:xfrm>
            <a:off x="4331162" y="2039304"/>
            <a:ext cx="360040" cy="290939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51388" y="2996952"/>
            <a:ext cx="8985108" cy="3672408"/>
            <a:chOff x="51388" y="2996952"/>
            <a:chExt cx="8985108" cy="3672408"/>
          </a:xfrm>
        </p:grpSpPr>
        <p:sp>
          <p:nvSpPr>
            <p:cNvPr id="34" name="角丸四角形 33"/>
            <p:cNvSpPr/>
            <p:nvPr/>
          </p:nvSpPr>
          <p:spPr>
            <a:xfrm>
              <a:off x="72008" y="2996952"/>
              <a:ext cx="8964488" cy="504056"/>
            </a:xfrm>
            <a:prstGeom prst="roundRect">
              <a:avLst>
                <a:gd name="adj" fmla="val 32921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79512" y="2996952"/>
              <a:ext cx="8712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/>
                <a:t>興味深い超伝導体・磁性体の研究</a:t>
              </a:r>
              <a:endParaRPr kumimoji="1" lang="ja-JP" altLang="en-US" sz="2800" dirty="0"/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72008" y="2996952"/>
              <a:ext cx="8964488" cy="3672408"/>
            </a:xfrm>
            <a:prstGeom prst="roundRect">
              <a:avLst>
                <a:gd name="adj" fmla="val 49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r="44366"/>
            <a:stretch>
              <a:fillRect/>
            </a:stretch>
          </p:blipFill>
          <p:spPr bwMode="auto">
            <a:xfrm>
              <a:off x="642447" y="3865955"/>
              <a:ext cx="1989783" cy="2125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51388" y="3534107"/>
              <a:ext cx="36263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スピン三重項超伝導体</a:t>
              </a:r>
              <a:r>
                <a:rPr kumimoji="1" lang="en-US" altLang="ja-JP" sz="2000" dirty="0" smtClean="0"/>
                <a:t>Sr</a:t>
              </a:r>
              <a:r>
                <a:rPr kumimoji="1" lang="en-US" altLang="ja-JP" sz="2000" baseline="-25000" dirty="0" smtClean="0"/>
                <a:t>2</a:t>
              </a:r>
              <a:r>
                <a:rPr kumimoji="1" lang="en-US" altLang="ja-JP" sz="2000" dirty="0" smtClean="0"/>
                <a:t>RuO</a:t>
              </a:r>
              <a:r>
                <a:rPr kumimoji="1" lang="en-US" altLang="ja-JP" sz="2000" baseline="-25000" dirty="0" smtClean="0"/>
                <a:t>4</a:t>
              </a:r>
              <a:endParaRPr kumimoji="1" lang="ja-JP" altLang="en-US" sz="2000" baseline="-250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635896" y="3534107"/>
              <a:ext cx="2906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ウラン系強磁性超伝導体</a:t>
              </a:r>
              <a:endParaRPr kumimoji="1" lang="ja-JP" altLang="en-US" sz="2000" baseline="-250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624419" y="3534107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有機物超伝導体</a:t>
              </a:r>
              <a:endParaRPr kumimoji="1" lang="ja-JP" altLang="en-US" sz="2000" baseline="-250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37670" y="5991671"/>
              <a:ext cx="2799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※</a:t>
              </a:r>
              <a:r>
                <a:rPr kumimoji="1" lang="ja-JP" altLang="en-US" sz="1600" dirty="0" smtClean="0"/>
                <a:t>文科省の大型プロジェクト</a:t>
              </a:r>
              <a:endParaRPr kumimoji="1" lang="en-US" altLang="ja-JP" sz="1600" dirty="0" smtClean="0"/>
            </a:p>
            <a:p>
              <a:pPr algn="ctr"/>
              <a:r>
                <a:rPr lang="ja-JP" altLang="en-US" sz="2000" dirty="0" smtClean="0"/>
                <a:t>「トポロジカル物質科学」</a:t>
              </a:r>
              <a:endParaRPr kumimoji="1" lang="ja-JP" altLang="en-US" sz="20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941" r="10005"/>
            <a:stretch>
              <a:fillRect/>
            </a:stretch>
          </p:blipFill>
          <p:spPr bwMode="auto">
            <a:xfrm>
              <a:off x="6444208" y="4005064"/>
              <a:ext cx="223224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3521847" y="5991670"/>
              <a:ext cx="2614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※</a:t>
              </a:r>
              <a:r>
                <a:rPr kumimoji="1" lang="ja-JP" altLang="en-US" sz="1600" dirty="0" smtClean="0"/>
                <a:t>文科省の大型プロジェクト</a:t>
              </a:r>
              <a:endParaRPr kumimoji="1" lang="en-US" altLang="ja-JP" sz="1600" dirty="0" smtClean="0"/>
            </a:p>
            <a:p>
              <a:pPr algn="ctr"/>
              <a:r>
                <a:rPr lang="ja-JP" altLang="en-US" sz="2000" dirty="0" smtClean="0"/>
                <a:t>「</a:t>
              </a:r>
              <a:r>
                <a:rPr lang="en-US" altLang="ja-JP" sz="2000" dirty="0" smtClean="0"/>
                <a:t>J-Physics</a:t>
              </a:r>
              <a:r>
                <a:rPr lang="ja-JP" altLang="en-US" sz="2000" dirty="0" smtClean="0"/>
                <a:t>」</a:t>
              </a:r>
              <a:endParaRPr kumimoji="1" lang="ja-JP" altLang="en-US" sz="2000" dirty="0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847" y="4013775"/>
            <a:ext cx="2535955" cy="1997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2"/>
          <p:cNvSpPr>
            <a:spLocks noChangeArrowheads="1"/>
          </p:cNvSpPr>
          <p:nvPr/>
        </p:nvSpPr>
        <p:spPr bwMode="auto">
          <a:xfrm>
            <a:off x="179388" y="3178546"/>
            <a:ext cx="8785100" cy="3528392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4450" y="19171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3075" name="Rectangle 33"/>
          <p:cNvSpPr>
            <a:spLocks noChangeArrowheads="1"/>
          </p:cNvSpPr>
          <p:nvPr/>
        </p:nvSpPr>
        <p:spPr bwMode="auto">
          <a:xfrm>
            <a:off x="468313" y="44450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Q4</a:t>
            </a:r>
            <a:r>
              <a:rPr lang="en-US" altLang="ja-JP" sz="4000" dirty="0">
                <a:solidFill>
                  <a:srgbClr val="FF99FF"/>
                </a:solidFill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4000" dirty="0">
                <a:latin typeface="HG丸ｺﾞｼｯｸM-PRO" pitchFamily="50" charset="-128"/>
                <a:ea typeface="HG丸ｺﾞｼｯｸM-PRO" pitchFamily="50" charset="-128"/>
              </a:rPr>
              <a:t>超伝導と磁性</a:t>
            </a:r>
          </a:p>
        </p:txBody>
      </p:sp>
      <p:sp>
        <p:nvSpPr>
          <p:cNvPr id="3076" name="Text Box 34"/>
          <p:cNvSpPr txBox="1">
            <a:spLocks noChangeArrowheads="1"/>
          </p:cNvSpPr>
          <p:nvPr/>
        </p:nvSpPr>
        <p:spPr bwMode="auto">
          <a:xfrm>
            <a:off x="179388" y="838200"/>
            <a:ext cx="8785225" cy="2160591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spcAft>
                <a:spcPct val="30000"/>
              </a:spcAft>
            </a:pPr>
            <a:r>
              <a:rPr lang="en-US" altLang="ja-JP" sz="2800" dirty="0">
                <a:solidFill>
                  <a:srgbClr val="009900"/>
                </a:solidFill>
                <a:latin typeface="+mn-lt"/>
                <a:ea typeface="+mn-ea"/>
              </a:rPr>
              <a:t>●</a:t>
            </a:r>
            <a:r>
              <a:rPr lang="ja-JP" altLang="en-US" sz="2800" dirty="0">
                <a:latin typeface="+mn-lt"/>
                <a:ea typeface="+mn-ea"/>
              </a:rPr>
              <a:t>研究形態は？</a:t>
            </a:r>
            <a:r>
              <a:rPr lang="ja-JP" altLang="en-US" sz="2800" dirty="0">
                <a:solidFill>
                  <a:schemeClr val="bg1"/>
                </a:solidFill>
                <a:latin typeface="+mn-lt"/>
                <a:ea typeface="+mn-ea"/>
              </a:rPr>
              <a:t>	</a:t>
            </a:r>
            <a:r>
              <a:rPr lang="ja-JP" altLang="en-US" sz="2400" dirty="0">
                <a:latin typeface="+mn-lt"/>
                <a:ea typeface="+mn-ea"/>
              </a:rPr>
              <a:t>週１回のセミナー</a:t>
            </a:r>
            <a:r>
              <a:rPr lang="ja-JP" altLang="en-US" sz="2400" dirty="0">
                <a:solidFill>
                  <a:srgbClr val="FF0000"/>
                </a:solidFill>
                <a:latin typeface="+mn-lt"/>
                <a:ea typeface="+mn-ea"/>
              </a:rPr>
              <a:t>　</a:t>
            </a:r>
            <a:endParaRPr lang="ja-JP" altLang="en-US" sz="2400" dirty="0">
              <a:solidFill>
                <a:srgbClr val="CCFF99"/>
              </a:solidFill>
              <a:latin typeface="+mn-lt"/>
              <a:ea typeface="+mn-ea"/>
            </a:endParaRPr>
          </a:p>
          <a:p>
            <a:pPr>
              <a:spcBef>
                <a:spcPct val="10000"/>
              </a:spcBef>
              <a:spcAft>
                <a:spcPct val="30000"/>
              </a:spcAft>
            </a:pPr>
            <a:r>
              <a:rPr lang="ja-JP" altLang="en-US" sz="2400" dirty="0">
                <a:solidFill>
                  <a:srgbClr val="CCFF99"/>
                </a:solidFill>
                <a:latin typeface="+mn-lt"/>
                <a:ea typeface="+mn-ea"/>
              </a:rPr>
              <a:t>			　　</a:t>
            </a:r>
            <a:r>
              <a:rPr lang="ja-JP" altLang="en-US" sz="2400" dirty="0">
                <a:latin typeface="+mn-lt"/>
                <a:ea typeface="+mn-ea"/>
              </a:rPr>
              <a:t>前期</a:t>
            </a:r>
            <a:r>
              <a:rPr lang="ja-JP" altLang="en-US" sz="2400" dirty="0">
                <a:solidFill>
                  <a:srgbClr val="0000CC"/>
                </a:solidFill>
                <a:latin typeface="+mn-lt"/>
                <a:ea typeface="+mn-ea"/>
              </a:rPr>
              <a:t>「固体の電子論</a:t>
            </a:r>
            <a:r>
              <a:rPr lang="ja-JP" altLang="en-US" sz="2400" dirty="0" smtClean="0">
                <a:solidFill>
                  <a:srgbClr val="0000CC"/>
                </a:solidFill>
                <a:latin typeface="+mn-lt"/>
                <a:ea typeface="+mn-ea"/>
              </a:rPr>
              <a:t>」  </a:t>
            </a:r>
            <a:r>
              <a:rPr lang="ja-JP" altLang="en-US" sz="2400" dirty="0" smtClean="0">
                <a:latin typeface="+mn-lt"/>
                <a:ea typeface="+mn-ea"/>
              </a:rPr>
              <a:t>→</a:t>
            </a:r>
            <a:r>
              <a:rPr lang="en-US" altLang="ja-JP" sz="2400" dirty="0" smtClean="0">
                <a:latin typeface="+mn-lt"/>
                <a:ea typeface="+mn-ea"/>
              </a:rPr>
              <a:t>Q11</a:t>
            </a:r>
            <a:r>
              <a:rPr lang="ja-JP" altLang="en-US" sz="2400" dirty="0">
                <a:latin typeface="+mn-lt"/>
                <a:ea typeface="+mn-ea"/>
              </a:rPr>
              <a:t>と合同</a:t>
            </a:r>
          </a:p>
          <a:p>
            <a:pPr>
              <a:spcBef>
                <a:spcPct val="10000"/>
              </a:spcBef>
              <a:spcAft>
                <a:spcPct val="30000"/>
              </a:spcAft>
            </a:pPr>
            <a:r>
              <a:rPr lang="ja-JP" altLang="en-US" sz="2400" dirty="0">
                <a:solidFill>
                  <a:srgbClr val="66FF33"/>
                </a:solidFill>
                <a:latin typeface="+mn-lt"/>
                <a:ea typeface="+mn-ea"/>
              </a:rPr>
              <a:t>			　　</a:t>
            </a:r>
            <a:r>
              <a:rPr lang="ja-JP" altLang="en-US" sz="2400" dirty="0">
                <a:latin typeface="+mn-lt"/>
                <a:ea typeface="+mn-ea"/>
              </a:rPr>
              <a:t>後期</a:t>
            </a:r>
            <a:r>
              <a:rPr lang="ja-JP" altLang="en-US" sz="2400" dirty="0" smtClean="0">
                <a:solidFill>
                  <a:srgbClr val="0000CC"/>
                </a:solidFill>
                <a:latin typeface="+mn-lt"/>
                <a:ea typeface="+mn-ea"/>
              </a:rPr>
              <a:t>「</a:t>
            </a:r>
            <a:r>
              <a:rPr lang="ja-JP" altLang="en-US" sz="2400" dirty="0">
                <a:solidFill>
                  <a:srgbClr val="0000CC"/>
                </a:solidFill>
                <a:latin typeface="+mn-lt"/>
                <a:ea typeface="+mn-ea"/>
              </a:rPr>
              <a:t>磁性</a:t>
            </a:r>
            <a:r>
              <a:rPr lang="ja-JP" altLang="en-US" sz="2400" dirty="0" smtClean="0">
                <a:solidFill>
                  <a:srgbClr val="0000CC"/>
                </a:solidFill>
                <a:latin typeface="+mn-lt"/>
                <a:ea typeface="+mn-ea"/>
              </a:rPr>
              <a:t>」 （</a:t>
            </a:r>
            <a:r>
              <a:rPr lang="en-US" altLang="ja-JP" sz="2400" dirty="0" smtClean="0">
                <a:solidFill>
                  <a:srgbClr val="0000CC"/>
                </a:solidFill>
                <a:latin typeface="+mn-lt"/>
                <a:ea typeface="+mn-ea"/>
              </a:rPr>
              <a:t>+</a:t>
            </a:r>
            <a:r>
              <a:rPr lang="ja-JP" altLang="en-US" sz="2400" dirty="0" smtClean="0">
                <a:solidFill>
                  <a:srgbClr val="0000CC"/>
                </a:solidFill>
                <a:latin typeface="+mn-lt"/>
                <a:ea typeface="+mn-ea"/>
              </a:rPr>
              <a:t> 各テーマ</a:t>
            </a:r>
            <a:r>
              <a:rPr lang="ja-JP" altLang="en-US" sz="2400" dirty="0">
                <a:solidFill>
                  <a:srgbClr val="0000CC"/>
                </a:solidFill>
                <a:latin typeface="+mn-lt"/>
                <a:ea typeface="+mn-ea"/>
              </a:rPr>
              <a:t>別の</a:t>
            </a:r>
            <a:r>
              <a:rPr lang="ja-JP" altLang="en-US" sz="2400" dirty="0" smtClean="0">
                <a:solidFill>
                  <a:srgbClr val="0000CC"/>
                </a:solidFill>
                <a:latin typeface="+mn-lt"/>
                <a:ea typeface="+mn-ea"/>
              </a:rPr>
              <a:t>輪講）</a:t>
            </a:r>
            <a:endParaRPr lang="ja-JP" altLang="en-US" sz="2400" dirty="0">
              <a:solidFill>
                <a:srgbClr val="0000CC"/>
              </a:solidFill>
              <a:latin typeface="+mn-lt"/>
              <a:ea typeface="+mn-ea"/>
            </a:endParaRPr>
          </a:p>
          <a:p>
            <a:pPr>
              <a:spcBef>
                <a:spcPct val="10000"/>
              </a:spcBef>
            </a:pPr>
            <a:r>
              <a:rPr lang="ja-JP" altLang="en-US" sz="2400" dirty="0">
                <a:solidFill>
                  <a:srgbClr val="0000CC"/>
                </a:solidFill>
                <a:latin typeface="+mn-lt"/>
                <a:ea typeface="+mn-ea"/>
              </a:rPr>
              <a:t>			</a:t>
            </a:r>
            <a:r>
              <a:rPr lang="ja-JP" altLang="en-US" sz="2400" dirty="0">
                <a:latin typeface="+mn-lt"/>
                <a:ea typeface="+mn-ea"/>
              </a:rPr>
              <a:t>実験：</a:t>
            </a:r>
            <a:r>
              <a:rPr lang="ja-JP" altLang="en-US" sz="2800" dirty="0">
                <a:solidFill>
                  <a:srgbClr val="FF0000"/>
                </a:solidFill>
                <a:latin typeface="+mn-lt"/>
                <a:ea typeface="+mn-ea"/>
              </a:rPr>
              <a:t>各自に個別</a:t>
            </a:r>
            <a:r>
              <a:rPr lang="ja-JP" altLang="en-US" sz="2800" dirty="0">
                <a:latin typeface="+mn-lt"/>
                <a:ea typeface="+mn-ea"/>
              </a:rPr>
              <a:t>の卒業研究テーマ</a:t>
            </a:r>
          </a:p>
        </p:txBody>
      </p:sp>
      <p:sp>
        <p:nvSpPr>
          <p:cNvPr id="3078" name="Text Box 21"/>
          <p:cNvSpPr txBox="1">
            <a:spLocks noChangeArrowheads="1"/>
          </p:cNvSpPr>
          <p:nvPr/>
        </p:nvSpPr>
        <p:spPr bwMode="auto">
          <a:xfrm>
            <a:off x="2339752" y="4077072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+mn-lt"/>
                <a:ea typeface="+mn-ea"/>
              </a:rPr>
              <a:t>石田 憲二 教授</a:t>
            </a:r>
          </a:p>
        </p:txBody>
      </p:sp>
      <p:sp>
        <p:nvSpPr>
          <p:cNvPr id="3079" name="Text Box 23"/>
          <p:cNvSpPr txBox="1">
            <a:spLocks noChangeArrowheads="1"/>
          </p:cNvSpPr>
          <p:nvPr/>
        </p:nvSpPr>
        <p:spPr bwMode="auto">
          <a:xfrm>
            <a:off x="4572000" y="4077072"/>
            <a:ext cx="21948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+mn-lt"/>
                <a:ea typeface="+mn-ea"/>
              </a:rPr>
              <a:t>米澤 進吾 助教</a:t>
            </a:r>
            <a:endParaRPr lang="en-US" altLang="ja-JP" sz="2400" dirty="0">
              <a:latin typeface="+mn-lt"/>
              <a:ea typeface="+mn-ea"/>
            </a:endParaRPr>
          </a:p>
        </p:txBody>
      </p:sp>
      <p:sp>
        <p:nvSpPr>
          <p:cNvPr id="3080" name="Text Box 24"/>
          <p:cNvSpPr txBox="1">
            <a:spLocks noChangeArrowheads="1"/>
          </p:cNvSpPr>
          <p:nvPr/>
        </p:nvSpPr>
        <p:spPr bwMode="auto">
          <a:xfrm>
            <a:off x="35496" y="4077072"/>
            <a:ext cx="2468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+mn-lt"/>
                <a:ea typeface="+mn-ea"/>
              </a:rPr>
              <a:t>前野 悦輝 教授</a:t>
            </a:r>
          </a:p>
        </p:txBody>
      </p:sp>
      <p:sp>
        <p:nvSpPr>
          <p:cNvPr id="3081" name="Text Box 28"/>
          <p:cNvSpPr txBox="1">
            <a:spLocks noChangeArrowheads="1"/>
          </p:cNvSpPr>
          <p:nvPr/>
        </p:nvSpPr>
        <p:spPr bwMode="auto">
          <a:xfrm>
            <a:off x="2433674" y="6259041"/>
            <a:ext cx="2188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lt"/>
                <a:ea typeface="+mn-ea"/>
              </a:rPr>
              <a:t>【</a:t>
            </a:r>
            <a:r>
              <a:rPr lang="ja-JP" altLang="en-US" dirty="0" smtClean="0">
                <a:latin typeface="+mn-lt"/>
                <a:ea typeface="+mn-ea"/>
              </a:rPr>
              <a:t>固体物理学基礎２</a:t>
            </a:r>
            <a:r>
              <a:rPr lang="en-US" altLang="ja-JP" dirty="0" smtClean="0">
                <a:latin typeface="+mn-lt"/>
                <a:ea typeface="+mn-ea"/>
              </a:rPr>
              <a:t>】</a:t>
            </a:r>
            <a:endParaRPr lang="en-US" altLang="ja-JP" dirty="0">
              <a:latin typeface="+mn-lt"/>
              <a:ea typeface="+mn-ea"/>
            </a:endParaRPr>
          </a:p>
        </p:txBody>
      </p:sp>
      <p:sp>
        <p:nvSpPr>
          <p:cNvPr id="3082" name="Text Box 29"/>
          <p:cNvSpPr txBox="1">
            <a:spLocks noChangeArrowheads="1"/>
          </p:cNvSpPr>
          <p:nvPr/>
        </p:nvSpPr>
        <p:spPr bwMode="auto">
          <a:xfrm>
            <a:off x="539056" y="6266929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latin typeface="+mn-lt"/>
                <a:ea typeface="+mn-ea"/>
              </a:rPr>
              <a:t>【</a:t>
            </a:r>
            <a:r>
              <a:rPr lang="ja-JP" altLang="en-US" dirty="0">
                <a:latin typeface="+mn-lt"/>
                <a:ea typeface="+mn-ea"/>
              </a:rPr>
              <a:t>物理の英語</a:t>
            </a:r>
            <a:r>
              <a:rPr lang="en-US" altLang="ja-JP" dirty="0">
                <a:latin typeface="+mn-lt"/>
                <a:ea typeface="+mn-ea"/>
              </a:rPr>
              <a:t>】</a:t>
            </a:r>
          </a:p>
        </p:txBody>
      </p:sp>
      <p:sp>
        <p:nvSpPr>
          <p:cNvPr id="3083" name="Rectangle 30"/>
          <p:cNvSpPr>
            <a:spLocks noChangeArrowheads="1"/>
          </p:cNvSpPr>
          <p:nvPr/>
        </p:nvSpPr>
        <p:spPr bwMode="auto">
          <a:xfrm>
            <a:off x="179512" y="3107634"/>
            <a:ext cx="2710999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20000"/>
              </a:lnSpc>
              <a:tabLst>
                <a:tab pos="241300" algn="l"/>
              </a:tabLst>
            </a:pPr>
            <a:r>
              <a:rPr lang="en-US" altLang="ja-JP" sz="2800" dirty="0">
                <a:solidFill>
                  <a:srgbClr val="FFC000"/>
                </a:solidFill>
                <a:latin typeface="+mn-lt"/>
                <a:ea typeface="+mn-ea"/>
              </a:rPr>
              <a:t>●</a:t>
            </a:r>
            <a:r>
              <a:rPr lang="ja-JP" altLang="en-GB" sz="2800" dirty="0">
                <a:latin typeface="+mn-lt"/>
                <a:ea typeface="+mn-ea"/>
                <a:cs typeface="Times New Roman" pitchFamily="18" charset="0"/>
              </a:rPr>
              <a:t>担当教員は</a:t>
            </a:r>
            <a:r>
              <a:rPr lang="en-GB" altLang="ja-JP" sz="2800" dirty="0">
                <a:latin typeface="+mn-lt"/>
                <a:ea typeface="+mn-ea"/>
                <a:cs typeface="Times New Roman" pitchFamily="18" charset="0"/>
              </a:rPr>
              <a:t>?</a:t>
            </a:r>
            <a:r>
              <a:rPr lang="ja-JP" altLang="en-GB" sz="2400" dirty="0">
                <a:latin typeface="+mn-lt"/>
                <a:ea typeface="+mn-ea"/>
                <a:cs typeface="Times New Roman" pitchFamily="18" charset="0"/>
              </a:rPr>
              <a:t>　</a:t>
            </a:r>
            <a:endParaRPr lang="ja-JP" altLang="en-GB" sz="2000" dirty="0"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085" name="Text Box 35"/>
          <p:cNvSpPr txBox="1">
            <a:spLocks noChangeArrowheads="1"/>
          </p:cNvSpPr>
          <p:nvPr/>
        </p:nvSpPr>
        <p:spPr bwMode="auto">
          <a:xfrm>
            <a:off x="4894662" y="6266929"/>
            <a:ext cx="160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  <a:ea typeface="+mn-ea"/>
              </a:rPr>
              <a:t>【</a:t>
            </a:r>
            <a:r>
              <a:rPr lang="ja-JP" altLang="en-US" dirty="0">
                <a:latin typeface="+mn-lt"/>
                <a:ea typeface="+mn-ea"/>
              </a:rPr>
              <a:t>課題演習</a:t>
            </a:r>
            <a:r>
              <a:rPr lang="en-US" altLang="ja-JP" dirty="0">
                <a:latin typeface="+mn-lt"/>
                <a:ea typeface="+mn-ea"/>
              </a:rPr>
              <a:t>B4】</a:t>
            </a:r>
          </a:p>
        </p:txBody>
      </p:sp>
      <p:pic>
        <p:nvPicPr>
          <p:cNvPr id="3086" name="Picture 39" descr="maen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57" y="4577438"/>
            <a:ext cx="1944687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41" descr="米澤進吾 顔写真 2008"/>
          <p:cNvPicPr>
            <a:picLocks noChangeAspect="1" noChangeArrowheads="1"/>
          </p:cNvPicPr>
          <p:nvPr/>
        </p:nvPicPr>
        <p:blipFill>
          <a:blip r:embed="rId3" cstate="print"/>
          <a:srcRect b="14135"/>
          <a:stretch>
            <a:fillRect/>
          </a:stretch>
        </p:blipFill>
        <p:spPr bwMode="auto">
          <a:xfrm>
            <a:off x="4894662" y="4538737"/>
            <a:ext cx="150018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2843808" y="34290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GB" sz="2800" dirty="0" smtClean="0">
                <a:solidFill>
                  <a:srgbClr val="C00000"/>
                </a:solidFill>
                <a:cs typeface="Times New Roman" pitchFamily="18" charset="0"/>
              </a:rPr>
              <a:t>固体量子物性研究室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732240" y="4077071"/>
            <a:ext cx="22875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 smtClean="0">
                <a:latin typeface="+mn-lt"/>
                <a:ea typeface="+mn-ea"/>
              </a:rPr>
              <a:t>北川 俊作 </a:t>
            </a:r>
            <a:r>
              <a:rPr lang="ja-JP" altLang="en-US" sz="2400" dirty="0">
                <a:latin typeface="+mn-lt"/>
                <a:ea typeface="+mn-ea"/>
              </a:rPr>
              <a:t>助教</a:t>
            </a:r>
            <a:endParaRPr lang="en-US" altLang="ja-JP" sz="2400" dirty="0">
              <a:latin typeface="+mn-lt"/>
              <a:ea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67" y="4538736"/>
            <a:ext cx="1627276" cy="167078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496" y="4609649"/>
            <a:ext cx="1558693" cy="15108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8739" y="2056407"/>
            <a:ext cx="262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/>
              <a:t>固体が示す量子現象</a:t>
            </a:r>
            <a:endParaRPr kumimoji="1" lang="en-US" altLang="ja-JP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 smtClean="0"/>
              <a:t>量子力学を基礎とする実験手法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73025"/>
            <a:ext cx="7772400" cy="6921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4000" dirty="0" smtClean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Q4</a:t>
            </a:r>
            <a:r>
              <a:rPr lang="ja-JP" altLang="en-US" sz="4000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GB" sz="40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超伝導と磁性</a:t>
            </a:r>
            <a:endParaRPr lang="ja-JP" altLang="en-US" sz="40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44450" y="19171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395288" y="978074"/>
            <a:ext cx="8424862" cy="2150368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>
              <a:spcAft>
                <a:spcPct val="20000"/>
              </a:spcAft>
            </a:pPr>
            <a:r>
              <a:rPr lang="en-US" altLang="ja-JP" sz="2800" dirty="0">
                <a:solidFill>
                  <a:srgbClr val="0000FF"/>
                </a:solidFill>
                <a:latin typeface="+mn-lt"/>
                <a:ea typeface="+mn-ea"/>
              </a:rPr>
              <a:t>●</a:t>
            </a:r>
            <a:r>
              <a:rPr lang="ja-JP" altLang="en-US" sz="2800" dirty="0">
                <a:latin typeface="+mn-lt"/>
                <a:ea typeface="+mn-ea"/>
              </a:rPr>
              <a:t>研究内容は？</a:t>
            </a:r>
          </a:p>
          <a:p>
            <a:pPr>
              <a:lnSpc>
                <a:spcPct val="120000"/>
              </a:lnSpc>
              <a:spcAft>
                <a:spcPct val="20000"/>
              </a:spcAft>
            </a:pPr>
            <a:r>
              <a:rPr lang="ja-JP" altLang="en-US" sz="2800" dirty="0">
                <a:solidFill>
                  <a:schemeClr val="bg1"/>
                </a:solidFill>
                <a:latin typeface="+mn-lt"/>
                <a:ea typeface="+mn-ea"/>
              </a:rPr>
              <a:t>　　</a:t>
            </a:r>
            <a:r>
              <a:rPr lang="ja-JP" altLang="en-US" sz="2800" dirty="0">
                <a:solidFill>
                  <a:srgbClr val="0000CC"/>
                </a:solidFill>
                <a:latin typeface="+mn-lt"/>
                <a:ea typeface="+mn-ea"/>
              </a:rPr>
              <a:t>超伝導と磁性の研究の最先端に触れる</a:t>
            </a:r>
          </a:p>
          <a:p>
            <a:pPr>
              <a:spcAft>
                <a:spcPct val="20000"/>
              </a:spcAft>
            </a:pPr>
            <a:r>
              <a:rPr lang="ja-JP" altLang="en-US" sz="2400" dirty="0">
                <a:solidFill>
                  <a:srgbClr val="CCFFFF"/>
                </a:solidFill>
                <a:latin typeface="+mn-lt"/>
                <a:ea typeface="+mn-ea"/>
              </a:rPr>
              <a:t>　</a:t>
            </a:r>
            <a:r>
              <a:rPr lang="en-US" altLang="ja-JP" sz="2400" dirty="0">
                <a:latin typeface="+mn-lt"/>
                <a:ea typeface="+mn-ea"/>
              </a:rPr>
              <a:t>(1) </a:t>
            </a:r>
            <a:r>
              <a:rPr lang="ja-JP" altLang="en-US" sz="2400" dirty="0">
                <a:latin typeface="+mn-lt"/>
                <a:ea typeface="+mn-ea"/>
              </a:rPr>
              <a:t>超伝導：スピン三重項超伝導、新超伝導体探索 など</a:t>
            </a:r>
          </a:p>
          <a:p>
            <a:pPr>
              <a:spcAft>
                <a:spcPct val="20000"/>
              </a:spcAft>
            </a:pPr>
            <a:r>
              <a:rPr lang="ja-JP" altLang="en-US" sz="2400" dirty="0" smtClean="0">
                <a:latin typeface="+mn-lt"/>
                <a:ea typeface="+mn-ea"/>
              </a:rPr>
              <a:t>   </a:t>
            </a:r>
            <a:r>
              <a:rPr lang="en-US" altLang="ja-JP" sz="2400" dirty="0" smtClean="0">
                <a:latin typeface="+mn-lt"/>
                <a:ea typeface="+mn-ea"/>
              </a:rPr>
              <a:t>(</a:t>
            </a:r>
            <a:r>
              <a:rPr lang="en-US" altLang="ja-JP" sz="2400" dirty="0">
                <a:latin typeface="+mn-lt"/>
                <a:ea typeface="+mn-ea"/>
              </a:rPr>
              <a:t>2) </a:t>
            </a:r>
            <a:r>
              <a:rPr lang="ja-JP" altLang="en-US" sz="2400" dirty="0">
                <a:latin typeface="+mn-lt"/>
                <a:ea typeface="+mn-ea"/>
              </a:rPr>
              <a:t>磁性：　超伝導</a:t>
            </a:r>
            <a:r>
              <a:rPr lang="ja-JP" altLang="en-US" sz="2400" dirty="0" smtClean="0">
                <a:latin typeface="+mn-lt"/>
                <a:ea typeface="+mn-ea"/>
              </a:rPr>
              <a:t>と共存する磁性、ナノ粒子や薄膜の磁性</a:t>
            </a:r>
            <a:endParaRPr lang="ja-JP" altLang="en-US" sz="2400" dirty="0">
              <a:latin typeface="+mn-lt"/>
              <a:ea typeface="+mn-ea"/>
            </a:endParaRPr>
          </a:p>
        </p:txBody>
      </p:sp>
      <p:sp>
        <p:nvSpPr>
          <p:cNvPr id="2055" name="Rectangle 28"/>
          <p:cNvSpPr>
            <a:spLocks noChangeArrowheads="1"/>
          </p:cNvSpPr>
          <p:nvPr/>
        </p:nvSpPr>
        <p:spPr bwMode="auto">
          <a:xfrm>
            <a:off x="3276600" y="980728"/>
            <a:ext cx="5543550" cy="486159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ja-JP" altLang="en-GB" sz="2400">
                <a:latin typeface="+mn-lt"/>
                <a:ea typeface="+mn-ea"/>
                <a:cs typeface="Times New Roman" pitchFamily="18" charset="0"/>
              </a:rPr>
              <a:t>固体中の</a:t>
            </a:r>
            <a:r>
              <a:rPr lang="ja-JP" altLang="en-GB" sz="2400">
                <a:solidFill>
                  <a:srgbClr val="0000CC"/>
                </a:solidFill>
                <a:latin typeface="+mn-lt"/>
                <a:ea typeface="+mn-ea"/>
                <a:cs typeface="Times New Roman" pitchFamily="18" charset="0"/>
              </a:rPr>
              <a:t>電子集団</a:t>
            </a:r>
            <a:r>
              <a:rPr lang="ja-JP" altLang="en-GB" sz="2400">
                <a:latin typeface="+mn-lt"/>
                <a:ea typeface="+mn-ea"/>
                <a:cs typeface="Times New Roman" pitchFamily="18" charset="0"/>
              </a:rPr>
              <a:t>の示す</a:t>
            </a:r>
            <a:r>
              <a:rPr lang="ja-JP" altLang="en-GB" sz="2400">
                <a:solidFill>
                  <a:srgbClr val="0000CC"/>
                </a:solidFill>
                <a:latin typeface="+mn-lt"/>
                <a:ea typeface="+mn-ea"/>
                <a:cs typeface="Times New Roman" pitchFamily="18" charset="0"/>
              </a:rPr>
              <a:t>量子凝縮状態</a:t>
            </a:r>
            <a:endParaRPr lang="ja-JP" altLang="en-GB" sz="2400"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395288" y="3468688"/>
            <a:ext cx="8425184" cy="3128664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>
              <a:spcBef>
                <a:spcPct val="10000"/>
              </a:spcBef>
              <a:spcAft>
                <a:spcPct val="30000"/>
              </a:spcAft>
            </a:pPr>
            <a:r>
              <a:rPr lang="en-US" altLang="ja-JP" sz="2800" dirty="0">
                <a:solidFill>
                  <a:srgbClr val="FF0000"/>
                </a:solidFill>
                <a:latin typeface="+mn-lt"/>
                <a:ea typeface="+mn-ea"/>
              </a:rPr>
              <a:t>●</a:t>
            </a:r>
            <a:r>
              <a:rPr lang="ja-JP" altLang="en-US" sz="2800" dirty="0">
                <a:latin typeface="+mn-lt"/>
                <a:ea typeface="+mn-ea"/>
              </a:rPr>
              <a:t>研究手段は？</a:t>
            </a:r>
            <a:r>
              <a:rPr lang="ja-JP" altLang="en-US" sz="2800" dirty="0">
                <a:solidFill>
                  <a:schemeClr val="bg1"/>
                </a:solidFill>
                <a:latin typeface="+mn-lt"/>
                <a:ea typeface="+mn-ea"/>
              </a:rPr>
              <a:t>	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ja-JP" altLang="en-US" sz="2800" dirty="0" smtClean="0">
                <a:solidFill>
                  <a:srgbClr val="FF0000"/>
                </a:solidFill>
                <a:latin typeface="+mn-lt"/>
                <a:ea typeface="+mn-ea"/>
              </a:rPr>
              <a:t>　　物質合成と低温物理の楽しみ</a:t>
            </a:r>
            <a:endParaRPr lang="en-US" altLang="ja-JP" sz="2800" dirty="0" smtClean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ja-JP" altLang="en-US" sz="2800" dirty="0" smtClean="0">
                <a:solidFill>
                  <a:srgbClr val="FF0000"/>
                </a:solidFill>
                <a:latin typeface="+mn-lt"/>
                <a:ea typeface="+mn-ea"/>
              </a:rPr>
              <a:t>      ミクロからマクロまでの豊富な実験手段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ja-JP" altLang="en-US" sz="2400" dirty="0" smtClean="0">
                <a:latin typeface="+mn-lt"/>
                <a:ea typeface="+mn-ea"/>
              </a:rPr>
              <a:t>　</a:t>
            </a:r>
            <a:r>
              <a:rPr lang="en-US" altLang="ja-JP" sz="2400" dirty="0" smtClean="0">
                <a:latin typeface="+mn-lt"/>
                <a:ea typeface="+mn-ea"/>
              </a:rPr>
              <a:t>(1) </a:t>
            </a:r>
            <a:r>
              <a:rPr lang="ja-JP" altLang="en-US" sz="2400" dirty="0" smtClean="0">
                <a:latin typeface="+mn-lt"/>
                <a:ea typeface="+mn-ea"/>
              </a:rPr>
              <a:t>物質合成</a:t>
            </a:r>
            <a:r>
              <a:rPr lang="en-US" altLang="ja-JP" sz="2400" dirty="0" smtClean="0">
                <a:latin typeface="+mn-lt"/>
                <a:ea typeface="+mn-ea"/>
              </a:rPr>
              <a:t>     </a:t>
            </a:r>
            <a:r>
              <a:rPr lang="ja-JP" altLang="en-US" sz="2400" dirty="0" smtClean="0">
                <a:latin typeface="+mn-lt"/>
                <a:ea typeface="+mn-ea"/>
              </a:rPr>
              <a:t>： 新超伝導体の探索、単結晶育成、微細加工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ja-JP" altLang="en-US" sz="2400" dirty="0">
                <a:latin typeface="+mn-lt"/>
                <a:ea typeface="+mn-ea"/>
              </a:rPr>
              <a:t>　</a:t>
            </a:r>
            <a:r>
              <a:rPr lang="en-US" altLang="ja-JP" sz="2400" dirty="0" smtClean="0">
                <a:latin typeface="+mn-lt"/>
                <a:ea typeface="+mn-ea"/>
              </a:rPr>
              <a:t>(</a:t>
            </a:r>
            <a:r>
              <a:rPr lang="en-US" altLang="ja-JP" sz="2400" dirty="0">
                <a:latin typeface="+mn-lt"/>
                <a:ea typeface="+mn-ea"/>
              </a:rPr>
              <a:t>2) </a:t>
            </a:r>
            <a:r>
              <a:rPr lang="ja-JP" altLang="en-US" sz="2400" dirty="0" smtClean="0">
                <a:latin typeface="+mn-lt"/>
                <a:ea typeface="+mn-ea"/>
              </a:rPr>
              <a:t>熱力学測定 ： </a:t>
            </a:r>
            <a:r>
              <a:rPr lang="ja-JP" altLang="en-US" sz="2400" dirty="0">
                <a:latin typeface="+mn-lt"/>
                <a:ea typeface="+mn-ea"/>
              </a:rPr>
              <a:t>比熱、磁化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ja-JP" altLang="en-US" sz="2400" dirty="0">
                <a:latin typeface="+mn-lt"/>
                <a:ea typeface="+mn-ea"/>
              </a:rPr>
              <a:t>　</a:t>
            </a:r>
            <a:r>
              <a:rPr lang="en-US" altLang="ja-JP" sz="2400" dirty="0" smtClean="0">
                <a:latin typeface="+mn-lt"/>
                <a:ea typeface="+mn-ea"/>
              </a:rPr>
              <a:t>(</a:t>
            </a:r>
            <a:r>
              <a:rPr lang="en-US" altLang="ja-JP" sz="2400" dirty="0">
                <a:latin typeface="+mn-lt"/>
                <a:ea typeface="+mn-ea"/>
              </a:rPr>
              <a:t>3) </a:t>
            </a:r>
            <a:r>
              <a:rPr lang="ja-JP" altLang="en-US" sz="2400" dirty="0">
                <a:latin typeface="+mn-lt"/>
                <a:ea typeface="+mn-ea"/>
              </a:rPr>
              <a:t>微視的</a:t>
            </a:r>
            <a:r>
              <a:rPr lang="ja-JP" altLang="en-US" sz="2400" dirty="0" smtClean="0">
                <a:latin typeface="+mn-lt"/>
                <a:ea typeface="+mn-ea"/>
              </a:rPr>
              <a:t>測定 ： </a:t>
            </a:r>
            <a:r>
              <a:rPr lang="en-US" altLang="ja-JP" sz="2400" dirty="0" smtClean="0">
                <a:latin typeface="+mn-lt"/>
                <a:ea typeface="+mn-ea"/>
              </a:rPr>
              <a:t>NMR</a:t>
            </a:r>
            <a:r>
              <a:rPr lang="ja-JP" altLang="en-US" sz="2400" dirty="0">
                <a:latin typeface="+mn-lt"/>
                <a:ea typeface="+mn-ea"/>
              </a:rPr>
              <a:t>（核磁気共鳴</a:t>
            </a:r>
            <a:r>
              <a:rPr lang="ja-JP" altLang="en-US" sz="2400" dirty="0" smtClean="0">
                <a:latin typeface="+mn-lt"/>
                <a:ea typeface="+mn-ea"/>
              </a:rPr>
              <a:t>）、ミュオンスピン緩和</a:t>
            </a:r>
            <a:endParaRPr lang="ja-JP" altLang="en-US" sz="2400" dirty="0">
              <a:latin typeface="+mn-lt"/>
              <a:ea typeface="+mn-ea"/>
            </a:endParaRPr>
          </a:p>
          <a:p>
            <a:pPr>
              <a:spcBef>
                <a:spcPct val="10000"/>
              </a:spcBef>
              <a:spcAft>
                <a:spcPct val="30000"/>
              </a:spcAft>
            </a:pPr>
            <a:r>
              <a:rPr lang="ja-JP" altLang="en-US" sz="2400" dirty="0">
                <a:solidFill>
                  <a:srgbClr val="FF99FF"/>
                </a:solidFill>
                <a:latin typeface="+mn-lt"/>
                <a:ea typeface="+mn-ea"/>
              </a:rPr>
              <a:t>　　　</a:t>
            </a:r>
            <a:endParaRPr lang="ja-JP" altLang="en-US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4571876" y="908050"/>
            <a:ext cx="4392612" cy="4249140"/>
          </a:xfrm>
          <a:prstGeom prst="rect">
            <a:avLst/>
          </a:prstGeom>
          <a:solidFill>
            <a:srgbClr val="FFCC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4103" name="Rectangle 16"/>
          <p:cNvSpPr>
            <a:spLocks noChangeArrowheads="1"/>
          </p:cNvSpPr>
          <p:nvPr/>
        </p:nvSpPr>
        <p:spPr bwMode="auto">
          <a:xfrm>
            <a:off x="4608475" y="908720"/>
            <a:ext cx="4392488" cy="76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</a:pPr>
            <a:r>
              <a:rPr lang="en-US" altLang="ja-JP" sz="2400" dirty="0">
                <a:latin typeface="+mn-lt"/>
                <a:ea typeface="+mn-ea"/>
              </a:rPr>
              <a:t>2</a:t>
            </a:r>
            <a:r>
              <a:rPr lang="ja-JP" altLang="en-US" sz="2200" dirty="0" err="1" smtClean="0">
                <a:latin typeface="+mn-lt"/>
                <a:ea typeface="+mn-ea"/>
              </a:rPr>
              <a:t>．</a:t>
            </a:r>
            <a:r>
              <a:rPr lang="ja-JP" altLang="en-US" sz="2400" dirty="0" smtClean="0">
                <a:latin typeface="+mn-lt"/>
                <a:ea typeface="+mn-ea"/>
              </a:rPr>
              <a:t>磁性と特異な超伝導の</a:t>
            </a:r>
            <a:endParaRPr lang="en-US" altLang="ja-JP" sz="2400" dirty="0" smtClean="0">
              <a:latin typeface="+mn-lt"/>
              <a:ea typeface="+mn-ea"/>
            </a:endParaRPr>
          </a:p>
          <a:p>
            <a:pPr marL="342900" indent="-342900">
              <a:spcBef>
                <a:spcPts val="0"/>
              </a:spcBef>
            </a:pPr>
            <a:r>
              <a:rPr lang="ja-JP" altLang="en-US" sz="2400" dirty="0">
                <a:latin typeface="+mn-lt"/>
                <a:ea typeface="+mn-ea"/>
              </a:rPr>
              <a:t>　 </a:t>
            </a:r>
            <a:r>
              <a:rPr lang="ja-JP" altLang="en-US" sz="2400" dirty="0" smtClean="0">
                <a:latin typeface="+mn-lt"/>
                <a:ea typeface="+mn-ea"/>
              </a:rPr>
              <a:t> 共存関係</a:t>
            </a:r>
            <a:endParaRPr lang="ja-JP" altLang="en-US" sz="240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60032" y="1700808"/>
            <a:ext cx="3889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 dirty="0">
                <a:solidFill>
                  <a:srgbClr val="0000FF"/>
                </a:solidFill>
                <a:latin typeface="+mn-lt"/>
                <a:ea typeface="+mn-ea"/>
              </a:rPr>
              <a:t>ミクロな超伝導機構にせまる</a:t>
            </a:r>
            <a:r>
              <a:rPr lang="ja-JP" altLang="en-US" sz="2000" dirty="0">
                <a:solidFill>
                  <a:srgbClr val="FF0000"/>
                </a:solidFill>
                <a:latin typeface="+mn-lt"/>
                <a:ea typeface="+mn-ea"/>
              </a:rPr>
              <a:t>　</a:t>
            </a:r>
            <a:r>
              <a:rPr lang="en-US" altLang="ja-JP" sz="2000" dirty="0" smtClean="0">
                <a:solidFill>
                  <a:srgbClr val="FF0000"/>
                </a:solidFill>
                <a:latin typeface="+mn-lt"/>
                <a:ea typeface="+mn-ea"/>
              </a:rPr>
              <a:t>NMR</a:t>
            </a:r>
            <a:r>
              <a:rPr lang="ja-JP" altLang="en-US" sz="2000" dirty="0" smtClean="0">
                <a:solidFill>
                  <a:srgbClr val="FF0000"/>
                </a:solidFill>
                <a:latin typeface="+mn-lt"/>
                <a:ea typeface="+mn-ea"/>
              </a:rPr>
              <a:t>（核磁気共鳴）</a:t>
            </a:r>
            <a:endParaRPr lang="en-US" altLang="ja-JP" sz="200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139576" y="908049"/>
            <a:ext cx="4287713" cy="4249141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2750" y="1052513"/>
            <a:ext cx="4285233" cy="72030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2400" dirty="0" smtClean="0"/>
              <a:t>1</a:t>
            </a:r>
            <a:r>
              <a:rPr lang="ja-JP" altLang="en-US" sz="2400" dirty="0" err="1" smtClean="0"/>
              <a:t>．</a:t>
            </a:r>
            <a:r>
              <a:rPr lang="ja-JP" altLang="en-US" sz="2400" dirty="0" smtClean="0"/>
              <a:t>ルテニウム酸化物</a:t>
            </a:r>
            <a:endParaRPr lang="en-US" altLang="ja-JP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Sr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RuO</a:t>
            </a:r>
            <a:r>
              <a:rPr lang="en-US" altLang="ja-JP" sz="2400" baseline="-25000" dirty="0" smtClean="0"/>
              <a:t>4</a:t>
            </a:r>
            <a:r>
              <a:rPr lang="ja-JP" altLang="en-US" sz="2400" dirty="0" smtClean="0"/>
              <a:t>の超伝導　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623731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+mn-lt"/>
                <a:ea typeface="+mn-ea"/>
              </a:rPr>
              <a:t>詳しくは</a:t>
            </a:r>
            <a:r>
              <a:rPr lang="en-US" altLang="ja-JP" sz="2400" dirty="0">
                <a:latin typeface="+mn-lt"/>
                <a:ea typeface="+mn-ea"/>
              </a:rPr>
              <a:t>HP</a:t>
            </a:r>
            <a:r>
              <a:rPr lang="ja-JP" altLang="en-US" sz="2400" dirty="0">
                <a:latin typeface="+mn-lt"/>
                <a:ea typeface="+mn-ea"/>
              </a:rPr>
              <a:t>を </a:t>
            </a:r>
            <a:r>
              <a:rPr lang="en-US" altLang="ja-JP" sz="2400" dirty="0">
                <a:latin typeface="+mn-lt"/>
                <a:ea typeface="+mn-ea"/>
              </a:rPr>
              <a:t>: </a:t>
            </a:r>
            <a:r>
              <a:rPr lang="ja-JP" altLang="en-US" sz="2400" dirty="0" smtClean="0">
                <a:latin typeface="+mn-lt"/>
                <a:ea typeface="+mn-ea"/>
              </a:rPr>
              <a:t>「固体量子」で検索！</a:t>
            </a:r>
            <a:r>
              <a:rPr lang="en-US" altLang="ja-JP" sz="2000" dirty="0" smtClean="0">
                <a:solidFill>
                  <a:srgbClr val="0000FF"/>
                </a:solidFill>
                <a:latin typeface="+mn-lt"/>
                <a:ea typeface="+mn-ea"/>
              </a:rPr>
              <a:t>http</a:t>
            </a:r>
            <a:r>
              <a:rPr lang="en-US" altLang="ja-JP" sz="2000" dirty="0">
                <a:solidFill>
                  <a:srgbClr val="0000FF"/>
                </a:solidFill>
                <a:latin typeface="+mn-lt"/>
                <a:ea typeface="+mn-ea"/>
              </a:rPr>
              <a:t>://</a:t>
            </a:r>
            <a:r>
              <a:rPr lang="en-US" altLang="ja-JP" sz="2000" dirty="0" smtClean="0">
                <a:solidFill>
                  <a:srgbClr val="0000FF"/>
                </a:solidFill>
                <a:latin typeface="+mn-lt"/>
                <a:ea typeface="+mn-ea"/>
              </a:rPr>
              <a:t>www.ss.scphys.kyoto-u.ac.jp/</a:t>
            </a:r>
            <a:endParaRPr lang="en-US" altLang="ja-JP" sz="2400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pic>
        <p:nvPicPr>
          <p:cNvPr id="4101" name="Picture 5" descr="d-v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38333"/>
            <a:ext cx="180923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64811" y="3661118"/>
            <a:ext cx="17386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ja-JP" altLang="en-US" sz="1600" dirty="0" smtClean="0">
                <a:latin typeface="+mn-lt"/>
                <a:ea typeface="+mn-ea"/>
              </a:rPr>
              <a:t>有力視されている</a:t>
            </a:r>
            <a:endParaRPr lang="en-US" altLang="ja-JP" sz="1600" dirty="0" smtClean="0">
              <a:latin typeface="+mn-lt"/>
              <a:ea typeface="+mn-ea"/>
            </a:endParaRPr>
          </a:p>
          <a:p>
            <a:pPr algn="ctr">
              <a:spcBef>
                <a:spcPts val="0"/>
              </a:spcBef>
            </a:pPr>
            <a:r>
              <a:rPr lang="ja-JP" altLang="en-US" sz="1600" dirty="0" smtClean="0">
                <a:latin typeface="+mn-lt"/>
                <a:ea typeface="+mn-ea"/>
              </a:rPr>
              <a:t>電子対状態</a:t>
            </a:r>
            <a:endParaRPr lang="ja-JP" altLang="en-US" sz="1600" dirty="0">
              <a:latin typeface="+mn-lt"/>
              <a:ea typeface="+mn-ea"/>
            </a:endParaRPr>
          </a:p>
        </p:txBody>
      </p:sp>
      <p:sp>
        <p:nvSpPr>
          <p:cNvPr id="4108" name="Rectangle 2"/>
          <p:cNvSpPr>
            <a:spLocks noChangeArrowheads="1"/>
          </p:cNvSpPr>
          <p:nvPr/>
        </p:nvSpPr>
        <p:spPr bwMode="auto">
          <a:xfrm>
            <a:off x="611188" y="44450"/>
            <a:ext cx="7772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600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Q4</a:t>
            </a:r>
            <a:r>
              <a:rPr lang="ja-JP" altLang="en-US" sz="3600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GB" sz="3600" dirty="0">
                <a:latin typeface="HG丸ｺﾞｼｯｸM-PRO" pitchFamily="50" charset="-128"/>
                <a:ea typeface="HG丸ｺﾞｼｯｸM-PRO" pitchFamily="50" charset="-128"/>
              </a:rPr>
              <a:t>卒研</a:t>
            </a:r>
            <a:r>
              <a:rPr lang="ja-JP" altLang="en-GB" sz="3600" dirty="0" smtClean="0">
                <a:latin typeface="HG丸ｺﾞｼｯｸM-PRO" pitchFamily="50" charset="-128"/>
                <a:ea typeface="HG丸ｺﾞｼｯｸM-PRO" pitchFamily="50" charset="-128"/>
              </a:rPr>
              <a:t>テーマ</a:t>
            </a:r>
            <a:r>
              <a:rPr lang="ja-JP" altLang="en-US" sz="3600" dirty="0" smtClean="0">
                <a:latin typeface="HG丸ｺﾞｼｯｸM-PRO" pitchFamily="50" charset="-128"/>
                <a:ea typeface="HG丸ｺﾞｼｯｸM-PRO" pitchFamily="50" charset="-128"/>
              </a:rPr>
              <a:t>例</a:t>
            </a:r>
            <a:r>
              <a:rPr lang="ja-JP" altLang="en-GB" sz="3600" dirty="0" smtClean="0">
                <a:latin typeface="HG丸ｺﾞｼｯｸM-PRO" pitchFamily="50" charset="-128"/>
                <a:ea typeface="HG丸ｺﾞｼｯｸM-PRO" pitchFamily="50" charset="-128"/>
              </a:rPr>
              <a:t>： </a:t>
            </a:r>
            <a:r>
              <a:rPr lang="ja-JP" altLang="en-GB" sz="3600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新奇な超伝導</a:t>
            </a:r>
            <a:endParaRPr lang="ja-JP" altLang="en-US" sz="3600" dirty="0">
              <a:solidFill>
                <a:srgbClr val="0000FF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104" name="Text Box 24"/>
          <p:cNvSpPr txBox="1">
            <a:spLocks noChangeArrowheads="1"/>
          </p:cNvSpPr>
          <p:nvPr/>
        </p:nvSpPr>
        <p:spPr bwMode="auto">
          <a:xfrm>
            <a:off x="138882" y="5243281"/>
            <a:ext cx="8825606" cy="907941"/>
          </a:xfrm>
          <a:prstGeom prst="rect">
            <a:avLst/>
          </a:prstGeom>
          <a:solidFill>
            <a:srgbClr val="CCFF99"/>
          </a:solidFill>
          <a:ln w="19050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AutoNum type="arabicPeriod" startAt="3"/>
            </a:pPr>
            <a:r>
              <a:rPr lang="ja-JP" altLang="en-US" sz="2400" dirty="0" smtClean="0"/>
              <a:t>新たな超伝導体の探索</a:t>
            </a:r>
            <a:endParaRPr lang="en-US" altLang="ja-JP" sz="2400" dirty="0" smtClean="0"/>
          </a:p>
          <a:p>
            <a:pPr>
              <a:spcBef>
                <a:spcPts val="600"/>
              </a:spcBef>
            </a:pPr>
            <a:r>
              <a:rPr lang="en-US" altLang="ja-JP" sz="2400" dirty="0">
                <a:latin typeface="+mn-lt"/>
                <a:ea typeface="+mn-ea"/>
              </a:rPr>
              <a:t> </a:t>
            </a:r>
            <a:r>
              <a:rPr lang="en-US" altLang="ja-JP" sz="2400" dirty="0" smtClean="0">
                <a:latin typeface="+mn-lt"/>
                <a:ea typeface="+mn-ea"/>
              </a:rPr>
              <a:t>      </a:t>
            </a:r>
            <a:r>
              <a:rPr lang="ja-JP" altLang="en-US" sz="2400" dirty="0" smtClean="0">
                <a:latin typeface="+mn-lt"/>
                <a:ea typeface="+mn-ea"/>
              </a:rPr>
              <a:t>　</a:t>
            </a:r>
            <a:r>
              <a:rPr lang="en-US" altLang="ja-JP" sz="2400" dirty="0" smtClean="0">
                <a:latin typeface="+mn-lt"/>
                <a:ea typeface="+mn-ea"/>
              </a:rPr>
              <a:t>Q4</a:t>
            </a:r>
            <a:r>
              <a:rPr lang="ja-JP" altLang="en-US" sz="2400" dirty="0" smtClean="0">
                <a:latin typeface="+mn-lt"/>
                <a:ea typeface="+mn-ea"/>
              </a:rPr>
              <a:t>で新超伝導体発見・論文執筆の例もあり！</a:t>
            </a:r>
            <a:r>
              <a:rPr lang="ja-JP" altLang="en-US" sz="2000" dirty="0" smtClean="0">
                <a:latin typeface="+mn-lt"/>
                <a:ea typeface="+mn-ea"/>
              </a:rPr>
              <a:t>　</a:t>
            </a:r>
            <a:endParaRPr lang="ja-JP" altLang="en-US" sz="2000" dirty="0">
              <a:latin typeface="+mn-lt"/>
              <a:ea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68040" y="170080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ja-JP" altLang="en-US" sz="2000" dirty="0" smtClean="0">
                <a:solidFill>
                  <a:srgbClr val="0000FF"/>
                </a:solidFill>
              </a:rPr>
              <a:t>スピン三重項状態の確証</a:t>
            </a:r>
          </a:p>
          <a:p>
            <a:pPr algn="ctr" eaLnBrk="1" hangingPunct="1">
              <a:buFontTx/>
              <a:buNone/>
            </a:pPr>
            <a:r>
              <a:rPr lang="ja-JP" altLang="en-US" sz="2000" dirty="0" smtClean="0">
                <a:solidFill>
                  <a:srgbClr val="FF0000"/>
                </a:solidFill>
              </a:rPr>
              <a:t>微細加工技術や熱磁測定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b="4640"/>
          <a:stretch/>
        </p:blipFill>
        <p:spPr>
          <a:xfrm>
            <a:off x="2170113" y="2437192"/>
            <a:ext cx="2248918" cy="2040190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060755" y="4524898"/>
            <a:ext cx="24746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1600" dirty="0" smtClean="0">
                <a:latin typeface="+mj-lt"/>
                <a:ea typeface="+mn-ea"/>
              </a:rPr>
              <a:t>半整数磁束量子の発見を狙う研究（</a:t>
            </a:r>
            <a:r>
              <a:rPr lang="en-US" altLang="ja-JP" sz="1600" dirty="0" smtClean="0">
                <a:latin typeface="+mj-lt"/>
                <a:ea typeface="+mn-ea"/>
              </a:rPr>
              <a:t>H25</a:t>
            </a:r>
            <a:r>
              <a:rPr lang="ja-JP" altLang="en-US" sz="1600" dirty="0" smtClean="0">
                <a:latin typeface="+mj-lt"/>
                <a:ea typeface="+mn-ea"/>
              </a:rPr>
              <a:t>年度</a:t>
            </a:r>
            <a:r>
              <a:rPr lang="en-US" altLang="ja-JP" sz="1600" dirty="0" smtClean="0">
                <a:latin typeface="+mj-lt"/>
                <a:ea typeface="+mn-ea"/>
              </a:rPr>
              <a:t>Q4)</a:t>
            </a:r>
            <a:endParaRPr lang="ja-JP" altLang="en-US" sz="1600" dirty="0">
              <a:latin typeface="+mj-lt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23930" y="4477382"/>
            <a:ext cx="307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 smtClean="0"/>
              <a:t>核</a:t>
            </a:r>
            <a:r>
              <a:rPr lang="ja-JP" altLang="en-US" sz="1600" dirty="0"/>
              <a:t>スピン</a:t>
            </a:r>
            <a:r>
              <a:rPr lang="ja-JP" altLang="en-US" sz="1600" dirty="0" smtClean="0"/>
              <a:t>を用いて様々な物質の電子状態を研究</a:t>
            </a:r>
            <a:endParaRPr kumimoji="1" lang="ja-JP" altLang="en-US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81" y="2494784"/>
            <a:ext cx="3562197" cy="189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372272" y="836409"/>
            <a:ext cx="8136904" cy="5410749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11188" y="44450"/>
            <a:ext cx="7772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600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Q4</a:t>
            </a:r>
            <a:r>
              <a:rPr lang="ja-JP" altLang="en-US" sz="3600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GB" sz="3600" dirty="0">
                <a:latin typeface="HG丸ｺﾞｼｯｸM-PRO" pitchFamily="50" charset="-128"/>
                <a:ea typeface="HG丸ｺﾞｼｯｸM-PRO" pitchFamily="50" charset="-128"/>
              </a:rPr>
              <a:t>卒研</a:t>
            </a:r>
            <a:r>
              <a:rPr lang="ja-JP" altLang="en-GB" sz="3600" dirty="0" smtClean="0">
                <a:latin typeface="HG丸ｺﾞｼｯｸM-PRO" pitchFamily="50" charset="-128"/>
                <a:ea typeface="HG丸ｺﾞｼｯｸM-PRO" pitchFamily="50" charset="-128"/>
              </a:rPr>
              <a:t>テーマ</a:t>
            </a:r>
            <a:r>
              <a:rPr lang="ja-JP" altLang="en-US" sz="3600" dirty="0" smtClean="0">
                <a:latin typeface="HG丸ｺﾞｼｯｸM-PRO" pitchFamily="50" charset="-128"/>
                <a:ea typeface="HG丸ｺﾞｼｯｸM-PRO" pitchFamily="50" charset="-128"/>
              </a:rPr>
              <a:t>例</a:t>
            </a:r>
            <a:r>
              <a:rPr lang="ja-JP" altLang="en-GB" sz="3600" dirty="0" smtClean="0">
                <a:latin typeface="HG丸ｺﾞｼｯｸM-PRO" pitchFamily="50" charset="-128"/>
                <a:ea typeface="HG丸ｺﾞｼｯｸM-PRO" pitchFamily="50" charset="-128"/>
              </a:rPr>
              <a:t>： </a:t>
            </a:r>
            <a:r>
              <a:rPr lang="ja-JP" altLang="en-US" sz="3600" dirty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今</a:t>
            </a:r>
            <a:r>
              <a:rPr lang="ja-JP" altLang="en-US" sz="3600" dirty="0" smtClean="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年度の例</a:t>
            </a:r>
            <a:endParaRPr lang="ja-JP" altLang="en-US" sz="3600" dirty="0">
              <a:solidFill>
                <a:srgbClr val="0000FF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7638" y="5734252"/>
            <a:ext cx="7048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○ 卒論の結果を</a:t>
            </a:r>
            <a:r>
              <a:rPr kumimoji="1" lang="en-US" altLang="ja-JP" sz="2400" dirty="0" smtClean="0"/>
              <a:t>3</a:t>
            </a:r>
            <a:r>
              <a:rPr kumimoji="1" lang="ja-JP" altLang="en-US" sz="2400" dirty="0" smtClean="0"/>
              <a:t>月の日本物理学会で発表予定！</a:t>
            </a:r>
            <a:endParaRPr kumimoji="1" lang="en-US" altLang="ja-JP" sz="2400" dirty="0" smtClean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623731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+mn-lt"/>
                <a:ea typeface="+mn-ea"/>
              </a:rPr>
              <a:t>詳しくは</a:t>
            </a:r>
            <a:r>
              <a:rPr lang="en-US" altLang="ja-JP" sz="2400" dirty="0">
                <a:latin typeface="+mn-lt"/>
                <a:ea typeface="+mn-ea"/>
              </a:rPr>
              <a:t>HP</a:t>
            </a:r>
            <a:r>
              <a:rPr lang="ja-JP" altLang="en-US" sz="2400" dirty="0">
                <a:latin typeface="+mn-lt"/>
                <a:ea typeface="+mn-ea"/>
              </a:rPr>
              <a:t>を </a:t>
            </a:r>
            <a:r>
              <a:rPr lang="en-US" altLang="ja-JP" sz="2400" dirty="0">
                <a:latin typeface="+mn-lt"/>
                <a:ea typeface="+mn-ea"/>
              </a:rPr>
              <a:t>: </a:t>
            </a:r>
            <a:r>
              <a:rPr lang="ja-JP" altLang="en-US" sz="2400" dirty="0" smtClean="0">
                <a:latin typeface="+mn-lt"/>
                <a:ea typeface="+mn-ea"/>
              </a:rPr>
              <a:t>「固体量子」で検索！</a:t>
            </a:r>
            <a:r>
              <a:rPr lang="en-US" altLang="ja-JP" sz="2000" dirty="0" smtClean="0">
                <a:solidFill>
                  <a:srgbClr val="0000FF"/>
                </a:solidFill>
                <a:latin typeface="+mn-lt"/>
                <a:ea typeface="+mn-ea"/>
              </a:rPr>
              <a:t>http</a:t>
            </a:r>
            <a:r>
              <a:rPr lang="en-US" altLang="ja-JP" sz="2000" dirty="0">
                <a:solidFill>
                  <a:srgbClr val="0000FF"/>
                </a:solidFill>
                <a:latin typeface="+mn-lt"/>
                <a:ea typeface="+mn-ea"/>
              </a:rPr>
              <a:t>://</a:t>
            </a:r>
            <a:r>
              <a:rPr lang="en-US" altLang="ja-JP" sz="2000" dirty="0" smtClean="0">
                <a:solidFill>
                  <a:srgbClr val="0000FF"/>
                </a:solidFill>
                <a:latin typeface="+mn-lt"/>
                <a:ea typeface="+mn-ea"/>
              </a:rPr>
              <a:t>www.ss.scphys.kyoto-u.ac.jp/</a:t>
            </a:r>
            <a:endParaRPr lang="en-US" altLang="ja-JP" sz="2400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49212" y="1193902"/>
            <a:ext cx="418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Sr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RuO</a:t>
            </a:r>
            <a:r>
              <a:rPr lang="en-US" altLang="ja-JP" baseline="-25000" dirty="0" smtClean="0"/>
              <a:t>4</a:t>
            </a:r>
            <a:r>
              <a:rPr lang="ja-JP" altLang="en-US" dirty="0" smtClean="0"/>
              <a:t>超伝導体</a:t>
            </a:r>
            <a:r>
              <a:rPr lang="ja-JP" altLang="en-US" smtClean="0"/>
              <a:t>の</a:t>
            </a:r>
            <a:r>
              <a:rPr lang="ja-JP" altLang="en-US" smtClean="0"/>
              <a:t>一軸圧効果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光ファイバーを用いた</a:t>
            </a:r>
            <a:r>
              <a:rPr lang="ja-JP" altLang="en-US" dirty="0"/>
              <a:t>歪</a:t>
            </a:r>
            <a:r>
              <a:rPr lang="ja-JP" altLang="en-US" dirty="0" smtClean="0"/>
              <a:t>み測定の開発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49212" y="1831534"/>
            <a:ext cx="432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強磁性量子臨界点と超伝導の研究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新</a:t>
            </a:r>
            <a:r>
              <a:rPr lang="en-US" altLang="ja-JP" dirty="0" smtClean="0"/>
              <a:t>Ce</a:t>
            </a:r>
            <a:r>
              <a:rPr lang="ja-JP" altLang="en-US" dirty="0" smtClean="0"/>
              <a:t>系超伝導体</a:t>
            </a:r>
            <a:r>
              <a:rPr kumimoji="1" lang="en-US" altLang="ja-JP" dirty="0" smtClean="0"/>
              <a:t>NMR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83968" y="814221"/>
            <a:ext cx="322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今年度</a:t>
            </a:r>
            <a:r>
              <a:rPr lang="ja-JP" altLang="en-US" dirty="0" smtClean="0">
                <a:solidFill>
                  <a:srgbClr val="FF0000"/>
                </a:solidFill>
              </a:rPr>
              <a:t>の卒研のテーマ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03746" y="3165591"/>
            <a:ext cx="4428294" cy="2547963"/>
            <a:chOff x="503746" y="3165591"/>
            <a:chExt cx="4428294" cy="2547963"/>
          </a:xfrm>
        </p:grpSpPr>
        <p:sp>
          <p:nvSpPr>
            <p:cNvPr id="19" name="角丸四角形 18"/>
            <p:cNvSpPr/>
            <p:nvPr/>
          </p:nvSpPr>
          <p:spPr>
            <a:xfrm>
              <a:off x="503746" y="3165591"/>
              <a:ext cx="4428294" cy="25479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898" y="3639733"/>
              <a:ext cx="3514826" cy="1994774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72910" y="3233720"/>
              <a:ext cx="4359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schemeClr val="bg1"/>
                  </a:solidFill>
                </a:rPr>
                <a:t>秋レクレーションで「太陽の塔」に入りました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02586" y="2477865"/>
            <a:ext cx="4550025" cy="3300148"/>
            <a:chOff x="3902586" y="2477865"/>
            <a:chExt cx="4550025" cy="330014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5801" y="4355133"/>
              <a:ext cx="1976810" cy="1267395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3902586" y="2477865"/>
              <a:ext cx="1338828" cy="646331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Q4</a:t>
              </a:r>
              <a:r>
                <a:rPr kumimoji="1" lang="ja-JP" altLang="en-US" dirty="0" smtClean="0"/>
                <a:t>生の</a:t>
              </a:r>
              <a:endParaRPr kumimoji="1" lang="en-US" altLang="ja-JP" dirty="0" smtClean="0"/>
            </a:p>
            <a:p>
              <a:r>
                <a:rPr kumimoji="1" lang="ja-JP" altLang="en-US" dirty="0" smtClean="0"/>
                <a:t>実験の様子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068610" y="4947016"/>
              <a:ext cx="13600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solidFill>
                    <a:srgbClr val="0070C0"/>
                  </a:solidFill>
                </a:rPr>
                <a:t>超伝導磁石を使って実験する</a:t>
              </a:r>
              <a:r>
                <a:rPr lang="en-US" altLang="ja-JP" sz="1600" dirty="0" smtClean="0">
                  <a:solidFill>
                    <a:srgbClr val="0070C0"/>
                  </a:solidFill>
                </a:rPr>
                <a:t>M</a:t>
              </a:r>
              <a:r>
                <a:rPr lang="ja-JP" altLang="en-US" sz="1600" dirty="0" smtClean="0">
                  <a:solidFill>
                    <a:srgbClr val="0070C0"/>
                  </a:solidFill>
                </a:rPr>
                <a:t>君</a:t>
              </a:r>
              <a:endParaRPr kumimoji="1" lang="ja-JP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176555" y="3271882"/>
              <a:ext cx="12345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solidFill>
                    <a:srgbClr val="0070C0"/>
                  </a:solidFill>
                </a:rPr>
                <a:t>希釈冷凍機を操作する</a:t>
              </a:r>
              <a:r>
                <a:rPr lang="en-US" altLang="ja-JP" sz="1600" dirty="0" smtClean="0">
                  <a:solidFill>
                    <a:srgbClr val="0070C0"/>
                  </a:solidFill>
                </a:rPr>
                <a:t>K</a:t>
              </a:r>
              <a:r>
                <a:rPr lang="ja-JP" altLang="en-US" sz="1600" dirty="0" smtClean="0">
                  <a:solidFill>
                    <a:srgbClr val="0070C0"/>
                  </a:solidFill>
                </a:rPr>
                <a:t>さん</a:t>
              </a:r>
              <a:endParaRPr kumimoji="1" lang="ja-JP" altLang="en-US" sz="1600" dirty="0">
                <a:solidFill>
                  <a:srgbClr val="0070C0"/>
                </a:solidFill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8665" y="2620089"/>
              <a:ext cx="1905401" cy="1489149"/>
            </a:xfrm>
            <a:prstGeom prst="rect">
              <a:avLst/>
            </a:prstGeom>
          </p:spPr>
        </p:pic>
      </p:grpSp>
      <p:grpSp>
        <p:nvGrpSpPr>
          <p:cNvPr id="7" name="グループ化 6"/>
          <p:cNvGrpSpPr/>
          <p:nvPr/>
        </p:nvGrpSpPr>
        <p:grpSpPr>
          <a:xfrm>
            <a:off x="611188" y="918917"/>
            <a:ext cx="3352635" cy="2167627"/>
            <a:chOff x="611188" y="918917"/>
            <a:chExt cx="3352635" cy="216762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188" y="918917"/>
              <a:ext cx="1800572" cy="973242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442396" y="971201"/>
              <a:ext cx="15214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0000"/>
                  </a:solidFill>
                </a:rPr>
                <a:t>試料に端子を付けている</a:t>
              </a:r>
              <a:r>
                <a:rPr kumimoji="1" lang="en-US" altLang="ja-JP" sz="1600" dirty="0" smtClean="0">
                  <a:solidFill>
                    <a:srgbClr val="FF0000"/>
                  </a:solidFill>
                </a:rPr>
                <a:t>T</a:t>
              </a:r>
              <a:r>
                <a:rPr lang="ja-JP" altLang="en-US" sz="1600" dirty="0">
                  <a:solidFill>
                    <a:srgbClr val="FF0000"/>
                  </a:solidFill>
                </a:rPr>
                <a:t>君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579559" y="2010032"/>
              <a:ext cx="1234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solidFill>
                    <a:srgbClr val="FF0000"/>
                  </a:solidFill>
                </a:rPr>
                <a:t>試料合成をする</a:t>
              </a:r>
              <a:r>
                <a:rPr lang="en-US" altLang="ja-JP" sz="1600" dirty="0" smtClean="0">
                  <a:solidFill>
                    <a:srgbClr val="FF0000"/>
                  </a:solidFill>
                </a:rPr>
                <a:t>K</a:t>
              </a:r>
              <a:r>
                <a:rPr lang="ja-JP" altLang="en-US" sz="1600" dirty="0">
                  <a:solidFill>
                    <a:srgbClr val="FF0000"/>
                  </a:solidFill>
                </a:rPr>
                <a:t>君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188" y="2072821"/>
              <a:ext cx="1879915" cy="101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54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7209</TotalTime>
  <Words>346</Words>
  <Application>Microsoft Office PowerPoint</Application>
  <PresentationFormat>画面に合わせる (4:3)</PresentationFormat>
  <Paragraphs>71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HG丸ｺﾞｼｯｸM-PRO</vt:lpstr>
      <vt:lpstr>ＭＳ Ｐゴシック</vt:lpstr>
      <vt:lpstr>Arial</vt:lpstr>
      <vt:lpstr>Calibri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Q4　超伝導と磁性</vt:lpstr>
      <vt:lpstr>PowerPoint プレゼンテーション</vt:lpstr>
      <vt:lpstr>PowerPoint プレゼンテーション</vt:lpstr>
    </vt:vector>
  </TitlesOfParts>
  <Company>Kyoto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Ｂ４ 電子物性・高温超伝導</dc:title>
  <dc:creator>Yoshiteru　Maeno</dc:creator>
  <cp:lastModifiedBy>ISHIDA Kenji</cp:lastModifiedBy>
  <cp:revision>174</cp:revision>
  <dcterms:created xsi:type="dcterms:W3CDTF">2005-02-16T14:51:22Z</dcterms:created>
  <dcterms:modified xsi:type="dcterms:W3CDTF">2018-11-22T05:04:35Z</dcterms:modified>
</cp:coreProperties>
</file>