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p:cViewPr varScale="1">
        <p:scale>
          <a:sx n="97" d="100"/>
          <a:sy n="97" d="100"/>
        </p:scale>
        <p:origin x="15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285878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31129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120666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373008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390546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128468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53535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190401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301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174996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0054C7-F197-4812-925E-2F2BA5763712}" type="datetimeFigureOut">
              <a:rPr kumimoji="1" lang="ja-JP" altLang="en-US" smtClean="0"/>
              <a:t>2019/2/8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291534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054C7-F197-4812-925E-2F2BA5763712}" type="datetimeFigureOut">
              <a:rPr kumimoji="1" lang="ja-JP" altLang="en-US" smtClean="0"/>
              <a:t>2019/2/8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E78C8-2FBE-4BE2-A615-DCEE0831F013}" type="slidenum">
              <a:rPr kumimoji="1" lang="ja-JP" altLang="en-US" smtClean="0"/>
              <a:t>‹#›</a:t>
            </a:fld>
            <a:endParaRPr kumimoji="1" lang="ja-JP" altLang="en-US"/>
          </a:p>
        </p:txBody>
      </p:sp>
    </p:spTree>
    <p:extLst>
      <p:ext uri="{BB962C8B-B14F-4D97-AF65-F5344CB8AC3E}">
        <p14:creationId xmlns:p14="http://schemas.microsoft.com/office/powerpoint/2010/main" val="261544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0727" y="74700"/>
            <a:ext cx="7632218" cy="584775"/>
          </a:xfrm>
          <a:prstGeom prst="rect">
            <a:avLst/>
          </a:prstGeom>
          <a:noFill/>
        </p:spPr>
        <p:txBody>
          <a:bodyPr wrap="none" rtlCol="0">
            <a:spAutoFit/>
          </a:bodyPr>
          <a:lstStyle/>
          <a:p>
            <a:r>
              <a:rPr kumimoji="1" lang="en-US" altLang="ja-JP" sz="3200" dirty="0"/>
              <a:t>2019</a:t>
            </a:r>
            <a:r>
              <a:rPr kumimoji="1" lang="ja-JP" altLang="en-US" sz="3200"/>
              <a:t>年度</a:t>
            </a:r>
            <a:r>
              <a:rPr kumimoji="1" lang="ja-JP" altLang="en-US" sz="3200" dirty="0"/>
              <a:t>　系および演習等登録（理学部）</a:t>
            </a:r>
            <a:endParaRPr kumimoji="1" lang="en-US" altLang="ja-JP" sz="3200" dirty="0"/>
          </a:p>
        </p:txBody>
      </p:sp>
      <p:sp>
        <p:nvSpPr>
          <p:cNvPr id="5" name="テキスト ボックス 4"/>
          <p:cNvSpPr txBox="1"/>
          <p:nvPr/>
        </p:nvSpPr>
        <p:spPr>
          <a:xfrm>
            <a:off x="74991" y="894160"/>
            <a:ext cx="9288568" cy="2057102"/>
          </a:xfrm>
          <a:prstGeom prst="rect">
            <a:avLst/>
          </a:prstGeom>
          <a:noFill/>
        </p:spPr>
        <p:txBody>
          <a:bodyPr wrap="none" rtlCol="0">
            <a:spAutoFit/>
          </a:bodyPr>
          <a:lstStyle/>
          <a:p>
            <a:pPr>
              <a:lnSpc>
                <a:spcPct val="120000"/>
              </a:lnSpc>
            </a:pPr>
            <a:r>
              <a:rPr lang="ja-JP" altLang="en-US" sz="2400" dirty="0"/>
              <a:t>実施期間</a:t>
            </a:r>
            <a:r>
              <a:rPr lang="ja-JP" altLang="en-US" sz="2400"/>
              <a:t>：</a:t>
            </a:r>
            <a:r>
              <a:rPr lang="en-US" altLang="ja-JP" sz="2400" dirty="0"/>
              <a:t>2019</a:t>
            </a:r>
            <a:r>
              <a:rPr lang="ja-JP" altLang="en-US" sz="2400"/>
              <a:t>年</a:t>
            </a:r>
            <a:r>
              <a:rPr lang="en-US" altLang="ja-JP" sz="2400" dirty="0"/>
              <a:t>3</a:t>
            </a:r>
            <a:r>
              <a:rPr lang="ja-JP" altLang="en-US" sz="2400"/>
              <a:t>月</a:t>
            </a:r>
            <a:r>
              <a:rPr lang="en-US" altLang="ja-JP" sz="2400" dirty="0"/>
              <a:t>5(</a:t>
            </a:r>
            <a:r>
              <a:rPr lang="ja-JP" altLang="en-US" sz="2400" dirty="0"/>
              <a:t>火</a:t>
            </a:r>
            <a:r>
              <a:rPr lang="en-US" altLang="ja-JP" sz="2400" dirty="0"/>
              <a:t>)0:00</a:t>
            </a:r>
            <a:r>
              <a:rPr lang="ja-JP" altLang="en-US" sz="2400"/>
              <a:t>～</a:t>
            </a:r>
            <a:r>
              <a:rPr lang="en-US" altLang="ja-JP" sz="2400" dirty="0"/>
              <a:t>2019</a:t>
            </a:r>
            <a:r>
              <a:rPr lang="ja-JP" altLang="en-US" sz="2400"/>
              <a:t>年</a:t>
            </a:r>
            <a:r>
              <a:rPr lang="en-US" altLang="ja-JP" sz="2400" dirty="0"/>
              <a:t>3</a:t>
            </a:r>
            <a:r>
              <a:rPr lang="ja-JP" altLang="en-US" sz="2400"/>
              <a:t>月</a:t>
            </a:r>
            <a:r>
              <a:rPr lang="en-US" altLang="ja-JP" sz="2400" dirty="0"/>
              <a:t>8</a:t>
            </a:r>
            <a:r>
              <a:rPr lang="ja-JP" altLang="en-US" sz="2400"/>
              <a:t>日（金）</a:t>
            </a:r>
            <a:r>
              <a:rPr lang="en-US" altLang="ja-JP" sz="2400" dirty="0"/>
              <a:t>17:00</a:t>
            </a:r>
            <a:r>
              <a:rPr lang="ja-JP" altLang="en-US" sz="2400" dirty="0"/>
              <a:t> （</a:t>
            </a:r>
            <a:r>
              <a:rPr lang="en-US" altLang="ja-JP" sz="2400" dirty="0"/>
              <a:t>KULASIS</a:t>
            </a:r>
            <a:r>
              <a:rPr lang="ja-JP" altLang="en-US" sz="2400" dirty="0"/>
              <a:t>）</a:t>
            </a:r>
            <a:endParaRPr lang="en-US" altLang="ja-JP" sz="2400" dirty="0"/>
          </a:p>
          <a:p>
            <a:pPr>
              <a:lnSpc>
                <a:spcPct val="120000"/>
              </a:lnSpc>
            </a:pPr>
            <a:r>
              <a:rPr lang="ja-JP" altLang="en-US" sz="2400" dirty="0"/>
              <a:t>物理科学系（物理学）　</a:t>
            </a:r>
            <a:r>
              <a:rPr lang="en-US" altLang="ja-JP" sz="2400" dirty="0"/>
              <a:t>[</a:t>
            </a:r>
            <a:r>
              <a:rPr lang="ja-JP" altLang="en-US" sz="2400" dirty="0"/>
              <a:t>定員</a:t>
            </a:r>
            <a:r>
              <a:rPr lang="en-US" altLang="ja-JP" sz="2400" dirty="0"/>
              <a:t>82</a:t>
            </a:r>
            <a:r>
              <a:rPr lang="ja-JP" altLang="en-US" sz="2400" dirty="0"/>
              <a:t>名</a:t>
            </a:r>
            <a:r>
              <a:rPr lang="en-US" altLang="ja-JP" sz="2400" dirty="0"/>
              <a:t>]</a:t>
            </a:r>
          </a:p>
          <a:p>
            <a:pPr>
              <a:lnSpc>
                <a:spcPct val="120000"/>
              </a:lnSpc>
            </a:pPr>
            <a:r>
              <a:rPr lang="ja-JP" altLang="en-US" sz="2000" dirty="0"/>
              <a:t>課題演習</a:t>
            </a:r>
            <a:r>
              <a:rPr lang="en-US" altLang="ja-JP" sz="2000" dirty="0"/>
              <a:t>A</a:t>
            </a:r>
            <a:r>
              <a:rPr lang="ja-JP" altLang="en-US" sz="2000" dirty="0"/>
              <a:t>と</a:t>
            </a:r>
            <a:r>
              <a:rPr lang="en-US" altLang="ja-JP" sz="2000" dirty="0"/>
              <a:t>B</a:t>
            </a:r>
            <a:r>
              <a:rPr lang="ja-JP" altLang="en-US" sz="2000" dirty="0"/>
              <a:t>のそれぞれについて、第１希望</a:t>
            </a:r>
            <a:r>
              <a:rPr lang="en-US" altLang="ja-JP" sz="2000" dirty="0"/>
              <a:t>(Q.03,Q.04)</a:t>
            </a:r>
            <a:r>
              <a:rPr lang="ja-JP" altLang="en-US" sz="2000" dirty="0"/>
              <a:t>、第２希望</a:t>
            </a:r>
            <a:r>
              <a:rPr lang="en-US" altLang="ja-JP" sz="2000" dirty="0"/>
              <a:t>(Q.05,Q.06)</a:t>
            </a:r>
            <a:r>
              <a:rPr lang="ja-JP" altLang="en-US" sz="2000" dirty="0" err="1"/>
              <a:t>、</a:t>
            </a:r>
            <a:endParaRPr lang="en-US" altLang="ja-JP" sz="2000" dirty="0"/>
          </a:p>
          <a:p>
            <a:pPr>
              <a:lnSpc>
                <a:spcPct val="120000"/>
              </a:lnSpc>
            </a:pPr>
            <a:r>
              <a:rPr lang="ja-JP" altLang="en-US" sz="2000" dirty="0"/>
              <a:t>第３希望</a:t>
            </a:r>
            <a:r>
              <a:rPr lang="en-US" altLang="ja-JP" sz="2000" dirty="0"/>
              <a:t>(Q.07,Q.08)</a:t>
            </a:r>
            <a:r>
              <a:rPr lang="ja-JP" altLang="en-US" sz="2000" dirty="0"/>
              <a:t>を一つずつ選択してください。（同じ課題の重複選択は不可。）</a:t>
            </a:r>
            <a:endParaRPr lang="en-US" altLang="ja-JP" sz="2000" dirty="0"/>
          </a:p>
          <a:p>
            <a:pPr>
              <a:lnSpc>
                <a:spcPct val="120000"/>
              </a:lnSpc>
            </a:pPr>
            <a:r>
              <a:rPr kumimoji="1" lang="en-US" altLang="ja-JP" sz="2000" dirty="0"/>
              <a:t>[</a:t>
            </a:r>
            <a:r>
              <a:rPr kumimoji="1" lang="ja-JP" altLang="en-US" sz="2000" dirty="0"/>
              <a:t>例</a:t>
            </a:r>
            <a:r>
              <a:rPr kumimoji="1" lang="en-US" altLang="ja-JP" sz="2000" dirty="0"/>
              <a:t>: </a:t>
            </a:r>
            <a:r>
              <a:rPr kumimoji="1" lang="ja-JP" altLang="en-US" sz="2000" dirty="0"/>
              <a:t>第</a:t>
            </a:r>
            <a:r>
              <a:rPr kumimoji="1" lang="en-US" altLang="ja-JP" sz="2000" dirty="0"/>
              <a:t>1</a:t>
            </a:r>
            <a:r>
              <a:rPr kumimoji="1" lang="ja-JP" altLang="en-US" sz="2000" dirty="0"/>
              <a:t>希望  </a:t>
            </a:r>
            <a:r>
              <a:rPr kumimoji="1" lang="en-US" altLang="ja-JP" sz="2000" dirty="0"/>
              <a:t>A2,  B6    </a:t>
            </a:r>
            <a:r>
              <a:rPr kumimoji="1" lang="ja-JP" altLang="en-US" sz="2000" dirty="0"/>
              <a:t>第</a:t>
            </a:r>
            <a:r>
              <a:rPr kumimoji="1" lang="en-US" altLang="ja-JP" sz="2000" dirty="0"/>
              <a:t>2</a:t>
            </a:r>
            <a:r>
              <a:rPr kumimoji="1" lang="ja-JP" altLang="en-US" sz="2000" dirty="0"/>
              <a:t>希望 </a:t>
            </a:r>
            <a:r>
              <a:rPr kumimoji="1" lang="en-US" altLang="ja-JP" sz="2000" dirty="0"/>
              <a:t>A4-1, B1   </a:t>
            </a:r>
            <a:r>
              <a:rPr lang="ja-JP" altLang="en-US" sz="2000" dirty="0"/>
              <a:t>第</a:t>
            </a:r>
            <a:r>
              <a:rPr lang="en-US" altLang="ja-JP" sz="2000" dirty="0"/>
              <a:t>3</a:t>
            </a:r>
            <a:r>
              <a:rPr lang="ja-JP" altLang="en-US" sz="2000" dirty="0"/>
              <a:t>希望 </a:t>
            </a:r>
            <a:r>
              <a:rPr lang="en-US" altLang="ja-JP" sz="2000" dirty="0"/>
              <a:t>A7, B3 ]</a:t>
            </a:r>
            <a:endParaRPr kumimoji="1" lang="en-US" altLang="ja-JP" sz="2000" dirty="0"/>
          </a:p>
        </p:txBody>
      </p:sp>
      <p:sp>
        <p:nvSpPr>
          <p:cNvPr id="12" name="正方形/長方形 11"/>
          <p:cNvSpPr/>
          <p:nvPr/>
        </p:nvSpPr>
        <p:spPr>
          <a:xfrm>
            <a:off x="3563888" y="552279"/>
            <a:ext cx="5411811" cy="369332"/>
          </a:xfrm>
          <a:prstGeom prst="rect">
            <a:avLst/>
          </a:prstGeom>
        </p:spPr>
        <p:txBody>
          <a:bodyPr wrap="square">
            <a:spAutoFit/>
          </a:bodyPr>
          <a:lstStyle/>
          <a:p>
            <a:r>
              <a:rPr lang="ja-JP" altLang="en-US" dirty="0"/>
              <a:t>詳しくは「教務連絡～平成</a:t>
            </a:r>
            <a:r>
              <a:rPr lang="en-US" altLang="ja-JP" dirty="0"/>
              <a:t>30</a:t>
            </a:r>
            <a:r>
              <a:rPr lang="ja-JP" altLang="en-US" dirty="0"/>
              <a:t>年度に向けて～」を参照 </a:t>
            </a:r>
          </a:p>
        </p:txBody>
      </p:sp>
      <p:grpSp>
        <p:nvGrpSpPr>
          <p:cNvPr id="7" name="グループ化 6">
            <a:extLst>
              <a:ext uri="{FF2B5EF4-FFF2-40B4-BE49-F238E27FC236}">
                <a16:creationId xmlns:a16="http://schemas.microsoft.com/office/drawing/2014/main" id="{AC24A81F-E865-884F-A814-FDE98C6C589B}"/>
              </a:ext>
            </a:extLst>
          </p:cNvPr>
          <p:cNvGrpSpPr/>
          <p:nvPr/>
        </p:nvGrpSpPr>
        <p:grpSpPr>
          <a:xfrm>
            <a:off x="1115616" y="3690904"/>
            <a:ext cx="7133298" cy="3122472"/>
            <a:chOff x="175006" y="2962516"/>
            <a:chExt cx="8673473" cy="3796656"/>
          </a:xfrm>
        </p:grpSpPr>
        <p:pic>
          <p:nvPicPr>
            <p:cNvPr id="3" name="図 2"/>
            <p:cNvPicPr>
              <a:picLocks noChangeAspect="1"/>
            </p:cNvPicPr>
            <p:nvPr/>
          </p:nvPicPr>
          <p:blipFill>
            <a:blip r:embed="rId2"/>
            <a:stretch>
              <a:fillRect/>
            </a:stretch>
          </p:blipFill>
          <p:spPr>
            <a:xfrm>
              <a:off x="5220072" y="2962516"/>
              <a:ext cx="3156692" cy="3281958"/>
            </a:xfrm>
            <a:prstGeom prst="rect">
              <a:avLst/>
            </a:prstGeom>
          </p:spPr>
        </p:pic>
        <p:pic>
          <p:nvPicPr>
            <p:cNvPr id="2" name="図 1"/>
            <p:cNvPicPr>
              <a:picLocks noChangeAspect="1"/>
            </p:cNvPicPr>
            <p:nvPr/>
          </p:nvPicPr>
          <p:blipFill>
            <a:blip r:embed="rId3"/>
            <a:stretch>
              <a:fillRect/>
            </a:stretch>
          </p:blipFill>
          <p:spPr>
            <a:xfrm>
              <a:off x="540012" y="2980885"/>
              <a:ext cx="3056055" cy="3778287"/>
            </a:xfrm>
            <a:prstGeom prst="rect">
              <a:avLst/>
            </a:prstGeom>
          </p:spPr>
        </p:pic>
        <p:sp>
          <p:nvSpPr>
            <p:cNvPr id="13" name="正方形/長方形 12"/>
            <p:cNvSpPr/>
            <p:nvPr/>
          </p:nvSpPr>
          <p:spPr>
            <a:xfrm>
              <a:off x="175006" y="2980886"/>
              <a:ext cx="8673473" cy="375991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正方形/長方形 5">
            <a:extLst>
              <a:ext uri="{FF2B5EF4-FFF2-40B4-BE49-F238E27FC236}">
                <a16:creationId xmlns:a16="http://schemas.microsoft.com/office/drawing/2014/main" id="{4CAA5164-3199-5544-B748-62EEA9EF81EB}"/>
              </a:ext>
            </a:extLst>
          </p:cNvPr>
          <p:cNvSpPr/>
          <p:nvPr/>
        </p:nvSpPr>
        <p:spPr>
          <a:xfrm>
            <a:off x="74991" y="3033859"/>
            <a:ext cx="8900708" cy="646331"/>
          </a:xfrm>
          <a:prstGeom prst="rect">
            <a:avLst/>
          </a:prstGeom>
        </p:spPr>
        <p:txBody>
          <a:bodyPr wrap="square">
            <a:spAutoFit/>
          </a:bodyPr>
          <a:lstStyle/>
          <a:p>
            <a:r>
              <a:rPr lang="ja-JP" altLang="en-US">
                <a:solidFill>
                  <a:srgbClr val="002060"/>
                </a:solidFill>
              </a:rPr>
              <a:t>＊系登録に必要となる単位数を修得していなければ系登録はできません。系登録要件が満たないと思われる場合は、各自集中講義を履修する等準備に努めてください。</a:t>
            </a:r>
          </a:p>
        </p:txBody>
      </p:sp>
    </p:spTree>
    <p:extLst>
      <p:ext uri="{BB962C8B-B14F-4D97-AF65-F5344CB8AC3E}">
        <p14:creationId xmlns:p14="http://schemas.microsoft.com/office/powerpoint/2010/main" val="63371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選考になった場合の方針</a:t>
            </a:r>
            <a:endParaRPr kumimoji="1" lang="ja-JP" altLang="en-US" dirty="0"/>
          </a:p>
        </p:txBody>
      </p:sp>
      <p:sp>
        <p:nvSpPr>
          <p:cNvPr id="3" name="コンテンツ プレースホルダー 2"/>
          <p:cNvSpPr>
            <a:spLocks noGrp="1"/>
          </p:cNvSpPr>
          <p:nvPr>
            <p:ph idx="1"/>
          </p:nvPr>
        </p:nvSpPr>
        <p:spPr>
          <a:xfrm>
            <a:off x="115516" y="1556792"/>
            <a:ext cx="8776964" cy="4525963"/>
          </a:xfrm>
        </p:spPr>
        <p:txBody>
          <a:bodyPr>
            <a:noAutofit/>
          </a:bodyPr>
          <a:lstStyle/>
          <a:p>
            <a:pPr>
              <a:lnSpc>
                <a:spcPct val="150000"/>
              </a:lnSpc>
            </a:pPr>
            <a:r>
              <a:rPr lang="ja-JP" altLang="en-US" sz="2400" dirty="0"/>
              <a:t>物理科学系・物理科学課題演習</a:t>
            </a:r>
            <a:r>
              <a:rPr lang="en-US" altLang="ja-JP" sz="2400" dirty="0"/>
              <a:t>A</a:t>
            </a:r>
            <a:r>
              <a:rPr lang="ja-JP" altLang="en-US" sz="2400" dirty="0"/>
              <a:t>・</a:t>
            </a:r>
            <a:r>
              <a:rPr lang="en-US" altLang="ja-JP" sz="2400" dirty="0"/>
              <a:t>B</a:t>
            </a:r>
            <a:r>
              <a:rPr lang="ja-JP" altLang="en-US" sz="2400" dirty="0" err="1"/>
              <a:t>を登</a:t>
            </a:r>
            <a:r>
              <a:rPr lang="ja-JP" altLang="en-US" sz="2400" dirty="0"/>
              <a:t>録するものは，専門科目の物理学</a:t>
            </a:r>
            <a:r>
              <a:rPr lang="en-US" altLang="ja-JP" sz="2400" dirty="0"/>
              <a:t>(2200</a:t>
            </a:r>
            <a:r>
              <a:rPr lang="ja-JP" altLang="en-US" sz="2400" dirty="0"/>
              <a:t>番台</a:t>
            </a:r>
            <a:r>
              <a:rPr lang="en-US" altLang="ja-JP" sz="2400" dirty="0"/>
              <a:t>)</a:t>
            </a:r>
            <a:r>
              <a:rPr lang="ja-JP" altLang="en-US" sz="2400" dirty="0"/>
              <a:t>および専門基礎科目の物理学から</a:t>
            </a:r>
            <a:r>
              <a:rPr lang="en-US" altLang="ja-JP" sz="2400" dirty="0"/>
              <a:t>10</a:t>
            </a:r>
            <a:r>
              <a:rPr lang="ja-JP" altLang="en-US" sz="2400" dirty="0"/>
              <a:t>単位及び物理学実験</a:t>
            </a:r>
            <a:r>
              <a:rPr lang="en-US" altLang="ja-JP" sz="2400" dirty="0"/>
              <a:t>2</a:t>
            </a:r>
            <a:r>
              <a:rPr lang="ja-JP" altLang="en-US" sz="2400" dirty="0"/>
              <a:t>単位を含んでいることを強く推奨する。系登録の選考では、専門基礎科目の</a:t>
            </a:r>
            <a:r>
              <a:rPr lang="ja-JP" altLang="en-US" sz="2400" dirty="0">
                <a:solidFill>
                  <a:srgbClr val="FF0000"/>
                </a:solidFill>
              </a:rPr>
              <a:t>物理学基礎論</a:t>
            </a:r>
            <a:r>
              <a:rPr lang="en-US" altLang="ja-JP" sz="2400" dirty="0">
                <a:solidFill>
                  <a:srgbClr val="FF0000"/>
                </a:solidFill>
              </a:rPr>
              <a:t>A</a:t>
            </a:r>
            <a:r>
              <a:rPr lang="ja-JP" altLang="en-US" sz="2400" dirty="0">
                <a:solidFill>
                  <a:srgbClr val="FF0000"/>
                </a:solidFill>
              </a:rPr>
              <a:t>・</a:t>
            </a:r>
            <a:r>
              <a:rPr lang="en-US" altLang="ja-JP" sz="2400" dirty="0">
                <a:solidFill>
                  <a:srgbClr val="FF0000"/>
                </a:solidFill>
              </a:rPr>
              <a:t>B</a:t>
            </a:r>
            <a:r>
              <a:rPr lang="ja-JP" altLang="en-US" sz="2400" dirty="0" err="1"/>
              <a:t>、</a:t>
            </a:r>
            <a:r>
              <a:rPr lang="ja-JP" altLang="en-US" sz="2400" dirty="0">
                <a:solidFill>
                  <a:srgbClr val="FF0000"/>
                </a:solidFill>
              </a:rPr>
              <a:t>物理学実験</a:t>
            </a:r>
            <a:r>
              <a:rPr lang="ja-JP" altLang="en-US" sz="2400" dirty="0"/>
              <a:t>、熱力学、力学続論、電磁気学続論、振動・波動論、専門科目の</a:t>
            </a:r>
            <a:r>
              <a:rPr lang="ja-JP" altLang="en-US" sz="2400" dirty="0">
                <a:solidFill>
                  <a:srgbClr val="FF0000"/>
                </a:solidFill>
              </a:rPr>
              <a:t>電磁気学</a:t>
            </a:r>
            <a:r>
              <a:rPr lang="en-US" altLang="ja-JP" sz="2400" dirty="0">
                <a:solidFill>
                  <a:srgbClr val="FF0000"/>
                </a:solidFill>
              </a:rPr>
              <a:t>A</a:t>
            </a:r>
            <a:r>
              <a:rPr lang="ja-JP" altLang="en-US" sz="2400" dirty="0" err="1"/>
              <a:t>、</a:t>
            </a:r>
            <a:r>
              <a:rPr lang="ja-JP" altLang="en-US" sz="2400" dirty="0">
                <a:solidFill>
                  <a:srgbClr val="FF0000"/>
                </a:solidFill>
              </a:rPr>
              <a:t>統計力学</a:t>
            </a:r>
            <a:r>
              <a:rPr lang="en-US" altLang="ja-JP" sz="2400" dirty="0">
                <a:solidFill>
                  <a:srgbClr val="FF0000"/>
                </a:solidFill>
              </a:rPr>
              <a:t>A</a:t>
            </a:r>
            <a:r>
              <a:rPr lang="ja-JP" altLang="en-US" sz="2400" dirty="0" err="1"/>
              <a:t>、</a:t>
            </a:r>
            <a:r>
              <a:rPr lang="ja-JP" altLang="en-US" sz="2400" dirty="0">
                <a:solidFill>
                  <a:srgbClr val="FF0000"/>
                </a:solidFill>
              </a:rPr>
              <a:t>量子力学</a:t>
            </a:r>
            <a:r>
              <a:rPr lang="en-US" altLang="ja-JP" sz="2400" dirty="0">
                <a:solidFill>
                  <a:srgbClr val="FF0000"/>
                </a:solidFill>
              </a:rPr>
              <a:t>A</a:t>
            </a:r>
            <a:r>
              <a:rPr lang="ja-JP" altLang="en-US" sz="2400" dirty="0" err="1"/>
              <a:t>、</a:t>
            </a:r>
            <a:r>
              <a:rPr lang="ja-JP" altLang="en-US" sz="2400" dirty="0">
                <a:solidFill>
                  <a:srgbClr val="FF0000"/>
                </a:solidFill>
              </a:rPr>
              <a:t>解析力学</a:t>
            </a:r>
            <a:r>
              <a:rPr lang="en-US" altLang="ja-JP" sz="2400" dirty="0">
                <a:solidFill>
                  <a:srgbClr val="FF0000"/>
                </a:solidFill>
              </a:rPr>
              <a:t>1</a:t>
            </a:r>
            <a:r>
              <a:rPr lang="ja-JP" altLang="en-US" sz="2400" dirty="0" err="1"/>
              <a:t>、</a:t>
            </a:r>
            <a:r>
              <a:rPr lang="ja-JP" altLang="en-US" sz="2400" dirty="0"/>
              <a:t>解析力学</a:t>
            </a:r>
            <a:r>
              <a:rPr lang="en-US" altLang="ja-JP" sz="2400" dirty="0"/>
              <a:t>2</a:t>
            </a:r>
            <a:r>
              <a:rPr lang="ja-JP" altLang="en-US" sz="2400" dirty="0" err="1"/>
              <a:t>、</a:t>
            </a:r>
            <a:r>
              <a:rPr lang="ja-JP" altLang="en-US" sz="2400" dirty="0"/>
              <a:t>物理のための数学</a:t>
            </a:r>
            <a:r>
              <a:rPr lang="en-US" altLang="ja-JP" sz="2400" dirty="0"/>
              <a:t>1</a:t>
            </a:r>
            <a:r>
              <a:rPr lang="ja-JP" altLang="en-US" sz="2400" dirty="0"/>
              <a:t>・</a:t>
            </a:r>
            <a:r>
              <a:rPr lang="en-US" altLang="ja-JP" sz="2400" dirty="0"/>
              <a:t>2</a:t>
            </a:r>
            <a:r>
              <a:rPr lang="ja-JP" altLang="en-US" sz="2400" dirty="0" err="1"/>
              <a:t>、</a:t>
            </a:r>
            <a:r>
              <a:rPr lang="ja-JP" altLang="en-US" sz="2400" dirty="0"/>
              <a:t>理論演習の成績</a:t>
            </a:r>
            <a:r>
              <a:rPr lang="en-US" altLang="ja-JP" sz="2400" dirty="0"/>
              <a:t>(</a:t>
            </a:r>
            <a:r>
              <a:rPr lang="ja-JP" altLang="en-US" sz="2400" dirty="0"/>
              <a:t>特に、</a:t>
            </a:r>
            <a:r>
              <a:rPr lang="ja-JP" altLang="en-US" sz="2400" dirty="0">
                <a:solidFill>
                  <a:srgbClr val="FF0000"/>
                </a:solidFill>
              </a:rPr>
              <a:t>赤字</a:t>
            </a:r>
            <a:r>
              <a:rPr lang="ja-JP" altLang="en-US" sz="2400" dirty="0"/>
              <a:t>の科目</a:t>
            </a:r>
            <a:r>
              <a:rPr lang="en-US" altLang="ja-JP" sz="2400" dirty="0"/>
              <a:t>)</a:t>
            </a:r>
            <a:r>
              <a:rPr lang="ja-JP" altLang="en-US" sz="2400" dirty="0"/>
              <a:t>を重視します。</a:t>
            </a:r>
            <a:endParaRPr kumimoji="1" lang="ja-JP" altLang="en-US" sz="2400" dirty="0"/>
          </a:p>
        </p:txBody>
      </p:sp>
    </p:spTree>
    <p:extLst>
      <p:ext uri="{BB962C8B-B14F-4D97-AF65-F5344CB8AC3E}">
        <p14:creationId xmlns:p14="http://schemas.microsoft.com/office/powerpoint/2010/main" val="165689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983" y="692345"/>
            <a:ext cx="9177529" cy="3194721"/>
          </a:xfrm>
          <a:prstGeom prst="rect">
            <a:avLst/>
          </a:prstGeom>
          <a:noFill/>
        </p:spPr>
        <p:txBody>
          <a:bodyPr wrap="square" rtlCol="0">
            <a:spAutoFit/>
          </a:bodyPr>
          <a:lstStyle/>
          <a:p>
            <a:pPr>
              <a:lnSpc>
                <a:spcPct val="120000"/>
              </a:lnSpc>
              <a:defRPr/>
            </a:pPr>
            <a:r>
              <a:rPr lang="ja-JP" altLang="en-US" sz="2400" dirty="0">
                <a:solidFill>
                  <a:prstClr val="black"/>
                </a:solidFill>
              </a:rPr>
              <a:t>実施期間</a:t>
            </a:r>
            <a:r>
              <a:rPr lang="ja-JP" altLang="en-US" sz="2400">
                <a:solidFill>
                  <a:prstClr val="black"/>
                </a:solidFill>
              </a:rPr>
              <a:t>：</a:t>
            </a:r>
            <a:r>
              <a:rPr lang="en-US" altLang="ja-JP" sz="2400" dirty="0">
                <a:solidFill>
                  <a:prstClr val="black"/>
                </a:solidFill>
              </a:rPr>
              <a:t>2019</a:t>
            </a:r>
            <a:r>
              <a:rPr lang="ja-JP" altLang="en-US" sz="2400">
                <a:solidFill>
                  <a:prstClr val="black"/>
                </a:solidFill>
              </a:rPr>
              <a:t>年</a:t>
            </a:r>
            <a:r>
              <a:rPr lang="en-US" altLang="ja-JP" sz="2400" dirty="0">
                <a:solidFill>
                  <a:prstClr val="black"/>
                </a:solidFill>
              </a:rPr>
              <a:t>3</a:t>
            </a:r>
            <a:r>
              <a:rPr lang="ja-JP" altLang="en-US" sz="2400">
                <a:solidFill>
                  <a:prstClr val="black"/>
                </a:solidFill>
              </a:rPr>
              <a:t>月</a:t>
            </a:r>
            <a:r>
              <a:rPr lang="en-US" altLang="ja-JP" sz="2400" dirty="0">
                <a:solidFill>
                  <a:prstClr val="black"/>
                </a:solidFill>
              </a:rPr>
              <a:t>5(</a:t>
            </a:r>
            <a:r>
              <a:rPr lang="ja-JP" altLang="en-US" sz="2400" dirty="0">
                <a:solidFill>
                  <a:prstClr val="black"/>
                </a:solidFill>
              </a:rPr>
              <a:t>火</a:t>
            </a:r>
            <a:r>
              <a:rPr lang="en-US" altLang="ja-JP" sz="2400" dirty="0">
                <a:solidFill>
                  <a:prstClr val="black"/>
                </a:solidFill>
              </a:rPr>
              <a:t>)0:00</a:t>
            </a:r>
            <a:r>
              <a:rPr lang="ja-JP" altLang="en-US" sz="2400">
                <a:solidFill>
                  <a:prstClr val="black"/>
                </a:solidFill>
              </a:rPr>
              <a:t>～</a:t>
            </a:r>
            <a:r>
              <a:rPr lang="en-US" altLang="ja-JP" sz="2400" dirty="0">
                <a:solidFill>
                  <a:prstClr val="black"/>
                </a:solidFill>
              </a:rPr>
              <a:t>2019</a:t>
            </a:r>
            <a:r>
              <a:rPr lang="ja-JP" altLang="en-US" sz="2400">
                <a:solidFill>
                  <a:prstClr val="black"/>
                </a:solidFill>
              </a:rPr>
              <a:t>年</a:t>
            </a:r>
            <a:r>
              <a:rPr lang="en-US" altLang="ja-JP" sz="2400" dirty="0">
                <a:solidFill>
                  <a:prstClr val="black"/>
                </a:solidFill>
              </a:rPr>
              <a:t>3</a:t>
            </a:r>
            <a:r>
              <a:rPr lang="ja-JP" altLang="en-US" sz="2400">
                <a:solidFill>
                  <a:prstClr val="black"/>
                </a:solidFill>
              </a:rPr>
              <a:t>月</a:t>
            </a:r>
            <a:r>
              <a:rPr lang="en-US" altLang="ja-JP" sz="2400" dirty="0">
                <a:solidFill>
                  <a:prstClr val="black"/>
                </a:solidFill>
              </a:rPr>
              <a:t>8</a:t>
            </a:r>
            <a:r>
              <a:rPr lang="ja-JP" altLang="en-US" sz="2400">
                <a:solidFill>
                  <a:prstClr val="black"/>
                </a:solidFill>
              </a:rPr>
              <a:t>日</a:t>
            </a:r>
            <a:r>
              <a:rPr lang="ja-JP" altLang="en-US" sz="2400" dirty="0">
                <a:solidFill>
                  <a:prstClr val="black"/>
                </a:solidFill>
              </a:rPr>
              <a:t>（金）</a:t>
            </a:r>
            <a:r>
              <a:rPr lang="en-US" altLang="ja-JP" sz="2400" dirty="0">
                <a:solidFill>
                  <a:prstClr val="black"/>
                </a:solidFill>
              </a:rPr>
              <a:t>17:00</a:t>
            </a:r>
            <a:r>
              <a:rPr lang="ja-JP" altLang="en-US" sz="2400" dirty="0">
                <a:solidFill>
                  <a:prstClr val="black"/>
                </a:solidFill>
              </a:rPr>
              <a:t> （</a:t>
            </a:r>
            <a:r>
              <a:rPr lang="en-US" altLang="ja-JP" sz="2400" dirty="0">
                <a:solidFill>
                  <a:prstClr val="black"/>
                </a:solidFill>
              </a:rPr>
              <a:t>KULASIS</a:t>
            </a:r>
            <a:r>
              <a:rPr lang="ja-JP" altLang="en-US" sz="2400" dirty="0">
                <a:solidFill>
                  <a:prstClr val="black"/>
                </a:solidFill>
              </a:rPr>
              <a:t>）</a:t>
            </a:r>
            <a:endParaRPr lang="en-US" altLang="ja-JP" sz="2400" dirty="0">
              <a:solidFill>
                <a:prstClr val="black"/>
              </a:solidFill>
            </a:endParaRPr>
          </a:p>
          <a:p>
            <a:pPr>
              <a:lnSpc>
                <a:spcPct val="120000"/>
              </a:lnSpc>
              <a:defRPr/>
            </a:pPr>
            <a:r>
              <a:rPr lang="ja-JP" altLang="en-US" sz="2400" dirty="0">
                <a:solidFill>
                  <a:prstClr val="black"/>
                </a:solidFill>
              </a:rPr>
              <a:t>物理科学系（宇宙物理学）　</a:t>
            </a:r>
            <a:r>
              <a:rPr lang="en-US" altLang="ja-JP" sz="2400" dirty="0">
                <a:solidFill>
                  <a:prstClr val="black"/>
                </a:solidFill>
              </a:rPr>
              <a:t>[</a:t>
            </a:r>
            <a:r>
              <a:rPr lang="ja-JP" altLang="en-US" sz="2400" dirty="0">
                <a:solidFill>
                  <a:prstClr val="black"/>
                </a:solidFill>
              </a:rPr>
              <a:t>定員</a:t>
            </a:r>
            <a:r>
              <a:rPr lang="en-US" altLang="ja-JP" sz="2400" dirty="0">
                <a:solidFill>
                  <a:prstClr val="black"/>
                </a:solidFill>
              </a:rPr>
              <a:t>11</a:t>
            </a:r>
            <a:r>
              <a:rPr lang="ja-JP" altLang="en-US" sz="2400" dirty="0">
                <a:solidFill>
                  <a:prstClr val="black"/>
                </a:solidFill>
              </a:rPr>
              <a:t>名</a:t>
            </a:r>
            <a:r>
              <a:rPr lang="en-US" altLang="ja-JP" sz="2400" dirty="0">
                <a:solidFill>
                  <a:prstClr val="black"/>
                </a:solidFill>
              </a:rPr>
              <a:t>]</a:t>
            </a:r>
          </a:p>
          <a:p>
            <a:pPr>
              <a:lnSpc>
                <a:spcPct val="120000"/>
              </a:lnSpc>
              <a:defRPr/>
            </a:pPr>
            <a:endParaRPr lang="en-US" altLang="ja-JP" sz="2400" dirty="0">
              <a:solidFill>
                <a:prstClr val="black"/>
              </a:solidFill>
            </a:endParaRPr>
          </a:p>
          <a:p>
            <a:pPr>
              <a:lnSpc>
                <a:spcPct val="120000"/>
              </a:lnSpc>
              <a:defRPr/>
            </a:pPr>
            <a:r>
              <a:rPr lang="ja-JP" altLang="en-US" sz="2400" dirty="0">
                <a:solidFill>
                  <a:prstClr val="black"/>
                </a:solidFill>
              </a:rPr>
              <a:t>課題演習</a:t>
            </a:r>
            <a:r>
              <a:rPr lang="en-US" altLang="ja-JP" sz="2400" dirty="0">
                <a:solidFill>
                  <a:prstClr val="black"/>
                </a:solidFill>
              </a:rPr>
              <a:t>C</a:t>
            </a:r>
            <a:r>
              <a:rPr lang="ja-JP" altLang="en-US" sz="2400" dirty="0">
                <a:solidFill>
                  <a:prstClr val="black"/>
                </a:solidFill>
              </a:rPr>
              <a:t>では、前期は</a:t>
            </a:r>
            <a:r>
              <a:rPr lang="en-US" altLang="ja-JP" sz="2400" dirty="0">
                <a:solidFill>
                  <a:prstClr val="black"/>
                </a:solidFill>
              </a:rPr>
              <a:t>C1</a:t>
            </a:r>
            <a:r>
              <a:rPr lang="ja-JP" altLang="en-US" sz="2400" dirty="0">
                <a:solidFill>
                  <a:prstClr val="black"/>
                </a:solidFill>
              </a:rPr>
              <a:t>を「全員に」受講して頂きます。後期は</a:t>
            </a:r>
            <a:r>
              <a:rPr lang="en-US" altLang="ja-JP" sz="2400" dirty="0">
                <a:solidFill>
                  <a:prstClr val="black"/>
                </a:solidFill>
              </a:rPr>
              <a:t>C2</a:t>
            </a:r>
            <a:r>
              <a:rPr lang="ja-JP" altLang="en-US" sz="2400" dirty="0">
                <a:solidFill>
                  <a:prstClr val="black"/>
                </a:solidFill>
              </a:rPr>
              <a:t>～</a:t>
            </a:r>
            <a:r>
              <a:rPr lang="en-US" altLang="ja-JP" sz="2400" dirty="0">
                <a:solidFill>
                  <a:prstClr val="black"/>
                </a:solidFill>
              </a:rPr>
              <a:t>C4</a:t>
            </a:r>
            <a:r>
              <a:rPr lang="ja-JP" altLang="en-US" sz="2400" dirty="0">
                <a:solidFill>
                  <a:prstClr val="black"/>
                </a:solidFill>
              </a:rPr>
              <a:t>から一つを選択して下さい。それぞれについて、詳しくは「教務連絡～</a:t>
            </a:r>
            <a:r>
              <a:rPr lang="ja-JP" altLang="en-US" sz="2400">
                <a:solidFill>
                  <a:prstClr val="black"/>
                </a:solidFill>
              </a:rPr>
              <a:t>平成</a:t>
            </a:r>
            <a:r>
              <a:rPr lang="en-US" altLang="ja-JP" sz="2400" dirty="0">
                <a:solidFill>
                  <a:prstClr val="black"/>
                </a:solidFill>
              </a:rPr>
              <a:t>31</a:t>
            </a:r>
            <a:r>
              <a:rPr lang="ja-JP" altLang="en-US" sz="2400">
                <a:solidFill>
                  <a:prstClr val="black"/>
                </a:solidFill>
              </a:rPr>
              <a:t>年度</a:t>
            </a:r>
            <a:r>
              <a:rPr lang="ja-JP" altLang="en-US" sz="2400" dirty="0">
                <a:solidFill>
                  <a:prstClr val="black"/>
                </a:solidFill>
              </a:rPr>
              <a:t>に向けて～」と宇宙物理学教室の</a:t>
            </a:r>
            <a:r>
              <a:rPr lang="en-US" altLang="ja-JP" sz="2400" dirty="0">
                <a:solidFill>
                  <a:prstClr val="black"/>
                </a:solidFill>
              </a:rPr>
              <a:t>HP</a:t>
            </a:r>
            <a:r>
              <a:rPr lang="ja-JP" altLang="en-US" sz="2400" dirty="0">
                <a:solidFill>
                  <a:prstClr val="black"/>
                </a:solidFill>
              </a:rPr>
              <a:t>の「学部教育紹介」を参照して下さい。</a:t>
            </a:r>
            <a:endParaRPr lang="en-US" altLang="ja-JP" sz="2400" dirty="0">
              <a:solidFill>
                <a:prstClr val="black"/>
              </a:solidFill>
            </a:endParaRPr>
          </a:p>
        </p:txBody>
      </p:sp>
      <p:sp>
        <p:nvSpPr>
          <p:cNvPr id="14" name="テキスト ボックス 13"/>
          <p:cNvSpPr txBox="1"/>
          <p:nvPr/>
        </p:nvSpPr>
        <p:spPr>
          <a:xfrm>
            <a:off x="850727" y="74700"/>
            <a:ext cx="7351693" cy="584775"/>
          </a:xfrm>
          <a:prstGeom prst="rect">
            <a:avLst/>
          </a:prstGeom>
          <a:noFill/>
        </p:spPr>
        <p:txBody>
          <a:bodyPr wrap="none" rtlCol="0">
            <a:spAutoFit/>
          </a:bodyPr>
          <a:lstStyle/>
          <a:p>
            <a:r>
              <a:rPr lang="en-US" altLang="ja-JP" sz="3200" dirty="0">
                <a:solidFill>
                  <a:prstClr val="black"/>
                </a:solidFill>
              </a:rPr>
              <a:t>2019</a:t>
            </a:r>
            <a:r>
              <a:rPr lang="ja-JP" altLang="en-US" sz="3200">
                <a:solidFill>
                  <a:prstClr val="black"/>
                </a:solidFill>
              </a:rPr>
              <a:t>年度</a:t>
            </a:r>
            <a:r>
              <a:rPr lang="ja-JP" altLang="en-US" sz="3200" dirty="0">
                <a:solidFill>
                  <a:prstClr val="black"/>
                </a:solidFill>
              </a:rPr>
              <a:t>　系および演習等登録（理学部）</a:t>
            </a:r>
            <a:endParaRPr lang="en-US" altLang="ja-JP" sz="3200" dirty="0">
              <a:solidFill>
                <a:prstClr val="black"/>
              </a:solidFill>
            </a:endParaRPr>
          </a:p>
        </p:txBody>
      </p:sp>
      <p:sp>
        <p:nvSpPr>
          <p:cNvPr id="2" name="テキスト ボックス 1"/>
          <p:cNvSpPr txBox="1"/>
          <p:nvPr/>
        </p:nvSpPr>
        <p:spPr>
          <a:xfrm>
            <a:off x="2060721" y="4149080"/>
            <a:ext cx="5022558" cy="2123658"/>
          </a:xfrm>
          <a:prstGeom prst="rect">
            <a:avLst/>
          </a:prstGeom>
          <a:noFill/>
          <a:ln w="19050">
            <a:solidFill>
              <a:schemeClr val="accent1">
                <a:lumMod val="75000"/>
              </a:schemeClr>
            </a:solidFill>
          </a:ln>
        </p:spPr>
        <p:txBody>
          <a:bodyPr wrap="square" rtlCol="0">
            <a:spAutoFit/>
          </a:bodyPr>
          <a:lstStyle/>
          <a:p>
            <a:r>
              <a:rPr lang="ja-JP" altLang="en-US" sz="2400" dirty="0">
                <a:solidFill>
                  <a:prstClr val="black"/>
                </a:solidFill>
                <a:latin typeface="ＭＳ ゴシック" panose="020B0609070205080204" pitchFamily="49" charset="-128"/>
                <a:ea typeface="ＭＳ ゴシック" panose="020B0609070205080204" pitchFamily="49" charset="-128"/>
              </a:rPr>
              <a:t>Ｃ</a:t>
            </a:r>
            <a:r>
              <a:rPr lang="en-US" altLang="ja-JP" sz="2400" dirty="0">
                <a:solidFill>
                  <a:prstClr val="black"/>
                </a:solidFill>
                <a:latin typeface="ＭＳ ゴシック" panose="020B0609070205080204" pitchFamily="49" charset="-128"/>
                <a:ea typeface="ＭＳ ゴシック" panose="020B0609070205080204" pitchFamily="49" charset="-128"/>
              </a:rPr>
              <a:t>.</a:t>
            </a:r>
            <a:r>
              <a:rPr lang="ja-JP" altLang="en-US" sz="2400" dirty="0">
                <a:solidFill>
                  <a:prstClr val="black"/>
                </a:solidFill>
                <a:latin typeface="ＭＳ ゴシック" panose="020B0609070205080204" pitchFamily="49" charset="-128"/>
                <a:ea typeface="ＭＳ ゴシック" panose="020B0609070205080204" pitchFamily="49" charset="-128"/>
              </a:rPr>
              <a:t> </a:t>
            </a:r>
            <a:r>
              <a:rPr lang="ja-JP" altLang="en-US" sz="2400" dirty="0">
                <a:solidFill>
                  <a:prstClr val="black"/>
                </a:solidFill>
              </a:rPr>
              <a:t>宇宙物理学（最大収容人数）</a:t>
            </a:r>
            <a:endParaRPr lang="en-US" altLang="ja-JP" sz="2400" dirty="0">
              <a:solidFill>
                <a:prstClr val="black"/>
              </a:solidFill>
            </a:endParaRPr>
          </a:p>
          <a:p>
            <a:endParaRPr lang="en-US" altLang="ja-JP" sz="1200" dirty="0">
              <a:solidFill>
                <a:prstClr val="black"/>
              </a:solidFill>
            </a:endParaRPr>
          </a:p>
          <a:p>
            <a:r>
              <a:rPr lang="ja-JP" altLang="en-US" sz="2400" dirty="0">
                <a:solidFill>
                  <a:prstClr val="black"/>
                </a:solidFill>
              </a:rPr>
              <a:t>Ｃ１</a:t>
            </a:r>
            <a:r>
              <a:rPr lang="en-US" altLang="ja-JP" sz="2400" dirty="0">
                <a:solidFill>
                  <a:prstClr val="black"/>
                </a:solidFill>
              </a:rPr>
              <a:t>.</a:t>
            </a:r>
            <a:r>
              <a:rPr lang="ja-JP" altLang="en-US" sz="2400" dirty="0">
                <a:solidFill>
                  <a:prstClr val="black"/>
                </a:solidFill>
              </a:rPr>
              <a:t>　数値計算・シミュレーション（１１）</a:t>
            </a:r>
            <a:endParaRPr lang="en-US" altLang="ja-JP" sz="2400" dirty="0">
              <a:solidFill>
                <a:prstClr val="black"/>
              </a:solidFill>
            </a:endParaRPr>
          </a:p>
          <a:p>
            <a:r>
              <a:rPr lang="ja-JP" altLang="en-US" sz="2400" dirty="0">
                <a:solidFill>
                  <a:prstClr val="black"/>
                </a:solidFill>
              </a:rPr>
              <a:t>Ｃ２</a:t>
            </a:r>
            <a:r>
              <a:rPr lang="en-US" altLang="ja-JP" sz="2400" dirty="0">
                <a:solidFill>
                  <a:prstClr val="black"/>
                </a:solidFill>
              </a:rPr>
              <a:t>.</a:t>
            </a:r>
            <a:r>
              <a:rPr lang="ja-JP" altLang="en-US" sz="2400" dirty="0">
                <a:solidFill>
                  <a:prstClr val="black"/>
                </a:solidFill>
              </a:rPr>
              <a:t>　観測装置（４）</a:t>
            </a:r>
            <a:endParaRPr lang="en-US" altLang="ja-JP" sz="2400" dirty="0">
              <a:solidFill>
                <a:prstClr val="black"/>
              </a:solidFill>
            </a:endParaRPr>
          </a:p>
          <a:p>
            <a:r>
              <a:rPr lang="ja-JP" altLang="en-US" sz="2400" dirty="0">
                <a:solidFill>
                  <a:prstClr val="black"/>
                </a:solidFill>
              </a:rPr>
              <a:t>Ｃ３</a:t>
            </a:r>
            <a:r>
              <a:rPr lang="en-US" altLang="ja-JP" sz="2400" dirty="0">
                <a:solidFill>
                  <a:prstClr val="black"/>
                </a:solidFill>
              </a:rPr>
              <a:t>.</a:t>
            </a:r>
            <a:r>
              <a:rPr lang="ja-JP" altLang="en-US" sz="2400" dirty="0">
                <a:solidFill>
                  <a:prstClr val="black"/>
                </a:solidFill>
              </a:rPr>
              <a:t>　星・銀河の世界（４）</a:t>
            </a:r>
            <a:endParaRPr lang="en-US" altLang="ja-JP" sz="2400" dirty="0">
              <a:solidFill>
                <a:prstClr val="black"/>
              </a:solidFill>
            </a:endParaRPr>
          </a:p>
          <a:p>
            <a:r>
              <a:rPr lang="ja-JP" altLang="en-US" sz="2400" dirty="0">
                <a:solidFill>
                  <a:prstClr val="black"/>
                </a:solidFill>
              </a:rPr>
              <a:t>Ｃ４</a:t>
            </a:r>
            <a:r>
              <a:rPr lang="en-US" altLang="ja-JP" sz="2400" dirty="0">
                <a:solidFill>
                  <a:prstClr val="black"/>
                </a:solidFill>
              </a:rPr>
              <a:t>.</a:t>
            </a:r>
            <a:r>
              <a:rPr lang="ja-JP" altLang="en-US" sz="2400" dirty="0">
                <a:solidFill>
                  <a:prstClr val="black"/>
                </a:solidFill>
              </a:rPr>
              <a:t>　活動する太陽（４）</a:t>
            </a:r>
            <a:endParaRPr lang="en-US" altLang="ja-JP" sz="2400" dirty="0">
              <a:solidFill>
                <a:prstClr val="black"/>
              </a:solidFill>
            </a:endParaRPr>
          </a:p>
        </p:txBody>
      </p:sp>
      <p:cxnSp>
        <p:nvCxnSpPr>
          <p:cNvPr id="15" name="直線コネクタ 14"/>
          <p:cNvCxnSpPr/>
          <p:nvPr/>
        </p:nvCxnSpPr>
        <p:spPr>
          <a:xfrm>
            <a:off x="2267744" y="4581128"/>
            <a:ext cx="410445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98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選考になった場合の方針</a:t>
            </a:r>
            <a:endParaRPr kumimoji="1" lang="ja-JP" altLang="en-US" dirty="0"/>
          </a:p>
        </p:txBody>
      </p:sp>
      <p:sp>
        <p:nvSpPr>
          <p:cNvPr id="3" name="コンテンツ プレースホルダー 2"/>
          <p:cNvSpPr>
            <a:spLocks noGrp="1"/>
          </p:cNvSpPr>
          <p:nvPr>
            <p:ph idx="1"/>
          </p:nvPr>
        </p:nvSpPr>
        <p:spPr>
          <a:xfrm>
            <a:off x="115516" y="1556792"/>
            <a:ext cx="8776964" cy="5184576"/>
          </a:xfrm>
        </p:spPr>
        <p:txBody>
          <a:bodyPr>
            <a:noAutofit/>
          </a:bodyPr>
          <a:lstStyle/>
          <a:p>
            <a:pPr>
              <a:lnSpc>
                <a:spcPct val="150000"/>
              </a:lnSpc>
            </a:pPr>
            <a:r>
              <a:rPr lang="ja-JP" altLang="en-US" sz="2400" dirty="0"/>
              <a:t>物理科学系・宇宙物理学課題演習</a:t>
            </a:r>
            <a:r>
              <a:rPr lang="en-US" altLang="ja-JP" sz="2400" dirty="0"/>
              <a:t>C</a:t>
            </a:r>
            <a:r>
              <a:rPr lang="ja-JP" altLang="en-US" sz="2400" dirty="0" err="1"/>
              <a:t>に登</a:t>
            </a:r>
            <a:r>
              <a:rPr lang="ja-JP" altLang="en-US" sz="2400" dirty="0"/>
              <a:t>録する者は、</a:t>
            </a:r>
            <a:r>
              <a:rPr lang="ja-JP" altLang="en-US" sz="2400" dirty="0">
                <a:solidFill>
                  <a:srgbClr val="000000"/>
                </a:solidFill>
                <a:latin typeface="MS PGothic" panose="020B0600070205080204" pitchFamily="50" charset="-128"/>
                <a:ea typeface="MS PGothic" panose="020B0600070205080204" pitchFamily="50" charset="-128"/>
              </a:rPr>
              <a:t>数学及び基礎物理学各分野の幅広い知識の修得が望まれるため、宇宙物理学、物理学</a:t>
            </a:r>
            <a:r>
              <a:rPr lang="en-US" altLang="ja-JP" sz="2400" dirty="0">
                <a:solidFill>
                  <a:srgbClr val="000000"/>
                </a:solidFill>
                <a:latin typeface="MS PGothic" panose="020B0600070205080204" pitchFamily="50" charset="-128"/>
                <a:ea typeface="MS PGothic" panose="020B0600070205080204" pitchFamily="50" charset="-128"/>
              </a:rPr>
              <a:t>(</a:t>
            </a:r>
            <a:r>
              <a:rPr lang="ja-JP" altLang="en-US" sz="2400" dirty="0">
                <a:solidFill>
                  <a:srgbClr val="000000"/>
                </a:solidFill>
                <a:latin typeface="MS PGothic" panose="020B0600070205080204" pitchFamily="50" charset="-128"/>
                <a:ea typeface="MS PGothic" panose="020B0600070205080204" pitchFamily="50" charset="-128"/>
              </a:rPr>
              <a:t>物理学実験を含む</a:t>
            </a:r>
            <a:r>
              <a:rPr lang="en-US" altLang="ja-JP" sz="2400" dirty="0">
                <a:solidFill>
                  <a:srgbClr val="000000"/>
                </a:solidFill>
                <a:latin typeface="MS PGothic" panose="020B0600070205080204" pitchFamily="50" charset="-128"/>
                <a:ea typeface="MS PGothic" panose="020B0600070205080204" pitchFamily="50" charset="-128"/>
              </a:rPr>
              <a:t>)</a:t>
            </a:r>
            <a:r>
              <a:rPr lang="ja-JP" altLang="en-US" sz="2400" dirty="0" err="1">
                <a:solidFill>
                  <a:srgbClr val="000000"/>
                </a:solidFill>
                <a:latin typeface="MS PGothic" panose="020B0600070205080204" pitchFamily="50" charset="-128"/>
                <a:ea typeface="MS PGothic" panose="020B0600070205080204" pitchFamily="50" charset="-128"/>
              </a:rPr>
              <a:t>、</a:t>
            </a:r>
            <a:r>
              <a:rPr lang="ja-JP" altLang="en-US" sz="2400" dirty="0">
                <a:solidFill>
                  <a:srgbClr val="000000"/>
                </a:solidFill>
                <a:latin typeface="MS PGothic" panose="020B0600070205080204" pitchFamily="50" charset="-128"/>
                <a:ea typeface="MS PGothic" panose="020B0600070205080204" pitchFamily="50" charset="-128"/>
              </a:rPr>
              <a:t>数学から２４単位以上を取得していること</a:t>
            </a:r>
            <a:r>
              <a:rPr lang="ja-JP" altLang="en-US" sz="2400" dirty="0"/>
              <a:t>を強く推奨します。系登録の選考では、履修状況及びその成績を参考にします。これに加え、「なぜ</a:t>
            </a:r>
            <a:r>
              <a:rPr lang="ja-JP" altLang="en-US" sz="2400" dirty="0">
                <a:solidFill>
                  <a:srgbClr val="000000"/>
                </a:solidFill>
                <a:latin typeface="MS PGothic" panose="020B0600070205080204" pitchFamily="50" charset="-128"/>
                <a:ea typeface="MS PGothic" panose="020B0600070205080204" pitchFamily="50" charset="-128"/>
              </a:rPr>
              <a:t>宇宙物理学を志すのか」と題する作文（</a:t>
            </a:r>
            <a:r>
              <a:rPr lang="en-US" altLang="ja-JP" sz="2400" dirty="0">
                <a:solidFill>
                  <a:srgbClr val="000000"/>
                </a:solidFill>
                <a:latin typeface="MS PGothic" panose="020B0600070205080204" pitchFamily="50" charset="-128"/>
                <a:ea typeface="MS PGothic" panose="020B0600070205080204" pitchFamily="50" charset="-128"/>
              </a:rPr>
              <a:t>1000</a:t>
            </a:r>
            <a:r>
              <a:rPr lang="ja-JP" altLang="en-US" sz="2400" dirty="0">
                <a:solidFill>
                  <a:srgbClr val="000000"/>
                </a:solidFill>
                <a:latin typeface="MS PGothic" panose="020B0600070205080204" pitchFamily="50" charset="-128"/>
                <a:ea typeface="MS PGothic" panose="020B0600070205080204" pitchFamily="50" charset="-128"/>
              </a:rPr>
              <a:t>字前後で志望動機や自己ＰＲを含む）を書いてもらうように、個人的に連絡をする場合があります。詳しくは、宇宙物理学教室</a:t>
            </a:r>
            <a:r>
              <a:rPr lang="en-US" altLang="ja-JP" sz="2400" dirty="0">
                <a:solidFill>
                  <a:srgbClr val="000000"/>
                </a:solidFill>
                <a:latin typeface="MS PGothic" panose="020B0600070205080204" pitchFamily="50" charset="-128"/>
                <a:ea typeface="MS PGothic" panose="020B0600070205080204" pitchFamily="50" charset="-128"/>
              </a:rPr>
              <a:t>HP</a:t>
            </a:r>
            <a:r>
              <a:rPr lang="ja-JP" altLang="en-US" sz="2400" dirty="0">
                <a:solidFill>
                  <a:srgbClr val="000000"/>
                </a:solidFill>
                <a:latin typeface="MS PGothic" panose="020B0600070205080204" pitchFamily="50" charset="-128"/>
                <a:ea typeface="MS PGothic" panose="020B0600070205080204" pitchFamily="50" charset="-128"/>
              </a:rPr>
              <a:t>の「学部教育紹介」のページ下部に書かれている選抜方針を参照して下さい。</a:t>
            </a:r>
            <a:endParaRPr kumimoji="1" lang="ja-JP" altLang="en-US" sz="2400" dirty="0"/>
          </a:p>
        </p:txBody>
      </p:sp>
    </p:spTree>
    <p:extLst>
      <p:ext uri="{BB962C8B-B14F-4D97-AF65-F5344CB8AC3E}">
        <p14:creationId xmlns:p14="http://schemas.microsoft.com/office/powerpoint/2010/main" val="9143169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415</Words>
  <Application>Microsoft Macintosh PowerPoint</Application>
  <PresentationFormat>画面に合わせる (4:3)</PresentationFormat>
  <Paragraphs>23</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ＭＳ Ｐゴシック</vt:lpstr>
      <vt:lpstr>ＭＳ ゴシック</vt:lpstr>
      <vt:lpstr>Arial</vt:lpstr>
      <vt:lpstr>Calibri</vt:lpstr>
      <vt:lpstr>Office ​​テーマ</vt:lpstr>
      <vt:lpstr>PowerPoint プレゼンテーション</vt:lpstr>
      <vt:lpstr>選考になった場合の方針</vt:lpstr>
      <vt:lpstr>PowerPoint プレゼンテーション</vt:lpstr>
      <vt:lpstr>選考になった場合の方針</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Yuichi</cp:lastModifiedBy>
  <cp:revision>33</cp:revision>
  <dcterms:created xsi:type="dcterms:W3CDTF">2016-02-03T09:42:04Z</dcterms:created>
  <dcterms:modified xsi:type="dcterms:W3CDTF">2019-02-08T00:18:30Z</dcterms:modified>
</cp:coreProperties>
</file>