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avi" ContentType="video/x-msvideo"/>
  <Default Extension="gif" ContentType="image/gif"/>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handoutMasterIdLst>
    <p:handoutMasterId r:id="rId9"/>
  </p:handoutMasterIdLst>
  <p:sldIdLst>
    <p:sldId id="276" r:id="rId2"/>
    <p:sldId id="257" r:id="rId3"/>
    <p:sldId id="263" r:id="rId4"/>
    <p:sldId id="274" r:id="rId5"/>
    <p:sldId id="273" r:id="rId6"/>
    <p:sldId id="275" r:id="rId7"/>
  </p:sldIdLst>
  <p:sldSz cx="9144000" cy="6858000" type="screen4x3"/>
  <p:notesSz cx="6794500" cy="9931400"/>
  <p:defaultTextStyle>
    <a:defPPr>
      <a:defRPr lang="en-US"/>
    </a:defPPr>
    <a:lvl1pPr algn="l" rtl="0" fontAlgn="base">
      <a:spcBef>
        <a:spcPct val="0"/>
      </a:spcBef>
      <a:spcAft>
        <a:spcPct val="0"/>
      </a:spcAft>
      <a:defRPr kumimoji="1" sz="2400" kern="1200">
        <a:solidFill>
          <a:schemeClr val="tx1"/>
        </a:solidFill>
        <a:latin typeface="Times New Roman" charset="0"/>
        <a:ea typeface="ＭＳ Ｐゴシック" charset="-128"/>
        <a:cs typeface="+mn-cs"/>
      </a:defRPr>
    </a:lvl1pPr>
    <a:lvl2pPr marL="457200" algn="l" rtl="0" fontAlgn="base">
      <a:spcBef>
        <a:spcPct val="0"/>
      </a:spcBef>
      <a:spcAft>
        <a:spcPct val="0"/>
      </a:spcAft>
      <a:defRPr kumimoji="1" sz="2400" kern="1200">
        <a:solidFill>
          <a:schemeClr val="tx1"/>
        </a:solidFill>
        <a:latin typeface="Times New Roman" charset="0"/>
        <a:ea typeface="ＭＳ Ｐゴシック" charset="-128"/>
        <a:cs typeface="+mn-cs"/>
      </a:defRPr>
    </a:lvl2pPr>
    <a:lvl3pPr marL="914400" algn="l" rtl="0" fontAlgn="base">
      <a:spcBef>
        <a:spcPct val="0"/>
      </a:spcBef>
      <a:spcAft>
        <a:spcPct val="0"/>
      </a:spcAft>
      <a:defRPr kumimoji="1" sz="2400" kern="1200">
        <a:solidFill>
          <a:schemeClr val="tx1"/>
        </a:solidFill>
        <a:latin typeface="Times New Roman" charset="0"/>
        <a:ea typeface="ＭＳ Ｐゴシック" charset="-128"/>
        <a:cs typeface="+mn-cs"/>
      </a:defRPr>
    </a:lvl3pPr>
    <a:lvl4pPr marL="1371600" algn="l" rtl="0" fontAlgn="base">
      <a:spcBef>
        <a:spcPct val="0"/>
      </a:spcBef>
      <a:spcAft>
        <a:spcPct val="0"/>
      </a:spcAft>
      <a:defRPr kumimoji="1" sz="2400" kern="1200">
        <a:solidFill>
          <a:schemeClr val="tx1"/>
        </a:solidFill>
        <a:latin typeface="Times New Roman" charset="0"/>
        <a:ea typeface="ＭＳ Ｐゴシック" charset="-128"/>
        <a:cs typeface="+mn-cs"/>
      </a:defRPr>
    </a:lvl4pPr>
    <a:lvl5pPr marL="1828800" algn="l" rtl="0" fontAlgn="base">
      <a:spcBef>
        <a:spcPct val="0"/>
      </a:spcBef>
      <a:spcAft>
        <a:spcPct val="0"/>
      </a:spcAft>
      <a:defRPr kumimoji="1" sz="2400" kern="1200">
        <a:solidFill>
          <a:schemeClr val="tx1"/>
        </a:solidFill>
        <a:latin typeface="Times New Roman" charset="0"/>
        <a:ea typeface="ＭＳ Ｐゴシック" charset="-128"/>
        <a:cs typeface="+mn-cs"/>
      </a:defRPr>
    </a:lvl5pPr>
    <a:lvl6pPr marL="2286000" algn="l" defTabSz="914400" rtl="0" eaLnBrk="1" latinLnBrk="0" hangingPunct="1">
      <a:defRPr kumimoji="1" sz="2400" kern="1200">
        <a:solidFill>
          <a:schemeClr val="tx1"/>
        </a:solidFill>
        <a:latin typeface="Times New Roman" charset="0"/>
        <a:ea typeface="ＭＳ Ｐゴシック" charset="-128"/>
        <a:cs typeface="+mn-cs"/>
      </a:defRPr>
    </a:lvl6pPr>
    <a:lvl7pPr marL="2743200" algn="l" defTabSz="914400" rtl="0" eaLnBrk="1" latinLnBrk="0" hangingPunct="1">
      <a:defRPr kumimoji="1" sz="2400" kern="1200">
        <a:solidFill>
          <a:schemeClr val="tx1"/>
        </a:solidFill>
        <a:latin typeface="Times New Roman" charset="0"/>
        <a:ea typeface="ＭＳ Ｐゴシック" charset="-128"/>
        <a:cs typeface="+mn-cs"/>
      </a:defRPr>
    </a:lvl7pPr>
    <a:lvl8pPr marL="3200400" algn="l" defTabSz="914400" rtl="0" eaLnBrk="1" latinLnBrk="0" hangingPunct="1">
      <a:defRPr kumimoji="1" sz="2400" kern="1200">
        <a:solidFill>
          <a:schemeClr val="tx1"/>
        </a:solidFill>
        <a:latin typeface="Times New Roman" charset="0"/>
        <a:ea typeface="ＭＳ Ｐゴシック" charset="-128"/>
        <a:cs typeface="+mn-cs"/>
      </a:defRPr>
    </a:lvl8pPr>
    <a:lvl9pPr marL="3657600" algn="l" defTabSz="914400" rtl="0" eaLnBrk="1" latinLnBrk="0" hangingPunct="1">
      <a:defRPr kumimoji="1" sz="2400" kern="1200">
        <a:solidFill>
          <a:schemeClr val="tx1"/>
        </a:solidFill>
        <a:latin typeface="Times New Roman"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09" autoAdjust="0"/>
    <p:restoredTop sz="88998" autoAdjust="0"/>
  </p:normalViewPr>
  <p:slideViewPr>
    <p:cSldViewPr>
      <p:cViewPr varScale="1">
        <p:scale>
          <a:sx n="108" d="100"/>
          <a:sy n="108" d="100"/>
        </p:scale>
        <p:origin x="832" y="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 Id="rId4" Type="http://schemas.openxmlformats.org/officeDocument/2006/relationships/image" Target="../media/image2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ea typeface="ＭＳ Ｐゴシック" pitchFamily="50" charset="-128"/>
              </a:defRPr>
            </a:lvl1pPr>
          </a:lstStyle>
          <a:p>
            <a:pPr>
              <a:defRPr/>
            </a:pPr>
            <a:endParaRPr lang="en-US" altLang="ja-JP"/>
          </a:p>
        </p:txBody>
      </p:sp>
      <p:sp>
        <p:nvSpPr>
          <p:cNvPr id="12291" name="Rectangle 3"/>
          <p:cNvSpPr>
            <a:spLocks noGrp="1" noChangeArrowheads="1"/>
          </p:cNvSpPr>
          <p:nvPr>
            <p:ph type="dt" sz="quarter" idx="1"/>
          </p:nvPr>
        </p:nvSpPr>
        <p:spPr bwMode="auto">
          <a:xfrm>
            <a:off x="3849688" y="0"/>
            <a:ext cx="2944812"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ea typeface="ＭＳ Ｐゴシック" pitchFamily="50" charset="-128"/>
              </a:defRPr>
            </a:lvl1pPr>
          </a:lstStyle>
          <a:p>
            <a:pPr>
              <a:defRPr/>
            </a:pPr>
            <a:endParaRPr lang="en-US" altLang="ja-JP"/>
          </a:p>
        </p:txBody>
      </p:sp>
      <p:sp>
        <p:nvSpPr>
          <p:cNvPr id="12292" name="Rectangle 4"/>
          <p:cNvSpPr>
            <a:spLocks noGrp="1" noChangeArrowheads="1"/>
          </p:cNvSpPr>
          <p:nvPr>
            <p:ph type="ftr" sz="quarter" idx="2"/>
          </p:nvPr>
        </p:nvSpPr>
        <p:spPr bwMode="auto">
          <a:xfrm>
            <a:off x="0" y="9434513"/>
            <a:ext cx="2944813"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ea typeface="ＭＳ Ｐゴシック" pitchFamily="50" charset="-128"/>
              </a:defRPr>
            </a:lvl1pPr>
          </a:lstStyle>
          <a:p>
            <a:pPr>
              <a:defRPr/>
            </a:pPr>
            <a:endParaRPr lang="en-US" altLang="ja-JP"/>
          </a:p>
        </p:txBody>
      </p:sp>
      <p:sp>
        <p:nvSpPr>
          <p:cNvPr id="12293" name="Rectangle 5"/>
          <p:cNvSpPr>
            <a:spLocks noGrp="1" noChangeArrowheads="1"/>
          </p:cNvSpPr>
          <p:nvPr>
            <p:ph type="sldNum" sz="quarter" idx="3"/>
          </p:nvPr>
        </p:nvSpPr>
        <p:spPr bwMode="auto">
          <a:xfrm>
            <a:off x="3849688" y="9434513"/>
            <a:ext cx="2944812"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ea typeface="ＭＳ Ｐゴシック" pitchFamily="50" charset="-128"/>
              </a:defRPr>
            </a:lvl1pPr>
          </a:lstStyle>
          <a:p>
            <a:pPr>
              <a:defRPr/>
            </a:pPr>
            <a:fld id="{B01EA59D-6818-437F-AFBA-1A5E11F427F7}" type="slidenum">
              <a:rPr lang="ja-JP" altLang="en-US"/>
              <a:pPr>
                <a:defRPr/>
              </a:pPr>
              <a:t>‹#›</a:t>
            </a:fld>
            <a:endParaRPr lang="en-US" altLang="ja-JP"/>
          </a:p>
        </p:txBody>
      </p:sp>
    </p:spTree>
    <p:extLst>
      <p:ext uri="{BB962C8B-B14F-4D97-AF65-F5344CB8AC3E}">
        <p14:creationId xmlns:p14="http://schemas.microsoft.com/office/powerpoint/2010/main" val="33530016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ea typeface="ＭＳ Ｐゴシック" pitchFamily="50" charset="-128"/>
              </a:defRPr>
            </a:lvl1pPr>
          </a:lstStyle>
          <a:p>
            <a:pPr>
              <a:defRPr/>
            </a:pPr>
            <a:endParaRPr lang="en-US" altLang="ja-JP"/>
          </a:p>
        </p:txBody>
      </p:sp>
      <p:sp>
        <p:nvSpPr>
          <p:cNvPr id="18435" name="Rectangle 3"/>
          <p:cNvSpPr>
            <a:spLocks noGrp="1" noChangeArrowheads="1"/>
          </p:cNvSpPr>
          <p:nvPr>
            <p:ph type="dt" idx="1"/>
          </p:nvPr>
        </p:nvSpPr>
        <p:spPr bwMode="auto">
          <a:xfrm>
            <a:off x="3848100" y="0"/>
            <a:ext cx="294481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ea typeface="ＭＳ Ｐゴシック" pitchFamily="50" charset="-128"/>
              </a:defRPr>
            </a:lvl1pPr>
          </a:lstStyle>
          <a:p>
            <a:pPr>
              <a:defRPr/>
            </a:pPr>
            <a:endParaRPr lang="en-US" altLang="ja-JP"/>
          </a:p>
        </p:txBody>
      </p:sp>
      <p:sp>
        <p:nvSpPr>
          <p:cNvPr id="8196" name="Rectangle 4"/>
          <p:cNvSpPr>
            <a:spLocks noGrp="1" noRot="1" noChangeAspect="1" noChangeArrowheads="1" noTextEdit="1"/>
          </p:cNvSpPr>
          <p:nvPr>
            <p:ph type="sldImg" idx="2"/>
          </p:nvPr>
        </p:nvSpPr>
        <p:spPr bwMode="auto">
          <a:xfrm>
            <a:off x="914400" y="744538"/>
            <a:ext cx="4965700"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7" name="Rectangle 5"/>
          <p:cNvSpPr>
            <a:spLocks noGrp="1" noChangeArrowheads="1"/>
          </p:cNvSpPr>
          <p:nvPr>
            <p:ph type="body" sz="quarter" idx="3"/>
          </p:nvPr>
        </p:nvSpPr>
        <p:spPr bwMode="auto">
          <a:xfrm>
            <a:off x="679450" y="4718050"/>
            <a:ext cx="5435600" cy="4468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8438" name="Rectangle 6"/>
          <p:cNvSpPr>
            <a:spLocks noGrp="1" noChangeArrowheads="1"/>
          </p:cNvSpPr>
          <p:nvPr>
            <p:ph type="ftr" sz="quarter" idx="4"/>
          </p:nvPr>
        </p:nvSpPr>
        <p:spPr bwMode="auto">
          <a:xfrm>
            <a:off x="0" y="9432925"/>
            <a:ext cx="2944813"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ea typeface="ＭＳ Ｐゴシック" pitchFamily="50" charset="-128"/>
              </a:defRPr>
            </a:lvl1pPr>
          </a:lstStyle>
          <a:p>
            <a:pPr>
              <a:defRPr/>
            </a:pPr>
            <a:endParaRPr lang="en-US" altLang="ja-JP"/>
          </a:p>
        </p:txBody>
      </p:sp>
      <p:sp>
        <p:nvSpPr>
          <p:cNvPr id="18439" name="Rectangle 7"/>
          <p:cNvSpPr>
            <a:spLocks noGrp="1" noChangeArrowheads="1"/>
          </p:cNvSpPr>
          <p:nvPr>
            <p:ph type="sldNum" sz="quarter" idx="5"/>
          </p:nvPr>
        </p:nvSpPr>
        <p:spPr bwMode="auto">
          <a:xfrm>
            <a:off x="3848100" y="9432925"/>
            <a:ext cx="2944813"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ea typeface="ＭＳ Ｐゴシック" pitchFamily="50" charset="-128"/>
              </a:defRPr>
            </a:lvl1pPr>
          </a:lstStyle>
          <a:p>
            <a:pPr>
              <a:defRPr/>
            </a:pPr>
            <a:fld id="{C4F50D23-6DC6-43EC-A909-7F33E5062E16}" type="slidenum">
              <a:rPr lang="ja-JP" altLang="en-US"/>
              <a:pPr>
                <a:defRPr/>
              </a:pPr>
              <a:t>‹#›</a:t>
            </a:fld>
            <a:endParaRPr lang="en-US" altLang="ja-JP"/>
          </a:p>
        </p:txBody>
      </p:sp>
    </p:spTree>
    <p:extLst>
      <p:ext uri="{BB962C8B-B14F-4D97-AF65-F5344CB8AC3E}">
        <p14:creationId xmlns:p14="http://schemas.microsoft.com/office/powerpoint/2010/main" val="18125916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eaLnBrk="1" hangingPunct="1"/>
            <a:fld id="{9C8E5B5A-084F-463A-BF62-7AA09C8426CB}" type="slidenum">
              <a:rPr lang="ja-JP" altLang="en-US" sz="1200" smtClean="0"/>
              <a:pPr eaLnBrk="1" hangingPunct="1"/>
              <a:t>2</a:t>
            </a:fld>
            <a:endParaRPr lang="en-US" altLang="ja-JP" sz="120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Times New Roman" charset="0"/>
              </a:rPr>
              <a:t>非平衡開放系の例。。（考え中）</a:t>
            </a:r>
          </a:p>
        </p:txBody>
      </p:sp>
    </p:spTree>
    <p:extLst>
      <p:ext uri="{BB962C8B-B14F-4D97-AF65-F5344CB8AC3E}">
        <p14:creationId xmlns:p14="http://schemas.microsoft.com/office/powerpoint/2010/main" val="143534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eaLnBrk="1" hangingPunct="1"/>
            <a:fld id="{4E5A0C5A-D1AE-497E-93EF-15427D72CF14}" type="slidenum">
              <a:rPr lang="ja-JP" altLang="en-US" sz="1200" smtClean="0"/>
              <a:pPr eaLnBrk="1" hangingPunct="1"/>
              <a:t>3</a:t>
            </a:fld>
            <a:endParaRPr lang="en-US" altLang="ja-JP" sz="120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Times New Roman" charset="0"/>
              </a:rPr>
              <a:t>系内に存在するいくつかの物質の濃度が周期的に変化する振動反応の代表的な例として知られている。</a:t>
            </a:r>
          </a:p>
        </p:txBody>
      </p:sp>
    </p:spTree>
    <p:extLst>
      <p:ext uri="{BB962C8B-B14F-4D97-AF65-F5344CB8AC3E}">
        <p14:creationId xmlns:p14="http://schemas.microsoft.com/office/powerpoint/2010/main" val="4255816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C4F50D23-6DC6-43EC-A909-7F33E5062E16}" type="slidenum">
              <a:rPr lang="ja-JP" altLang="en-US" smtClean="0"/>
              <a:pPr>
                <a:defRPr/>
              </a:pPr>
              <a:t>5</a:t>
            </a:fld>
            <a:endParaRPr lang="en-US" altLang="ja-JP"/>
          </a:p>
        </p:txBody>
      </p:sp>
    </p:spTree>
    <p:extLst>
      <p:ext uri="{BB962C8B-B14F-4D97-AF65-F5344CB8AC3E}">
        <p14:creationId xmlns:p14="http://schemas.microsoft.com/office/powerpoint/2010/main" val="95763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C4F50D23-6DC6-43EC-A909-7F33E5062E16}" type="slidenum">
              <a:rPr lang="ja-JP" altLang="en-US" smtClean="0"/>
              <a:pPr>
                <a:defRPr/>
              </a:pPr>
              <a:t>6</a:t>
            </a:fld>
            <a:endParaRPr lang="en-US" altLang="ja-JP"/>
          </a:p>
        </p:txBody>
      </p:sp>
    </p:spTree>
    <p:extLst>
      <p:ext uri="{BB962C8B-B14F-4D97-AF65-F5344CB8AC3E}">
        <p14:creationId xmlns:p14="http://schemas.microsoft.com/office/powerpoint/2010/main" val="1775977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953F04E-AB77-49C1-A48D-429A4C2E59F8}" type="slidenum">
              <a:rPr lang="ja-JP" altLang="en-US"/>
              <a:pPr>
                <a:defRPr/>
              </a:pPr>
              <a:t>‹#›</a:t>
            </a:fld>
            <a:endParaRPr lang="en-US" altLang="ja-JP"/>
          </a:p>
        </p:txBody>
      </p:sp>
    </p:spTree>
    <p:extLst>
      <p:ext uri="{BB962C8B-B14F-4D97-AF65-F5344CB8AC3E}">
        <p14:creationId xmlns:p14="http://schemas.microsoft.com/office/powerpoint/2010/main" val="2268826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A83F345-7277-4012-B52B-1CBB0ED6556C}" type="slidenum">
              <a:rPr lang="ja-JP" altLang="en-US"/>
              <a:pPr>
                <a:defRPr/>
              </a:pPr>
              <a:t>‹#›</a:t>
            </a:fld>
            <a:endParaRPr lang="en-US" altLang="ja-JP"/>
          </a:p>
        </p:txBody>
      </p:sp>
    </p:spTree>
    <p:extLst>
      <p:ext uri="{BB962C8B-B14F-4D97-AF65-F5344CB8AC3E}">
        <p14:creationId xmlns:p14="http://schemas.microsoft.com/office/powerpoint/2010/main" val="1998775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5DFA502-5390-40DE-80D2-9E2F4FAAEF30}" type="slidenum">
              <a:rPr lang="ja-JP" altLang="en-US"/>
              <a:pPr>
                <a:defRPr/>
              </a:pPr>
              <a:t>‹#›</a:t>
            </a:fld>
            <a:endParaRPr lang="en-US" altLang="ja-JP"/>
          </a:p>
        </p:txBody>
      </p:sp>
    </p:spTree>
    <p:extLst>
      <p:ext uri="{BB962C8B-B14F-4D97-AF65-F5344CB8AC3E}">
        <p14:creationId xmlns:p14="http://schemas.microsoft.com/office/powerpoint/2010/main" val="4065251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63339E3-9964-4B34-A31E-D399B3A375C3}" type="slidenum">
              <a:rPr lang="ja-JP" altLang="en-US"/>
              <a:pPr>
                <a:defRPr/>
              </a:pPr>
              <a:t>‹#›</a:t>
            </a:fld>
            <a:endParaRPr lang="en-US" altLang="ja-JP"/>
          </a:p>
        </p:txBody>
      </p:sp>
    </p:spTree>
    <p:extLst>
      <p:ext uri="{BB962C8B-B14F-4D97-AF65-F5344CB8AC3E}">
        <p14:creationId xmlns:p14="http://schemas.microsoft.com/office/powerpoint/2010/main" val="1425108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A0CE9BE-FCC3-41EC-88DF-0124199326B4}" type="slidenum">
              <a:rPr lang="ja-JP" altLang="en-US"/>
              <a:pPr>
                <a:defRPr/>
              </a:pPr>
              <a:t>‹#›</a:t>
            </a:fld>
            <a:endParaRPr lang="en-US" altLang="ja-JP"/>
          </a:p>
        </p:txBody>
      </p:sp>
    </p:spTree>
    <p:extLst>
      <p:ext uri="{BB962C8B-B14F-4D97-AF65-F5344CB8AC3E}">
        <p14:creationId xmlns:p14="http://schemas.microsoft.com/office/powerpoint/2010/main" val="20392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78411C8A-8931-4B4E-8CA2-E880C427C67F}" type="slidenum">
              <a:rPr lang="ja-JP" altLang="en-US"/>
              <a:pPr>
                <a:defRPr/>
              </a:pPr>
              <a:t>‹#›</a:t>
            </a:fld>
            <a:endParaRPr lang="en-US" altLang="ja-JP"/>
          </a:p>
        </p:txBody>
      </p:sp>
    </p:spTree>
    <p:extLst>
      <p:ext uri="{BB962C8B-B14F-4D97-AF65-F5344CB8AC3E}">
        <p14:creationId xmlns:p14="http://schemas.microsoft.com/office/powerpoint/2010/main" val="2448549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FC29621F-7368-40C3-9221-E43E757040E2}" type="slidenum">
              <a:rPr lang="ja-JP" altLang="en-US"/>
              <a:pPr>
                <a:defRPr/>
              </a:pPr>
              <a:t>‹#›</a:t>
            </a:fld>
            <a:endParaRPr lang="en-US" altLang="ja-JP"/>
          </a:p>
        </p:txBody>
      </p:sp>
    </p:spTree>
    <p:extLst>
      <p:ext uri="{BB962C8B-B14F-4D97-AF65-F5344CB8AC3E}">
        <p14:creationId xmlns:p14="http://schemas.microsoft.com/office/powerpoint/2010/main" val="3700158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4280900C-6F48-4046-9960-5FE1257EC4B4}" type="slidenum">
              <a:rPr lang="ja-JP" altLang="en-US"/>
              <a:pPr>
                <a:defRPr/>
              </a:pPr>
              <a:t>‹#›</a:t>
            </a:fld>
            <a:endParaRPr lang="en-US" altLang="ja-JP"/>
          </a:p>
        </p:txBody>
      </p:sp>
    </p:spTree>
    <p:extLst>
      <p:ext uri="{BB962C8B-B14F-4D97-AF65-F5344CB8AC3E}">
        <p14:creationId xmlns:p14="http://schemas.microsoft.com/office/powerpoint/2010/main" val="830836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25C5497E-2C08-48DF-92DE-90B51D4FE065}" type="slidenum">
              <a:rPr lang="ja-JP" altLang="en-US"/>
              <a:pPr>
                <a:defRPr/>
              </a:pPr>
              <a:t>‹#›</a:t>
            </a:fld>
            <a:endParaRPr lang="en-US" altLang="ja-JP"/>
          </a:p>
        </p:txBody>
      </p:sp>
    </p:spTree>
    <p:extLst>
      <p:ext uri="{BB962C8B-B14F-4D97-AF65-F5344CB8AC3E}">
        <p14:creationId xmlns:p14="http://schemas.microsoft.com/office/powerpoint/2010/main" val="364785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B3996C33-AAC4-4FBC-8FDF-8BA6A3691CF7}" type="slidenum">
              <a:rPr lang="ja-JP" altLang="en-US"/>
              <a:pPr>
                <a:defRPr/>
              </a:pPr>
              <a:t>‹#›</a:t>
            </a:fld>
            <a:endParaRPr lang="en-US" altLang="ja-JP"/>
          </a:p>
        </p:txBody>
      </p:sp>
    </p:spTree>
    <p:extLst>
      <p:ext uri="{BB962C8B-B14F-4D97-AF65-F5344CB8AC3E}">
        <p14:creationId xmlns:p14="http://schemas.microsoft.com/office/powerpoint/2010/main" val="1101014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EBF0D767-593C-4E0A-80F8-3C1B0340DB8C}" type="slidenum">
              <a:rPr lang="ja-JP" altLang="en-US"/>
              <a:pPr>
                <a:defRPr/>
              </a:pPr>
              <a:t>‹#›</a:t>
            </a:fld>
            <a:endParaRPr lang="en-US" altLang="ja-JP"/>
          </a:p>
        </p:txBody>
      </p:sp>
    </p:spTree>
    <p:extLst>
      <p:ext uri="{BB962C8B-B14F-4D97-AF65-F5344CB8AC3E}">
        <p14:creationId xmlns:p14="http://schemas.microsoft.com/office/powerpoint/2010/main" val="1157384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2 レベル</a:t>
            </a:r>
          </a:p>
          <a:p>
            <a:pPr lvl="2"/>
            <a:r>
              <a:rPr lang="ja-JP" altLang="en-US"/>
              <a:t>第 3 レベル</a:t>
            </a:r>
          </a:p>
          <a:p>
            <a:pPr lvl="3"/>
            <a:r>
              <a:rPr lang="ja-JP" altLang="en-US"/>
              <a:t>第 4 レベル</a:t>
            </a:r>
          </a:p>
          <a:p>
            <a:pPr lvl="4"/>
            <a:r>
              <a:rPr lang="ja-JP" altLang="en-US"/>
              <a:t>第 5 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latin typeface="Times New Roman" pitchFamily="18" charset="0"/>
                <a:ea typeface="ＭＳ Ｐゴシック" pitchFamily="50" charset="-128"/>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latin typeface="Times New Roman" pitchFamily="18" charset="0"/>
                <a:ea typeface="ＭＳ Ｐゴシック" pitchFamily="50"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latin typeface="Times New Roman" pitchFamily="18" charset="0"/>
                <a:ea typeface="ＭＳ Ｐゴシック" pitchFamily="50" charset="-128"/>
              </a:defRPr>
            </a:lvl1pPr>
          </a:lstStyle>
          <a:p>
            <a:pPr>
              <a:defRPr/>
            </a:pPr>
            <a:fld id="{B0C0F241-FF32-44D6-8E0E-8437316983CB}" type="slidenum">
              <a:rPr lang="ja-JP" altLang="en-US"/>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media" Target="../media/media4.mp4"/><Relationship Id="rId13" Type="http://schemas.openxmlformats.org/officeDocument/2006/relationships/image" Target="../media/image2.wmf"/><Relationship Id="rId18" Type="http://schemas.openxmlformats.org/officeDocument/2006/relationships/image" Target="../media/image6.png"/><Relationship Id="rId3" Type="http://schemas.openxmlformats.org/officeDocument/2006/relationships/video" Target="../media/media1.mp4"/><Relationship Id="rId7" Type="http://schemas.openxmlformats.org/officeDocument/2006/relationships/video" Target="../media/media3.mp4"/><Relationship Id="rId12" Type="http://schemas.openxmlformats.org/officeDocument/2006/relationships/oleObject" Target="../embeddings/oleObject1.bin"/><Relationship Id="rId17" Type="http://schemas.openxmlformats.org/officeDocument/2006/relationships/image" Target="../media/image5.png"/><Relationship Id="rId2" Type="http://schemas.microsoft.com/office/2007/relationships/media" Target="../media/media1.mp4"/><Relationship Id="rId16" Type="http://schemas.openxmlformats.org/officeDocument/2006/relationships/image" Target="../media/image4.png"/><Relationship Id="rId1" Type="http://schemas.openxmlformats.org/officeDocument/2006/relationships/vmlDrawing" Target="../drawings/vmlDrawing1.vml"/><Relationship Id="rId6" Type="http://schemas.microsoft.com/office/2007/relationships/media" Target="../media/media3.mp4"/><Relationship Id="rId11" Type="http://schemas.openxmlformats.org/officeDocument/2006/relationships/notesSlide" Target="../notesSlides/notesSlide2.xml"/><Relationship Id="rId5" Type="http://schemas.openxmlformats.org/officeDocument/2006/relationships/video" Target="../media/media2.mp4"/><Relationship Id="rId15" Type="http://schemas.openxmlformats.org/officeDocument/2006/relationships/image" Target="../media/image3.wmf"/><Relationship Id="rId10" Type="http://schemas.openxmlformats.org/officeDocument/2006/relationships/slideLayout" Target="../slideLayouts/slideLayout7.xml"/><Relationship Id="rId4" Type="http://schemas.microsoft.com/office/2007/relationships/media" Target="../media/media2.mp4"/><Relationship Id="rId9" Type="http://schemas.openxmlformats.org/officeDocument/2006/relationships/video" Target="../media/media4.mp4"/><Relationship Id="rId14"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8" Type="http://schemas.openxmlformats.org/officeDocument/2006/relationships/video" Target="../media/media8.avi"/><Relationship Id="rId13" Type="http://schemas.openxmlformats.org/officeDocument/2006/relationships/image" Target="../media/image8.png"/><Relationship Id="rId18" Type="http://schemas.openxmlformats.org/officeDocument/2006/relationships/image" Target="../media/image13.png"/><Relationship Id="rId3" Type="http://schemas.microsoft.com/office/2007/relationships/media" Target="../media/media6.wmv"/><Relationship Id="rId7" Type="http://schemas.microsoft.com/office/2007/relationships/media" Target="../media/media8.avi"/><Relationship Id="rId12" Type="http://schemas.openxmlformats.org/officeDocument/2006/relationships/image" Target="../media/image7.png"/><Relationship Id="rId17" Type="http://schemas.openxmlformats.org/officeDocument/2006/relationships/image" Target="../media/image12.emf"/><Relationship Id="rId2" Type="http://schemas.openxmlformats.org/officeDocument/2006/relationships/video" Target="../media/media5.mp4"/><Relationship Id="rId16" Type="http://schemas.openxmlformats.org/officeDocument/2006/relationships/image" Target="../media/image11.emf"/><Relationship Id="rId20" Type="http://schemas.openxmlformats.org/officeDocument/2006/relationships/image" Target="../media/image15.gif"/><Relationship Id="rId1" Type="http://schemas.microsoft.com/office/2007/relationships/media" Target="../media/media5.mp4"/><Relationship Id="rId6" Type="http://schemas.openxmlformats.org/officeDocument/2006/relationships/video" Target="../media/media7.avi"/><Relationship Id="rId11" Type="http://schemas.openxmlformats.org/officeDocument/2006/relationships/slideLayout" Target="../slideLayouts/slideLayout7.xml"/><Relationship Id="rId5" Type="http://schemas.microsoft.com/office/2007/relationships/media" Target="../media/media7.avi"/><Relationship Id="rId15" Type="http://schemas.openxmlformats.org/officeDocument/2006/relationships/image" Target="../media/image10.png"/><Relationship Id="rId10" Type="http://schemas.openxmlformats.org/officeDocument/2006/relationships/video" Target="../media/media9.avi"/><Relationship Id="rId19" Type="http://schemas.openxmlformats.org/officeDocument/2006/relationships/image" Target="../media/image14.png"/><Relationship Id="rId4" Type="http://schemas.openxmlformats.org/officeDocument/2006/relationships/video" Target="../media/media6.wmv"/><Relationship Id="rId9" Type="http://schemas.microsoft.com/office/2007/relationships/media" Target="../media/media9.avi"/><Relationship Id="rId1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image" Target="../media/image30.emf"/><Relationship Id="rId13" Type="http://schemas.openxmlformats.org/officeDocument/2006/relationships/oleObject" Target="../embeddings/oleObject5.bin"/><Relationship Id="rId18" Type="http://schemas.openxmlformats.org/officeDocument/2006/relationships/image" Target="../media/image32.emf"/><Relationship Id="rId3" Type="http://schemas.openxmlformats.org/officeDocument/2006/relationships/notesSlide" Target="../notesSlides/notesSlide4.xml"/><Relationship Id="rId7" Type="http://schemas.openxmlformats.org/officeDocument/2006/relationships/image" Target="../media/image29.png"/><Relationship Id="rId12" Type="http://schemas.openxmlformats.org/officeDocument/2006/relationships/image" Target="../media/image23.wmf"/><Relationship Id="rId17" Type="http://schemas.openxmlformats.org/officeDocument/2006/relationships/image" Target="../media/image31.png"/><Relationship Id="rId2" Type="http://schemas.openxmlformats.org/officeDocument/2006/relationships/slideLayout" Target="../slideLayouts/slideLayout7.xml"/><Relationship Id="rId16" Type="http://schemas.openxmlformats.org/officeDocument/2006/relationships/image" Target="../media/image25.wmf"/><Relationship Id="rId1" Type="http://schemas.openxmlformats.org/officeDocument/2006/relationships/vmlDrawing" Target="../drawings/vmlDrawing2.vml"/><Relationship Id="rId6" Type="http://schemas.openxmlformats.org/officeDocument/2006/relationships/image" Target="../media/image28.gif"/><Relationship Id="rId11" Type="http://schemas.openxmlformats.org/officeDocument/2006/relationships/oleObject" Target="../embeddings/oleObject4.bin"/><Relationship Id="rId5" Type="http://schemas.openxmlformats.org/officeDocument/2006/relationships/image" Target="../media/image27.gif"/><Relationship Id="rId15" Type="http://schemas.openxmlformats.org/officeDocument/2006/relationships/oleObject" Target="../embeddings/oleObject6.bin"/><Relationship Id="rId10" Type="http://schemas.openxmlformats.org/officeDocument/2006/relationships/image" Target="../media/image22.wmf"/><Relationship Id="rId4" Type="http://schemas.openxmlformats.org/officeDocument/2006/relationships/image" Target="../media/image26.png"/><Relationship Id="rId9" Type="http://schemas.openxmlformats.org/officeDocument/2006/relationships/oleObject" Target="../embeddings/oleObject3.bin"/><Relationship Id="rId14" Type="http://schemas.openxmlformats.org/officeDocument/2006/relationships/image" Target="../media/image24.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148754" y="159023"/>
            <a:ext cx="175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eaLnBrk="1" hangingPunct="1"/>
            <a:r>
              <a:rPr lang="ja-JP" altLang="en-US" dirty="0"/>
              <a:t>課題演習</a:t>
            </a:r>
            <a:r>
              <a:rPr lang="en-US" altLang="ja-JP" dirty="0"/>
              <a:t>B8</a:t>
            </a:r>
          </a:p>
        </p:txBody>
      </p:sp>
      <p:sp>
        <p:nvSpPr>
          <p:cNvPr id="4099" name="Text Box 3"/>
          <p:cNvSpPr txBox="1">
            <a:spLocks noChangeArrowheads="1"/>
          </p:cNvSpPr>
          <p:nvPr/>
        </p:nvSpPr>
        <p:spPr bwMode="auto">
          <a:xfrm>
            <a:off x="1284051" y="797803"/>
            <a:ext cx="65998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algn="ctr" eaLnBrk="1" hangingPunct="1"/>
            <a:r>
              <a:rPr lang="ja-JP" altLang="en-US" sz="4800" dirty="0">
                <a:solidFill>
                  <a:schemeClr val="accent2"/>
                </a:solidFill>
              </a:rPr>
              <a:t>アクティブマター　（前期）</a:t>
            </a:r>
          </a:p>
        </p:txBody>
      </p:sp>
      <p:sp>
        <p:nvSpPr>
          <p:cNvPr id="4100" name="Text Box 4"/>
          <p:cNvSpPr txBox="1">
            <a:spLocks noChangeArrowheads="1"/>
          </p:cNvSpPr>
          <p:nvPr/>
        </p:nvSpPr>
        <p:spPr bwMode="auto">
          <a:xfrm>
            <a:off x="7630596" y="159023"/>
            <a:ext cx="12618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eaLnBrk="1" hangingPunct="1"/>
            <a:r>
              <a:rPr lang="ja-JP" altLang="en-US" dirty="0"/>
              <a:t>20</a:t>
            </a:r>
            <a:r>
              <a:rPr lang="en-US" altLang="ja-JP" dirty="0"/>
              <a:t>19.2.6</a:t>
            </a:r>
          </a:p>
        </p:txBody>
      </p:sp>
      <p:sp>
        <p:nvSpPr>
          <p:cNvPr id="4103" name="Text Box 9"/>
          <p:cNvSpPr txBox="1">
            <a:spLocks noChangeArrowheads="1"/>
          </p:cNvSpPr>
          <p:nvPr/>
        </p:nvSpPr>
        <p:spPr bwMode="auto">
          <a:xfrm>
            <a:off x="971550" y="1700808"/>
            <a:ext cx="71294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algn="ctr" eaLnBrk="1" hangingPunct="1">
              <a:spcBef>
                <a:spcPct val="50000"/>
              </a:spcBef>
            </a:pPr>
            <a:r>
              <a:rPr lang="ja-JP" altLang="en-US" sz="2800" dirty="0"/>
              <a:t>市川正敏（講師） </a:t>
            </a:r>
            <a:r>
              <a:rPr lang="en-US" altLang="ja-JP" sz="2800" b="1" dirty="0"/>
              <a:t>ichi@scphys.kyoto-u.ac.jp</a:t>
            </a:r>
          </a:p>
        </p:txBody>
      </p:sp>
      <p:sp>
        <p:nvSpPr>
          <p:cNvPr id="8" name="Text Box 9"/>
          <p:cNvSpPr txBox="1">
            <a:spLocks noChangeArrowheads="1"/>
          </p:cNvSpPr>
          <p:nvPr/>
        </p:nvSpPr>
        <p:spPr bwMode="auto">
          <a:xfrm>
            <a:off x="179512" y="2341399"/>
            <a:ext cx="87129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algn="ctr" eaLnBrk="1" hangingPunct="1">
              <a:spcBef>
                <a:spcPct val="50000"/>
              </a:spcBef>
            </a:pPr>
            <a:r>
              <a:rPr lang="ja-JP" altLang="en-US" dirty="0"/>
              <a:t>高等研究院</a:t>
            </a:r>
            <a:r>
              <a:rPr lang="en-US" altLang="ja-JP" dirty="0"/>
              <a:t>:</a:t>
            </a:r>
            <a:r>
              <a:rPr lang="ja-JP" altLang="en-US" dirty="0"/>
              <a:t>　</a:t>
            </a:r>
            <a:r>
              <a:rPr lang="zh-TW" altLang="en-US" dirty="0"/>
              <a:t>山本暁久、鈴木量、</a:t>
            </a:r>
            <a:r>
              <a:rPr lang="ja-JP" altLang="en-US" dirty="0"/>
              <a:t>田中求（教授）</a:t>
            </a:r>
            <a:endParaRPr lang="en-US" altLang="ja-JP" b="1" dirty="0"/>
          </a:p>
        </p:txBody>
      </p:sp>
      <p:pic>
        <p:nvPicPr>
          <p:cNvPr id="9" name="図 8" descr="空, 屋外, 人, 立っている が含まれている画像&#10;&#10;非常に高い精度で生成された説明">
            <a:extLst>
              <a:ext uri="{FF2B5EF4-FFF2-40B4-BE49-F238E27FC236}">
                <a16:creationId xmlns="" xmlns:a16="http://schemas.microsoft.com/office/drawing/2014/main" id="{2D2E838D-E155-443D-B5A3-9194146421B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2998717"/>
            <a:ext cx="9144000" cy="3886667"/>
          </a:xfrm>
          <a:prstGeom prst="rect">
            <a:avLst/>
          </a:prstGeom>
        </p:spPr>
      </p:pic>
      <p:sp>
        <p:nvSpPr>
          <p:cNvPr id="4102" name="Text Box 6"/>
          <p:cNvSpPr txBox="1">
            <a:spLocks noChangeArrowheads="1"/>
          </p:cNvSpPr>
          <p:nvPr/>
        </p:nvSpPr>
        <p:spPr bwMode="auto">
          <a:xfrm>
            <a:off x="1547664" y="2924944"/>
            <a:ext cx="58103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algn="ctr" eaLnBrk="1" hangingPunct="1"/>
            <a:r>
              <a:rPr lang="en-US" altLang="ja-JP" sz="2800" dirty="0"/>
              <a:t>http://www.chem.scphys.kyoto-u.ac.jp/</a:t>
            </a:r>
          </a:p>
        </p:txBody>
      </p:sp>
    </p:spTree>
    <p:extLst>
      <p:ext uri="{BB962C8B-B14F-4D97-AF65-F5344CB8AC3E}">
        <p14:creationId xmlns:p14="http://schemas.microsoft.com/office/powerpoint/2010/main" val="2239936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395288" y="188913"/>
            <a:ext cx="1419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algn="ctr" eaLnBrk="1" hangingPunct="1"/>
            <a:r>
              <a:rPr lang="ja-JP" altLang="en-US" b="1">
                <a:solidFill>
                  <a:srgbClr val="FF0000"/>
                </a:solidFill>
              </a:rPr>
              <a:t>《 目的 》</a:t>
            </a:r>
          </a:p>
        </p:txBody>
      </p:sp>
      <p:sp>
        <p:nvSpPr>
          <p:cNvPr id="5123" name="Text Box 3"/>
          <p:cNvSpPr txBox="1">
            <a:spLocks noChangeArrowheads="1"/>
          </p:cNvSpPr>
          <p:nvPr/>
        </p:nvSpPr>
        <p:spPr bwMode="auto">
          <a:xfrm>
            <a:off x="935363" y="674678"/>
            <a:ext cx="7122463" cy="954107"/>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algn="ctr" eaLnBrk="1" hangingPunct="1"/>
            <a:r>
              <a:rPr lang="ja-JP" altLang="en-US" sz="2800" b="1" dirty="0"/>
              <a:t>非平衡開放系</a:t>
            </a:r>
            <a:r>
              <a:rPr lang="ja-JP" altLang="en-US" sz="2800" dirty="0"/>
              <a:t>での物体の自律運動や</a:t>
            </a:r>
            <a:endParaRPr lang="en-US" altLang="ja-JP" sz="2800" dirty="0"/>
          </a:p>
          <a:p>
            <a:pPr algn="ctr" eaLnBrk="1" hangingPunct="1"/>
            <a:r>
              <a:rPr lang="ja-JP" altLang="en-US" sz="2800" dirty="0"/>
              <a:t>時空間パターン形成について演習・研究する。</a:t>
            </a:r>
          </a:p>
        </p:txBody>
      </p:sp>
      <p:sp>
        <p:nvSpPr>
          <p:cNvPr id="5124" name="Text Box 4"/>
          <p:cNvSpPr txBox="1">
            <a:spLocks noChangeArrowheads="1"/>
          </p:cNvSpPr>
          <p:nvPr/>
        </p:nvSpPr>
        <p:spPr bwMode="auto">
          <a:xfrm>
            <a:off x="107950" y="1773238"/>
            <a:ext cx="223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algn="ctr" eaLnBrk="1" hangingPunct="1"/>
            <a:r>
              <a:rPr lang="ja-JP" altLang="en-US" b="1">
                <a:solidFill>
                  <a:srgbClr val="FF0000"/>
                </a:solidFill>
              </a:rPr>
              <a:t>《 進め方 》</a:t>
            </a:r>
          </a:p>
        </p:txBody>
      </p:sp>
      <p:sp>
        <p:nvSpPr>
          <p:cNvPr id="5125" name="Text Box 5"/>
          <p:cNvSpPr txBox="1">
            <a:spLocks noChangeArrowheads="1"/>
          </p:cNvSpPr>
          <p:nvPr/>
        </p:nvSpPr>
        <p:spPr bwMode="auto">
          <a:xfrm>
            <a:off x="565150" y="2588438"/>
            <a:ext cx="8328025" cy="2195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eaLnBrk="1" hangingPunct="1">
              <a:lnSpc>
                <a:spcPts val="4100"/>
              </a:lnSpc>
              <a:buFontTx/>
              <a:buChar char="•"/>
            </a:pPr>
            <a:r>
              <a:rPr lang="ja-JP" altLang="en-US" sz="2800" b="1" dirty="0"/>
              <a:t> 反応拡散系の演習　（デモ実験やシミュレーション）</a:t>
            </a:r>
          </a:p>
          <a:p>
            <a:pPr eaLnBrk="1" hangingPunct="1">
              <a:lnSpc>
                <a:spcPts val="4100"/>
              </a:lnSpc>
              <a:buFontTx/>
              <a:buChar char="•"/>
            </a:pPr>
            <a:r>
              <a:rPr lang="ja-JP" altLang="en-US" sz="2800" b="1" dirty="0"/>
              <a:t> テーマ決定 → 実験</a:t>
            </a:r>
          </a:p>
          <a:p>
            <a:pPr eaLnBrk="1" hangingPunct="1">
              <a:lnSpc>
                <a:spcPts val="4100"/>
              </a:lnSpc>
              <a:buFontTx/>
              <a:buChar char="•"/>
            </a:pPr>
            <a:r>
              <a:rPr lang="ja-JP" altLang="en-US" sz="2800" b="1" dirty="0"/>
              <a:t> 中間報告</a:t>
            </a:r>
          </a:p>
          <a:p>
            <a:pPr eaLnBrk="1" hangingPunct="1">
              <a:lnSpc>
                <a:spcPts val="4100"/>
              </a:lnSpc>
              <a:buFontTx/>
              <a:buChar char="•"/>
            </a:pPr>
            <a:r>
              <a:rPr lang="en-US" altLang="ja-JP" sz="2800" b="1" dirty="0"/>
              <a:t> </a:t>
            </a:r>
            <a:r>
              <a:rPr lang="ja-JP" altLang="en-US" sz="2800" b="1" dirty="0"/>
              <a:t>発表会 </a:t>
            </a:r>
          </a:p>
        </p:txBody>
      </p:sp>
      <p:sp>
        <p:nvSpPr>
          <p:cNvPr id="5126" name="Text Box 12"/>
          <p:cNvSpPr txBox="1">
            <a:spLocks noChangeArrowheads="1"/>
          </p:cNvSpPr>
          <p:nvPr/>
        </p:nvSpPr>
        <p:spPr bwMode="auto">
          <a:xfrm>
            <a:off x="1725613" y="5373688"/>
            <a:ext cx="5583237" cy="1076325"/>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algn="ctr" eaLnBrk="1" hangingPunct="1"/>
            <a:r>
              <a:rPr lang="ja-JP" altLang="en-US" sz="3200"/>
              <a:t>実験では基本的に各人が</a:t>
            </a:r>
          </a:p>
          <a:p>
            <a:pPr algn="ctr" eaLnBrk="1" hangingPunct="1"/>
            <a:r>
              <a:rPr lang="ja-JP" altLang="en-US" sz="3200" b="1"/>
              <a:t>それぞれのテーマで研究を行う</a:t>
            </a:r>
          </a:p>
        </p:txBody>
      </p:sp>
      <p:sp>
        <p:nvSpPr>
          <p:cNvPr id="5127" name="Line 14"/>
          <p:cNvSpPr>
            <a:spLocks noChangeShapeType="1"/>
          </p:cNvSpPr>
          <p:nvPr/>
        </p:nvSpPr>
        <p:spPr bwMode="auto">
          <a:xfrm flipH="1">
            <a:off x="539552" y="2420888"/>
            <a:ext cx="25598" cy="2738999"/>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ext Box 2"/>
          <p:cNvSpPr txBox="1">
            <a:spLocks noChangeArrowheads="1"/>
          </p:cNvSpPr>
          <p:nvPr/>
        </p:nvSpPr>
        <p:spPr bwMode="auto">
          <a:xfrm>
            <a:off x="4788024" y="129952"/>
            <a:ext cx="44275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algn="ctr" eaLnBrk="1" hangingPunct="1"/>
            <a:r>
              <a:rPr lang="en-US" altLang="ja-JP" sz="3200" b="1" dirty="0" err="1">
                <a:solidFill>
                  <a:srgbClr val="FF0000"/>
                </a:solidFill>
              </a:rPr>
              <a:t>Belousov-Zhabotinsky</a:t>
            </a:r>
            <a:r>
              <a:rPr lang="en-US" altLang="ja-JP" sz="3200" b="1" dirty="0">
                <a:solidFill>
                  <a:srgbClr val="FF0000"/>
                </a:solidFill>
              </a:rPr>
              <a:t> （BZ) </a:t>
            </a:r>
            <a:r>
              <a:rPr lang="ja-JP" altLang="en-US" sz="3200" b="1" dirty="0">
                <a:solidFill>
                  <a:srgbClr val="FF0000"/>
                </a:solidFill>
              </a:rPr>
              <a:t>反応</a:t>
            </a:r>
            <a:endParaRPr lang="ja-JP" altLang="en-US" b="1" dirty="0">
              <a:solidFill>
                <a:srgbClr val="FF0000"/>
              </a:solidFill>
            </a:endParaRPr>
          </a:p>
        </p:txBody>
      </p:sp>
      <p:sp>
        <p:nvSpPr>
          <p:cNvPr id="1029" name="Text Box 3"/>
          <p:cNvSpPr txBox="1">
            <a:spLocks noChangeArrowheads="1"/>
          </p:cNvSpPr>
          <p:nvPr/>
        </p:nvSpPr>
        <p:spPr bwMode="auto">
          <a:xfrm>
            <a:off x="107950" y="1125538"/>
            <a:ext cx="2193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algn="ctr" eaLnBrk="1" hangingPunct="1"/>
            <a:r>
              <a:rPr lang="ja-JP" altLang="en-US"/>
              <a:t>同心円パターン</a:t>
            </a:r>
          </a:p>
        </p:txBody>
      </p:sp>
      <p:sp>
        <p:nvSpPr>
          <p:cNvPr id="1030" name="Text Box 4"/>
          <p:cNvSpPr txBox="1">
            <a:spLocks noChangeArrowheads="1"/>
          </p:cNvSpPr>
          <p:nvPr/>
        </p:nvSpPr>
        <p:spPr bwMode="auto">
          <a:xfrm>
            <a:off x="107950" y="3717925"/>
            <a:ext cx="1889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algn="ctr" eaLnBrk="1" hangingPunct="1"/>
            <a:r>
              <a:rPr lang="ja-JP" altLang="en-US"/>
              <a:t>螺旋パターン</a:t>
            </a:r>
          </a:p>
        </p:txBody>
      </p:sp>
      <p:sp>
        <p:nvSpPr>
          <p:cNvPr id="1031" name="Text Box 5"/>
          <p:cNvSpPr txBox="1">
            <a:spLocks noChangeArrowheads="1"/>
          </p:cNvSpPr>
          <p:nvPr/>
        </p:nvSpPr>
        <p:spPr bwMode="auto">
          <a:xfrm>
            <a:off x="250825" y="6284913"/>
            <a:ext cx="1250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eaLnBrk="1" hangingPunct="1"/>
            <a:r>
              <a:rPr lang="ja-JP" altLang="en-US"/>
              <a:t>（4倍速）</a:t>
            </a:r>
          </a:p>
        </p:txBody>
      </p:sp>
      <p:grpSp>
        <p:nvGrpSpPr>
          <p:cNvPr id="1032" name="Group 20"/>
          <p:cNvGrpSpPr>
            <a:grpSpLocks/>
          </p:cNvGrpSpPr>
          <p:nvPr/>
        </p:nvGrpSpPr>
        <p:grpSpPr bwMode="auto">
          <a:xfrm>
            <a:off x="2173288" y="3573463"/>
            <a:ext cx="885825" cy="457200"/>
            <a:chOff x="1956" y="3369"/>
            <a:chExt cx="558" cy="288"/>
          </a:xfrm>
        </p:grpSpPr>
        <p:sp>
          <p:nvSpPr>
            <p:cNvPr id="1043" name="Rectangle 7"/>
            <p:cNvSpPr>
              <a:spLocks noChangeArrowheads="1"/>
            </p:cNvSpPr>
            <p:nvPr/>
          </p:nvSpPr>
          <p:spPr bwMode="auto">
            <a:xfrm>
              <a:off x="2016" y="3382"/>
              <a:ext cx="432" cy="48"/>
            </a:xfrm>
            <a:prstGeom prst="rect">
              <a:avLst/>
            </a:prstGeom>
            <a:solidFill>
              <a:schemeClr val="tx1"/>
            </a:solidFill>
            <a:ln w="9525">
              <a:solidFill>
                <a:schemeClr val="tx1"/>
              </a:solidFill>
              <a:miter lim="800000"/>
              <a:headEnd/>
              <a:tailEnd/>
            </a:ln>
          </p:spPr>
          <p:txBody>
            <a:bodyPr wrap="none" anchor="ctr"/>
            <a:lstStyle/>
            <a:p>
              <a:endParaRPr lang="ja-JP" altLang="en-US"/>
            </a:p>
          </p:txBody>
        </p:sp>
        <p:sp>
          <p:nvSpPr>
            <p:cNvPr id="1044" name="Text Box 8"/>
            <p:cNvSpPr txBox="1">
              <a:spLocks noChangeArrowheads="1"/>
            </p:cNvSpPr>
            <p:nvPr/>
          </p:nvSpPr>
          <p:spPr bwMode="auto">
            <a:xfrm>
              <a:off x="1956" y="3369"/>
              <a:ext cx="55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eaLnBrk="1" hangingPunct="1"/>
              <a:r>
                <a:rPr lang="ja-JP" altLang="en-US"/>
                <a:t>2 </a:t>
              </a:r>
              <a:r>
                <a:rPr lang="en-US" altLang="ja-JP"/>
                <a:t>mm</a:t>
              </a:r>
            </a:p>
          </p:txBody>
        </p:sp>
      </p:grpSp>
      <p:sp>
        <p:nvSpPr>
          <p:cNvPr id="1033" name="Text Box 17"/>
          <p:cNvSpPr txBox="1">
            <a:spLocks noChangeArrowheads="1"/>
          </p:cNvSpPr>
          <p:nvPr/>
        </p:nvSpPr>
        <p:spPr bwMode="auto">
          <a:xfrm>
            <a:off x="5796136" y="1556792"/>
            <a:ext cx="316835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algn="ctr" eaLnBrk="1" hangingPunct="1">
              <a:spcBef>
                <a:spcPct val="50000"/>
              </a:spcBef>
            </a:pPr>
            <a:r>
              <a:rPr lang="ja-JP" altLang="en-US" sz="1600" dirty="0"/>
              <a:t>金属塩と臭化物イオンを触媒として</a:t>
            </a:r>
            <a:endParaRPr lang="en-US" altLang="ja-JP" sz="1600" dirty="0"/>
          </a:p>
          <a:p>
            <a:pPr algn="ctr" eaLnBrk="1" hangingPunct="1">
              <a:spcBef>
                <a:spcPct val="50000"/>
              </a:spcBef>
            </a:pPr>
            <a:r>
              <a:rPr lang="ja-JP" altLang="en-US" sz="1600" dirty="0"/>
              <a:t>カルボン酸を臭素酸塩により</a:t>
            </a:r>
            <a:endParaRPr lang="en-US" altLang="ja-JP" sz="1600" dirty="0"/>
          </a:p>
          <a:p>
            <a:pPr algn="ctr" eaLnBrk="1" hangingPunct="1">
              <a:spcBef>
                <a:spcPct val="50000"/>
              </a:spcBef>
            </a:pPr>
            <a:r>
              <a:rPr lang="ja-JP" altLang="en-US" sz="1600" dirty="0"/>
              <a:t>ブロモ化する化学反応</a:t>
            </a:r>
          </a:p>
        </p:txBody>
      </p:sp>
      <p:graphicFrame>
        <p:nvGraphicFramePr>
          <p:cNvPr id="1026" name="Object 26"/>
          <p:cNvGraphicFramePr>
            <a:graphicFrameLocks noChangeAspect="1"/>
          </p:cNvGraphicFramePr>
          <p:nvPr>
            <p:extLst>
              <p:ext uri="{D42A27DB-BD31-4B8C-83A1-F6EECF244321}">
                <p14:modId xmlns:p14="http://schemas.microsoft.com/office/powerpoint/2010/main" val="2843748643"/>
              </p:ext>
            </p:extLst>
          </p:nvPr>
        </p:nvGraphicFramePr>
        <p:xfrm>
          <a:off x="5651500" y="4299098"/>
          <a:ext cx="3457575" cy="2154238"/>
        </p:xfrm>
        <a:graphic>
          <a:graphicData uri="http://schemas.openxmlformats.org/presentationml/2006/ole">
            <mc:AlternateContent xmlns:mc="http://schemas.openxmlformats.org/markup-compatibility/2006">
              <mc:Choice xmlns:v="urn:schemas-microsoft-com:vml" Requires="v">
                <p:oleObj spid="_x0000_s1225" name="Equation" r:id="rId12" imgW="3974760" imgH="2476440" progId="Equation.DSMT4">
                  <p:embed/>
                </p:oleObj>
              </mc:Choice>
              <mc:Fallback>
                <p:oleObj name="Equation" r:id="rId12" imgW="3974760" imgH="2476440" progId="Equation.DSMT4">
                  <p:embed/>
                  <p:pic>
                    <p:nvPicPr>
                      <p:cNvPr id="0" name="Object 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51500" y="4299098"/>
                        <a:ext cx="3457575" cy="2154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7" name="Object 27"/>
          <p:cNvGraphicFramePr>
            <a:graphicFrameLocks noChangeAspect="1"/>
          </p:cNvGraphicFramePr>
          <p:nvPr>
            <p:extLst>
              <p:ext uri="{D42A27DB-BD31-4B8C-83A1-F6EECF244321}">
                <p14:modId xmlns:p14="http://schemas.microsoft.com/office/powerpoint/2010/main" val="344595149"/>
              </p:ext>
            </p:extLst>
          </p:nvPr>
        </p:nvGraphicFramePr>
        <p:xfrm>
          <a:off x="6803752" y="2998713"/>
          <a:ext cx="1162050" cy="1222375"/>
        </p:xfrm>
        <a:graphic>
          <a:graphicData uri="http://schemas.openxmlformats.org/presentationml/2006/ole">
            <mc:AlternateContent xmlns:mc="http://schemas.openxmlformats.org/markup-compatibility/2006">
              <mc:Choice xmlns:v="urn:schemas-microsoft-com:vml" Requires="v">
                <p:oleObj spid="_x0000_s1226" name="Equation" r:id="rId14" imgW="1244520" imgH="1307880" progId="Equation.DSMT4">
                  <p:embed/>
                </p:oleObj>
              </mc:Choice>
              <mc:Fallback>
                <p:oleObj name="Equation" r:id="rId14" imgW="1244520" imgH="1307880" progId="Equation.DSMT4">
                  <p:embed/>
                  <p:pic>
                    <p:nvPicPr>
                      <p:cNvPr id="0" name="Object 2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03752" y="2998713"/>
                        <a:ext cx="1162050" cy="1222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035" name="Group 29"/>
          <p:cNvGrpSpPr>
            <a:grpSpLocks/>
          </p:cNvGrpSpPr>
          <p:nvPr/>
        </p:nvGrpSpPr>
        <p:grpSpPr bwMode="auto">
          <a:xfrm>
            <a:off x="2195513" y="6237288"/>
            <a:ext cx="885825" cy="457200"/>
            <a:chOff x="1956" y="3369"/>
            <a:chExt cx="558" cy="288"/>
          </a:xfrm>
        </p:grpSpPr>
        <p:sp>
          <p:nvSpPr>
            <p:cNvPr id="1041" name="Rectangle 30"/>
            <p:cNvSpPr>
              <a:spLocks noChangeArrowheads="1"/>
            </p:cNvSpPr>
            <p:nvPr/>
          </p:nvSpPr>
          <p:spPr bwMode="auto">
            <a:xfrm>
              <a:off x="2016" y="3382"/>
              <a:ext cx="432" cy="48"/>
            </a:xfrm>
            <a:prstGeom prst="rect">
              <a:avLst/>
            </a:prstGeom>
            <a:solidFill>
              <a:schemeClr val="tx1"/>
            </a:solidFill>
            <a:ln w="9525">
              <a:solidFill>
                <a:schemeClr val="tx1"/>
              </a:solidFill>
              <a:miter lim="800000"/>
              <a:headEnd/>
              <a:tailEnd/>
            </a:ln>
          </p:spPr>
          <p:txBody>
            <a:bodyPr wrap="none" anchor="ctr"/>
            <a:lstStyle/>
            <a:p>
              <a:endParaRPr lang="ja-JP" altLang="en-US"/>
            </a:p>
          </p:txBody>
        </p:sp>
        <p:sp>
          <p:nvSpPr>
            <p:cNvPr id="1042" name="Text Box 31"/>
            <p:cNvSpPr txBox="1">
              <a:spLocks noChangeArrowheads="1"/>
            </p:cNvSpPr>
            <p:nvPr/>
          </p:nvSpPr>
          <p:spPr bwMode="auto">
            <a:xfrm>
              <a:off x="1956" y="3369"/>
              <a:ext cx="55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eaLnBrk="1" hangingPunct="1"/>
              <a:r>
                <a:rPr lang="ja-JP" altLang="en-US"/>
                <a:t>2 </a:t>
              </a:r>
              <a:r>
                <a:rPr lang="en-US" altLang="ja-JP"/>
                <a:t>mm</a:t>
              </a:r>
            </a:p>
          </p:txBody>
        </p:sp>
      </p:grpSp>
      <p:sp>
        <p:nvSpPr>
          <p:cNvPr id="1036" name="Text Box 32"/>
          <p:cNvSpPr txBox="1">
            <a:spLocks noChangeArrowheads="1"/>
          </p:cNvSpPr>
          <p:nvPr/>
        </p:nvSpPr>
        <p:spPr bwMode="auto">
          <a:xfrm>
            <a:off x="3348038" y="1052513"/>
            <a:ext cx="1944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eaLnBrk="1" hangingPunct="1">
              <a:spcBef>
                <a:spcPct val="50000"/>
              </a:spcBef>
            </a:pPr>
            <a:r>
              <a:rPr lang="ja-JP" altLang="en-US" b="1"/>
              <a:t>数値計算</a:t>
            </a:r>
            <a:r>
              <a:rPr lang="en-US" altLang="ja-JP" b="1"/>
              <a:t>↓</a:t>
            </a:r>
          </a:p>
        </p:txBody>
      </p:sp>
      <p:pic>
        <p:nvPicPr>
          <p:cNvPr id="16419" name="sim_target.m1v">
            <a:hlinkClick r:id="" action="ppaction://media"/>
          </p:cNvPr>
          <p:cNvPicPr>
            <a:picLocks noChangeAspect="1" noChangeArrowheads="1"/>
          </p:cNvPicPr>
          <p:nvPr>
            <a:videoFile r:link="rId3"/>
            <p:extLst>
              <p:ext uri="{DAA4B4D4-6D71-4841-9C94-3DE7FCFB9230}">
                <p14:media xmlns:p14="http://schemas.microsoft.com/office/powerpoint/2010/main" r:embed="rId2"/>
              </p:ext>
            </p:extLst>
          </p:nvPr>
        </p:nvPicPr>
        <p:blipFill>
          <a:blip r:embed="rId16">
            <a:extLst>
              <a:ext uri="{28A0092B-C50C-407E-A947-70E740481C1C}">
                <a14:useLocalDpi xmlns:a14="http://schemas.microsoft.com/office/drawing/2010/main" val="0"/>
              </a:ext>
            </a:extLst>
          </a:blip>
          <a:srcRect/>
          <a:stretch>
            <a:fillRect/>
          </a:stretch>
        </p:blipFill>
        <p:spPr bwMode="auto">
          <a:xfrm>
            <a:off x="3059113" y="1485900"/>
            <a:ext cx="252095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0" name="sim_spiral.m1v">
            <a:hlinkClick r:id="" action="ppaction://media"/>
          </p:cNvPr>
          <p:cNvPicPr>
            <a:picLocks noChangeAspect="1" noChangeArrowheads="1"/>
          </p:cNvPicPr>
          <p:nvPr>
            <a:videoFile r:link="rId5"/>
            <p:extLst>
              <p:ext uri="{DAA4B4D4-6D71-4841-9C94-3DE7FCFB9230}">
                <p14:media xmlns:p14="http://schemas.microsoft.com/office/powerpoint/2010/main" r:embed="rId4"/>
              </p:ext>
            </p:extLst>
          </p:nvPr>
        </p:nvPicPr>
        <p:blipFill>
          <a:blip r:embed="rId16">
            <a:extLst>
              <a:ext uri="{28A0092B-C50C-407E-A947-70E740481C1C}">
                <a14:useLocalDpi xmlns:a14="http://schemas.microsoft.com/office/drawing/2010/main" val="0"/>
              </a:ext>
            </a:extLst>
          </a:blip>
          <a:srcRect/>
          <a:stretch>
            <a:fillRect/>
          </a:stretch>
        </p:blipFill>
        <p:spPr bwMode="auto">
          <a:xfrm>
            <a:off x="3059113" y="4076700"/>
            <a:ext cx="252095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1" name="target400.mpeg">
            <a:hlinkClick r:id="" action="ppaction://media"/>
          </p:cNvPr>
          <p:cNvPicPr>
            <a:picLocks noChangeAspect="1" noChangeArrowheads="1"/>
          </p:cNvPicPr>
          <p:nvPr>
            <a:videoFile r:link="rId7"/>
            <p:extLst>
              <p:ext uri="{DAA4B4D4-6D71-4841-9C94-3DE7FCFB9230}">
                <p14:media xmlns:p14="http://schemas.microsoft.com/office/powerpoint/2010/main" r:embed="rId6"/>
              </p:ext>
            </p:extLst>
          </p:nvPr>
        </p:nvPicPr>
        <p:blipFill>
          <a:blip r:embed="rId17">
            <a:extLst>
              <a:ext uri="{28A0092B-C50C-407E-A947-70E740481C1C}">
                <a14:useLocalDpi xmlns:a14="http://schemas.microsoft.com/office/drawing/2010/main" val="0"/>
              </a:ext>
            </a:extLst>
          </a:blip>
          <a:srcRect/>
          <a:stretch>
            <a:fillRect/>
          </a:stretch>
        </p:blipFill>
        <p:spPr bwMode="auto">
          <a:xfrm>
            <a:off x="34925" y="1557338"/>
            <a:ext cx="2952750"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3" name="spiral400.mpeg">
            <a:hlinkClick r:id="" action="ppaction://media"/>
          </p:cNvPr>
          <p:cNvPicPr>
            <a:picLocks noChangeAspect="1" noChangeArrowheads="1"/>
          </p:cNvPicPr>
          <p:nvPr>
            <a:videoFile r:link="rId9"/>
            <p:extLst>
              <p:ext uri="{DAA4B4D4-6D71-4841-9C94-3DE7FCFB9230}">
                <p14:media xmlns:p14="http://schemas.microsoft.com/office/powerpoint/2010/main" r:embed="rId8"/>
              </p:ext>
            </p:extLst>
          </p:nvPr>
        </p:nvPicPr>
        <p:blipFill>
          <a:blip r:embed="rId18">
            <a:extLst>
              <a:ext uri="{28A0092B-C50C-407E-A947-70E740481C1C}">
                <a14:useLocalDpi xmlns:a14="http://schemas.microsoft.com/office/drawing/2010/main" val="0"/>
              </a:ext>
            </a:extLst>
          </a:blip>
          <a:srcRect/>
          <a:stretch>
            <a:fillRect/>
          </a:stretch>
        </p:blipFill>
        <p:spPr bwMode="auto">
          <a:xfrm>
            <a:off x="34925" y="4200525"/>
            <a:ext cx="2987675"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179512" y="188640"/>
            <a:ext cx="3877985" cy="646331"/>
          </a:xfrm>
          <a:prstGeom prst="rect">
            <a:avLst/>
          </a:prstGeom>
          <a:noFill/>
        </p:spPr>
        <p:txBody>
          <a:bodyPr wrap="none" rtlCol="0">
            <a:spAutoFit/>
          </a:bodyPr>
          <a:lstStyle/>
          <a:p>
            <a:r>
              <a:rPr kumimoji="1" lang="ja-JP" altLang="en-US" sz="3600" dirty="0">
                <a:solidFill>
                  <a:srgbClr val="7030A0"/>
                </a:solidFill>
                <a:effectLst>
                  <a:outerShdw blurRad="38100" dist="38100" dir="2700000" algn="tl">
                    <a:srgbClr val="000000">
                      <a:alpha val="43137"/>
                    </a:srgbClr>
                  </a:outerShdw>
                </a:effectLst>
              </a:rPr>
              <a:t>反応拡散系の演習</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0023" fill="hold"/>
                                        <p:tgtEl>
                                          <p:spTgt spid="16421"/>
                                        </p:tgtEl>
                                      </p:cBhvr>
                                    </p:cmd>
                                  </p:childTnLst>
                                </p:cTn>
                              </p:par>
                              <p:par>
                                <p:cTn id="7" presetID="1" presetClass="mediacall" presetSubtype="0" fill="hold" nodeType="withEffect">
                                  <p:stCondLst>
                                    <p:cond delay="0"/>
                                  </p:stCondLst>
                                  <p:childTnLst>
                                    <p:cmd type="call" cmd="playFrom(0.0)">
                                      <p:cBhvr>
                                        <p:cTn id="8" dur="30000" fill="hold"/>
                                        <p:tgtEl>
                                          <p:spTgt spid="16423"/>
                                        </p:tgtEl>
                                      </p:cBhvr>
                                    </p:cmd>
                                  </p:childTnLst>
                                </p:cTn>
                              </p:par>
                              <p:par>
                                <p:cTn id="9" presetID="1" presetClass="mediacall" presetSubtype="0" fill="hold" nodeType="withEffect">
                                  <p:stCondLst>
                                    <p:cond delay="0"/>
                                  </p:stCondLst>
                                  <p:childTnLst>
                                    <p:cmd type="call" cmd="playFrom(0.0)">
                                      <p:cBhvr>
                                        <p:cTn id="10" dur="13408" fill="hold"/>
                                        <p:tgtEl>
                                          <p:spTgt spid="16419"/>
                                        </p:tgtEl>
                                      </p:cBhvr>
                                    </p:cmd>
                                  </p:childTnLst>
                                </p:cTn>
                              </p:par>
                              <p:par>
                                <p:cTn id="11" presetID="1" presetClass="mediacall" presetSubtype="0" fill="hold" nodeType="withEffect">
                                  <p:stCondLst>
                                    <p:cond delay="0"/>
                                  </p:stCondLst>
                                  <p:childTnLst>
                                    <p:cmd type="call" cmd="playFrom(0.0)">
                                      <p:cBhvr>
                                        <p:cTn id="12" dur="13408" fill="hold"/>
                                        <p:tgtEl>
                                          <p:spTgt spid="164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3" repeatCount="indefinite" fill="hold" display="0">
                  <p:stCondLst>
                    <p:cond delay="indefinite"/>
                  </p:stCondLst>
                  <p:endCondLst>
                    <p:cond evt="onNext" delay="0">
                      <p:tgtEl>
                        <p:sldTgt/>
                      </p:tgtEl>
                    </p:cond>
                    <p:cond evt="onPrev" delay="0">
                      <p:tgtEl>
                        <p:sldTgt/>
                      </p:tgtEl>
                    </p:cond>
                  </p:endCondLst>
                </p:cTn>
                <p:tgtEl>
                  <p:spTgt spid="16419"/>
                </p:tgtEl>
              </p:cMediaNode>
            </p:video>
            <p:video>
              <p:cMediaNode>
                <p:cTn id="14" repeatCount="indefinite" fill="hold" display="0">
                  <p:stCondLst>
                    <p:cond delay="indefinite"/>
                  </p:stCondLst>
                  <p:endCondLst>
                    <p:cond evt="onNext" delay="0">
                      <p:tgtEl>
                        <p:sldTgt/>
                      </p:tgtEl>
                    </p:cond>
                    <p:cond evt="onPrev" delay="0">
                      <p:tgtEl>
                        <p:sldTgt/>
                      </p:tgtEl>
                    </p:cond>
                  </p:endCondLst>
                </p:cTn>
                <p:tgtEl>
                  <p:spTgt spid="16420"/>
                </p:tgtEl>
              </p:cMediaNode>
            </p:video>
            <p:video>
              <p:cMediaNode>
                <p:cTn id="15" repeatCount="indefinite" fill="hold" display="0">
                  <p:stCondLst>
                    <p:cond delay="indefinite"/>
                  </p:stCondLst>
                  <p:endCondLst>
                    <p:cond evt="onNext" delay="0">
                      <p:tgtEl>
                        <p:sldTgt/>
                      </p:tgtEl>
                    </p:cond>
                    <p:cond evt="onPrev" delay="0">
                      <p:tgtEl>
                        <p:sldTgt/>
                      </p:tgtEl>
                    </p:cond>
                  </p:endCondLst>
                </p:cTn>
                <p:tgtEl>
                  <p:spTgt spid="16421"/>
                </p:tgtEl>
              </p:cMediaNode>
            </p:video>
            <p:video>
              <p:cMediaNode>
                <p:cTn id="16" repeatCount="indefinite" fill="hold" display="0">
                  <p:stCondLst>
                    <p:cond delay="indefinite"/>
                  </p:stCondLst>
                  <p:endCondLst>
                    <p:cond evt="onNext" delay="0">
                      <p:tgtEl>
                        <p:sldTgt/>
                      </p:tgtEl>
                    </p:cond>
                    <p:cond evt="onPrev" delay="0">
                      <p:tgtEl>
                        <p:sldTgt/>
                      </p:tgtEl>
                    </p:cond>
                  </p:endCondLst>
                </p:cTn>
                <p:tgtEl>
                  <p:spTgt spid="1642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a:spLocks noChangeArrowheads="1"/>
          </p:cNvSpPr>
          <p:nvPr/>
        </p:nvSpPr>
        <p:spPr bwMode="auto">
          <a:xfrm>
            <a:off x="250825" y="44624"/>
            <a:ext cx="19704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eaLnBrk="1" hangingPunct="1"/>
            <a:r>
              <a:rPr lang="ja-JP" altLang="en-US" dirty="0"/>
              <a:t>実験テーマ例</a:t>
            </a:r>
          </a:p>
        </p:txBody>
      </p:sp>
      <p:cxnSp>
        <p:nvCxnSpPr>
          <p:cNvPr id="3" name="直線コネクタ 2"/>
          <p:cNvCxnSpPr/>
          <p:nvPr/>
        </p:nvCxnSpPr>
        <p:spPr>
          <a:xfrm>
            <a:off x="250825" y="548680"/>
            <a:ext cx="197041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614995" y="827420"/>
            <a:ext cx="2954655" cy="369332"/>
          </a:xfrm>
          <a:prstGeom prst="rect">
            <a:avLst/>
          </a:prstGeom>
          <a:noFill/>
        </p:spPr>
        <p:txBody>
          <a:bodyPr wrap="none" rtlCol="0">
            <a:spAutoFit/>
          </a:bodyPr>
          <a:lstStyle/>
          <a:p>
            <a:r>
              <a:rPr kumimoji="1" lang="ja-JP" altLang="en-US" sz="1800" dirty="0">
                <a:latin typeface="小塚明朝 Pro EL" panose="02020200000000000000" pitchFamily="18" charset="-128"/>
                <a:ea typeface="小塚明朝 Pro EL" panose="02020200000000000000" pitchFamily="18" charset="-128"/>
              </a:rPr>
              <a:t>非平衡界面現象と自発運動</a:t>
            </a:r>
          </a:p>
        </p:txBody>
      </p:sp>
      <p:sp>
        <p:nvSpPr>
          <p:cNvPr id="7" name="テキスト ボックス 6"/>
          <p:cNvSpPr txBox="1"/>
          <p:nvPr/>
        </p:nvSpPr>
        <p:spPr>
          <a:xfrm>
            <a:off x="204159" y="3645024"/>
            <a:ext cx="2262158" cy="369332"/>
          </a:xfrm>
          <a:prstGeom prst="rect">
            <a:avLst/>
          </a:prstGeom>
          <a:noFill/>
        </p:spPr>
        <p:txBody>
          <a:bodyPr wrap="none" rtlCol="0">
            <a:spAutoFit/>
          </a:bodyPr>
          <a:lstStyle/>
          <a:p>
            <a:r>
              <a:rPr kumimoji="1" lang="ja-JP" altLang="en-US" sz="1800" dirty="0">
                <a:latin typeface="小塚明朝 Pro EL" panose="02020200000000000000" pitchFamily="18" charset="-128"/>
                <a:ea typeface="小塚明朝 Pro EL" panose="02020200000000000000" pitchFamily="18" charset="-128"/>
              </a:rPr>
              <a:t>細胞運動の数理解析</a:t>
            </a:r>
          </a:p>
        </p:txBody>
      </p:sp>
      <p:pic>
        <p:nvPicPr>
          <p:cNvPr id="13" name="singlelanedroplet1.m1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82947" y="1268760"/>
            <a:ext cx="2223007" cy="2066520"/>
          </a:xfrm>
          <a:prstGeom prst="rect">
            <a:avLst/>
          </a:prstGeom>
        </p:spPr>
      </p:pic>
      <p:pic>
        <p:nvPicPr>
          <p:cNvPr id="14" name="fujiwara">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3"/>
          <a:srcRect l="14918" t="-1" r="14277" b="18831"/>
          <a:stretch/>
        </p:blipFill>
        <p:spPr>
          <a:xfrm>
            <a:off x="180514" y="4056015"/>
            <a:ext cx="2378697" cy="2044983"/>
          </a:xfrm>
          <a:prstGeom prst="rect">
            <a:avLst/>
          </a:prstGeom>
        </p:spPr>
      </p:pic>
      <p:sp>
        <p:nvSpPr>
          <p:cNvPr id="36" name="正方形/長方形 35"/>
          <p:cNvSpPr/>
          <p:nvPr/>
        </p:nvSpPr>
        <p:spPr>
          <a:xfrm>
            <a:off x="97189" y="642431"/>
            <a:ext cx="4402803" cy="5964782"/>
          </a:xfrm>
          <a:prstGeom prst="rect">
            <a:avLst/>
          </a:prstGeom>
          <a:noFill/>
          <a:ln>
            <a:solidFill>
              <a:schemeClr val="accent2">
                <a:lumMod val="60000"/>
                <a:lumOff val="4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pic>
        <p:nvPicPr>
          <p:cNvPr id="37" name="Picture 10" descr="K:\jps\jps 2014 1st\floating.png"/>
          <p:cNvPicPr>
            <a:picLocks noChangeAspect="1" noChangeArrowheads="1"/>
          </p:cNvPicPr>
          <p:nvPr/>
        </p:nvPicPr>
        <p:blipFill rotWithShape="1">
          <a:blip r:embed="rId14" cstate="hqprint">
            <a:extLst>
              <a:ext uri="{28A0092B-C50C-407E-A947-70E740481C1C}">
                <a14:useLocalDpi xmlns:a14="http://schemas.microsoft.com/office/drawing/2010/main"/>
              </a:ext>
            </a:extLst>
          </a:blip>
          <a:srcRect/>
          <a:stretch/>
        </p:blipFill>
        <p:spPr bwMode="auto">
          <a:xfrm>
            <a:off x="2461494" y="4058584"/>
            <a:ext cx="2034242" cy="2547298"/>
          </a:xfrm>
          <a:prstGeom prst="rect">
            <a:avLst/>
          </a:prstGeom>
          <a:noFill/>
          <a:extLst>
            <a:ext uri="{909E8E84-426E-40DD-AFC4-6F175D3DCCD1}">
              <a14:hiddenFill xmlns:a14="http://schemas.microsoft.com/office/drawing/2010/main">
                <a:solidFill>
                  <a:srgbClr val="FFFFFF"/>
                </a:solidFill>
              </a14:hiddenFill>
            </a:ext>
          </a:extLst>
        </p:spPr>
      </p:pic>
      <p:sp>
        <p:nvSpPr>
          <p:cNvPr id="38" name="テキスト ボックス 37"/>
          <p:cNvSpPr txBox="1"/>
          <p:nvPr/>
        </p:nvSpPr>
        <p:spPr>
          <a:xfrm>
            <a:off x="2847243" y="3645024"/>
            <a:ext cx="1107996" cy="369332"/>
          </a:xfrm>
          <a:prstGeom prst="rect">
            <a:avLst/>
          </a:prstGeom>
          <a:noFill/>
        </p:spPr>
        <p:txBody>
          <a:bodyPr wrap="none" rtlCol="0">
            <a:spAutoFit/>
          </a:bodyPr>
          <a:lstStyle/>
          <a:p>
            <a:r>
              <a:rPr kumimoji="1" lang="ja-JP" altLang="en-US" sz="1800" dirty="0">
                <a:latin typeface="小塚明朝 Pro EL" panose="02020200000000000000" pitchFamily="18" charset="-128"/>
                <a:ea typeface="小塚明朝 Pro EL" panose="02020200000000000000" pitchFamily="18" charset="-128"/>
              </a:rPr>
              <a:t>人工細胞</a:t>
            </a:r>
          </a:p>
        </p:txBody>
      </p:sp>
      <p:sp>
        <p:nvSpPr>
          <p:cNvPr id="39" name="正方形/長方形 38"/>
          <p:cNvSpPr/>
          <p:nvPr/>
        </p:nvSpPr>
        <p:spPr>
          <a:xfrm>
            <a:off x="4633692" y="632569"/>
            <a:ext cx="4410081" cy="5974643"/>
          </a:xfrm>
          <a:prstGeom prst="rect">
            <a:avLst/>
          </a:prstGeom>
          <a:noFill/>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27" name="テキスト ボックス 26"/>
          <p:cNvSpPr txBox="1"/>
          <p:nvPr/>
        </p:nvSpPr>
        <p:spPr>
          <a:xfrm>
            <a:off x="4722037" y="921221"/>
            <a:ext cx="4339651" cy="369332"/>
          </a:xfrm>
          <a:prstGeom prst="rect">
            <a:avLst/>
          </a:prstGeom>
          <a:noFill/>
        </p:spPr>
        <p:txBody>
          <a:bodyPr wrap="none" rtlCol="0">
            <a:spAutoFit/>
          </a:bodyPr>
          <a:lstStyle/>
          <a:p>
            <a:r>
              <a:rPr lang="ja-JP" altLang="en-US" sz="1800" dirty="0">
                <a:latin typeface="小塚明朝 Pro EL" panose="02020200000000000000" pitchFamily="18" charset="-128"/>
                <a:ea typeface="小塚明朝 Pro EL" panose="02020200000000000000" pitchFamily="18" charset="-128"/>
                <a:cs typeface="Arial" panose="020B0604020202020204" pitchFamily="34" charset="0"/>
              </a:rPr>
              <a:t>接着の可視化による神経細胞の運動解析</a:t>
            </a:r>
            <a:endParaRPr kumimoji="1" lang="ja-JP" altLang="en-US" sz="1800" dirty="0">
              <a:latin typeface="小塚明朝 Pro EL" panose="02020200000000000000" pitchFamily="18" charset="-128"/>
              <a:ea typeface="小塚明朝 Pro EL" panose="02020200000000000000" pitchFamily="18" charset="-128"/>
              <a:cs typeface="Arial" panose="020B0604020202020204" pitchFamily="34" charset="0"/>
            </a:endParaRPr>
          </a:p>
        </p:txBody>
      </p:sp>
      <p:sp>
        <p:nvSpPr>
          <p:cNvPr id="28" name="テキスト ボックス 27"/>
          <p:cNvSpPr txBox="1"/>
          <p:nvPr/>
        </p:nvSpPr>
        <p:spPr>
          <a:xfrm>
            <a:off x="4809380" y="1262333"/>
            <a:ext cx="745883" cy="238086"/>
          </a:xfrm>
          <a:prstGeom prst="rect">
            <a:avLst/>
          </a:prstGeom>
          <a:noFill/>
        </p:spPr>
        <p:txBody>
          <a:bodyPr wrap="none" rtlCol="0">
            <a:spAutoFit/>
          </a:bodyPr>
          <a:lstStyle/>
          <a:p>
            <a:r>
              <a:rPr kumimoji="1" lang="en-US" altLang="ja-JP" sz="1000" dirty="0">
                <a:latin typeface="Arial" panose="020B0604020202020204" pitchFamily="34" charset="0"/>
                <a:cs typeface="Arial" panose="020B0604020202020204" pitchFamily="34" charset="0"/>
              </a:rPr>
              <a:t>50x speed</a:t>
            </a:r>
            <a:endParaRPr kumimoji="1" lang="ja-JP" altLang="en-US" sz="1000" dirty="0">
              <a:latin typeface="Arial" panose="020B0604020202020204" pitchFamily="34" charset="0"/>
              <a:cs typeface="Arial" panose="020B0604020202020204" pitchFamily="34" charset="0"/>
            </a:endParaRPr>
          </a:p>
        </p:txBody>
      </p:sp>
      <p:sp>
        <p:nvSpPr>
          <p:cNvPr id="29" name="テキスト ボックス 28"/>
          <p:cNvSpPr txBox="1"/>
          <p:nvPr/>
        </p:nvSpPr>
        <p:spPr>
          <a:xfrm>
            <a:off x="8191938" y="3046898"/>
            <a:ext cx="770683" cy="238086"/>
          </a:xfrm>
          <a:prstGeom prst="rect">
            <a:avLst/>
          </a:prstGeom>
          <a:noFill/>
        </p:spPr>
        <p:txBody>
          <a:bodyPr wrap="none" rtlCol="0">
            <a:spAutoFit/>
          </a:bodyPr>
          <a:lstStyle/>
          <a:p>
            <a:r>
              <a:rPr lang="en-US" altLang="ja-JP" sz="1000" dirty="0">
                <a:latin typeface="Arial" panose="020B0604020202020204" pitchFamily="34" charset="0"/>
                <a:cs typeface="Arial" panose="020B0604020202020204" pitchFamily="34" charset="0"/>
              </a:rPr>
              <a:t>bar: 10 </a:t>
            </a:r>
            <a:r>
              <a:rPr lang="en-US" altLang="ja-JP" sz="1000" dirty="0" err="1">
                <a:latin typeface="Arial" panose="020B0604020202020204" pitchFamily="34" charset="0"/>
                <a:cs typeface="Arial" panose="020B0604020202020204" pitchFamily="34" charset="0"/>
              </a:rPr>
              <a:t>μm</a:t>
            </a:r>
            <a:endParaRPr kumimoji="1" lang="ja-JP" altLang="en-US" sz="1000" dirty="0">
              <a:latin typeface="Arial" panose="020B0604020202020204" pitchFamily="34" charset="0"/>
              <a:cs typeface="Arial" panose="020B0604020202020204" pitchFamily="34" charset="0"/>
            </a:endParaRPr>
          </a:p>
        </p:txBody>
      </p:sp>
      <p:sp>
        <p:nvSpPr>
          <p:cNvPr id="31" name="正方形/長方形 30"/>
          <p:cNvSpPr/>
          <p:nvPr/>
        </p:nvSpPr>
        <p:spPr>
          <a:xfrm>
            <a:off x="8273373" y="2998991"/>
            <a:ext cx="622702" cy="6572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400"/>
          </a:p>
        </p:txBody>
      </p:sp>
      <p:pic>
        <p:nvPicPr>
          <p:cNvPr id="32" name="stackPCRICMcombine">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5"/>
          <a:stretch>
            <a:fillRect/>
          </a:stretch>
        </p:blipFill>
        <p:spPr>
          <a:xfrm>
            <a:off x="4862005" y="1479651"/>
            <a:ext cx="4061099" cy="1403134"/>
          </a:xfrm>
          <a:prstGeom prst="rect">
            <a:avLst/>
          </a:prstGeom>
        </p:spPr>
      </p:pic>
      <p:sp>
        <p:nvSpPr>
          <p:cNvPr id="33" name="テキスト ボックス 32"/>
          <p:cNvSpPr txBox="1"/>
          <p:nvPr/>
        </p:nvSpPr>
        <p:spPr>
          <a:xfrm>
            <a:off x="5165484" y="3544591"/>
            <a:ext cx="3647152" cy="369332"/>
          </a:xfrm>
          <a:prstGeom prst="rect">
            <a:avLst/>
          </a:prstGeom>
          <a:noFill/>
        </p:spPr>
        <p:txBody>
          <a:bodyPr wrap="none" rtlCol="0">
            <a:spAutoFit/>
          </a:bodyPr>
          <a:lstStyle/>
          <a:p>
            <a:r>
              <a:rPr kumimoji="1" lang="ja-JP" altLang="en-US" sz="1800" dirty="0">
                <a:latin typeface="小塚明朝 Pro EL" panose="02020200000000000000" pitchFamily="18" charset="-128"/>
                <a:ea typeface="小塚明朝 Pro EL" panose="02020200000000000000" pitchFamily="18" charset="-128"/>
                <a:cs typeface="Arial" panose="020B0604020202020204" pitchFamily="34" charset="0"/>
              </a:rPr>
              <a:t>ヒドラ組織の非平衡ダイナミクス</a:t>
            </a:r>
          </a:p>
        </p:txBody>
      </p:sp>
      <p:pic>
        <p:nvPicPr>
          <p:cNvPr id="34" name="図 33"/>
          <p:cNvPicPr>
            <a:picLocks noChangeAspect="1"/>
          </p:cNvPicPr>
          <p:nvPr/>
        </p:nvPicPr>
        <p:blipFill>
          <a:blip r:embed="rId16"/>
          <a:stretch>
            <a:fillRect/>
          </a:stretch>
        </p:blipFill>
        <p:spPr>
          <a:xfrm>
            <a:off x="7639483" y="5293850"/>
            <a:ext cx="1288391" cy="1091819"/>
          </a:xfrm>
          <a:prstGeom prst="rect">
            <a:avLst/>
          </a:prstGeom>
        </p:spPr>
      </p:pic>
      <p:grpSp>
        <p:nvGrpSpPr>
          <p:cNvPr id="35" name="グループ化 34"/>
          <p:cNvGrpSpPr/>
          <p:nvPr/>
        </p:nvGrpSpPr>
        <p:grpSpPr>
          <a:xfrm>
            <a:off x="4743830" y="5372901"/>
            <a:ext cx="2667930" cy="859558"/>
            <a:chOff x="328918" y="3836722"/>
            <a:chExt cx="4296548" cy="1384269"/>
          </a:xfrm>
        </p:grpSpPr>
        <p:pic>
          <p:nvPicPr>
            <p:cNvPr id="54" name="図 53"/>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328918" y="3836722"/>
              <a:ext cx="4296548" cy="1295018"/>
            </a:xfrm>
            <a:prstGeom prst="rect">
              <a:avLst/>
            </a:prstGeom>
          </p:spPr>
        </p:pic>
        <p:cxnSp>
          <p:nvCxnSpPr>
            <p:cNvPr id="55" name="直線コネクタ 54"/>
            <p:cNvCxnSpPr/>
            <p:nvPr/>
          </p:nvCxnSpPr>
          <p:spPr>
            <a:xfrm>
              <a:off x="4170727" y="5220991"/>
              <a:ext cx="421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7" name="Fitting">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8"/>
          <a:stretch>
            <a:fillRect/>
          </a:stretch>
        </p:blipFill>
        <p:spPr>
          <a:xfrm>
            <a:off x="4740850" y="4125010"/>
            <a:ext cx="2621103" cy="910993"/>
          </a:xfrm>
          <a:prstGeom prst="rect">
            <a:avLst/>
          </a:prstGeom>
        </p:spPr>
      </p:pic>
      <p:cxnSp>
        <p:nvCxnSpPr>
          <p:cNvPr id="58" name="直線コネクタ 57"/>
          <p:cNvCxnSpPr/>
          <p:nvPr/>
        </p:nvCxnSpPr>
        <p:spPr>
          <a:xfrm>
            <a:off x="7124994" y="5100955"/>
            <a:ext cx="2369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0" name="Burst">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a:blip r:embed="rId19"/>
          <a:stretch>
            <a:fillRect/>
          </a:stretch>
        </p:blipFill>
        <p:spPr>
          <a:xfrm>
            <a:off x="7483709" y="3989576"/>
            <a:ext cx="1373504" cy="1083830"/>
          </a:xfrm>
          <a:prstGeom prst="rect">
            <a:avLst/>
          </a:prstGeom>
        </p:spPr>
      </p:pic>
      <p:cxnSp>
        <p:nvCxnSpPr>
          <p:cNvPr id="61" name="直線コネクタ 60"/>
          <p:cNvCxnSpPr/>
          <p:nvPr/>
        </p:nvCxnSpPr>
        <p:spPr>
          <a:xfrm>
            <a:off x="8569260" y="5172260"/>
            <a:ext cx="28795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テキスト ボックス 61"/>
          <p:cNvSpPr txBox="1"/>
          <p:nvPr/>
        </p:nvSpPr>
        <p:spPr>
          <a:xfrm>
            <a:off x="4692655" y="3861914"/>
            <a:ext cx="745882" cy="238086"/>
          </a:xfrm>
          <a:prstGeom prst="rect">
            <a:avLst/>
          </a:prstGeom>
          <a:noFill/>
        </p:spPr>
        <p:txBody>
          <a:bodyPr wrap="none" rtlCol="0">
            <a:spAutoFit/>
          </a:bodyPr>
          <a:lstStyle/>
          <a:p>
            <a:r>
              <a:rPr lang="en-US" altLang="ja-JP" sz="1000" dirty="0">
                <a:latin typeface="Arial" panose="020B0604020202020204" pitchFamily="34" charset="0"/>
                <a:cs typeface="Arial" panose="020B0604020202020204" pitchFamily="34" charset="0"/>
              </a:rPr>
              <a:t>75</a:t>
            </a:r>
            <a:r>
              <a:rPr kumimoji="1" lang="en-US" altLang="ja-JP" sz="1000" dirty="0">
                <a:latin typeface="Arial" panose="020B0604020202020204" pitchFamily="34" charset="0"/>
                <a:cs typeface="Arial" panose="020B0604020202020204" pitchFamily="34" charset="0"/>
              </a:rPr>
              <a:t>x speed</a:t>
            </a:r>
            <a:endParaRPr kumimoji="1" lang="ja-JP" altLang="en-US" sz="1000" dirty="0">
              <a:latin typeface="Arial" panose="020B0604020202020204" pitchFamily="34" charset="0"/>
              <a:cs typeface="Arial" panose="020B0604020202020204" pitchFamily="34" charset="0"/>
            </a:endParaRPr>
          </a:p>
        </p:txBody>
      </p:sp>
      <p:sp>
        <p:nvSpPr>
          <p:cNvPr id="63" name="テキスト ボックス 62"/>
          <p:cNvSpPr txBox="1"/>
          <p:nvPr/>
        </p:nvSpPr>
        <p:spPr>
          <a:xfrm>
            <a:off x="5570556" y="6260396"/>
            <a:ext cx="900886" cy="238086"/>
          </a:xfrm>
          <a:prstGeom prst="rect">
            <a:avLst/>
          </a:prstGeom>
          <a:noFill/>
        </p:spPr>
        <p:txBody>
          <a:bodyPr wrap="none" rtlCol="0">
            <a:spAutoFit/>
          </a:bodyPr>
          <a:lstStyle/>
          <a:p>
            <a:r>
              <a:rPr lang="en-US" altLang="ja-JP" sz="1000" dirty="0">
                <a:latin typeface="Arial" panose="020B0604020202020204" pitchFamily="34" charset="0"/>
                <a:cs typeface="Arial" panose="020B0604020202020204" pitchFamily="34" charset="0"/>
              </a:rPr>
              <a:t>bars: 300 </a:t>
            </a:r>
            <a:r>
              <a:rPr lang="en-US" altLang="ja-JP" sz="1000" dirty="0" err="1">
                <a:latin typeface="Arial" panose="020B0604020202020204" pitchFamily="34" charset="0"/>
                <a:cs typeface="Arial" panose="020B0604020202020204" pitchFamily="34" charset="0"/>
              </a:rPr>
              <a:t>μm</a:t>
            </a:r>
            <a:endParaRPr kumimoji="1" lang="ja-JP" altLang="en-US" sz="1000" dirty="0">
              <a:latin typeface="Arial" panose="020B0604020202020204" pitchFamily="34" charset="0"/>
              <a:cs typeface="Arial" panose="020B0604020202020204" pitchFamily="34" charset="0"/>
            </a:endParaRPr>
          </a:p>
        </p:txBody>
      </p:sp>
      <p:sp>
        <p:nvSpPr>
          <p:cNvPr id="64" name="テキスト ボックス 63"/>
          <p:cNvSpPr txBox="1"/>
          <p:nvPr/>
        </p:nvSpPr>
        <p:spPr>
          <a:xfrm>
            <a:off x="8163368" y="3769133"/>
            <a:ext cx="745882" cy="238086"/>
          </a:xfrm>
          <a:prstGeom prst="rect">
            <a:avLst/>
          </a:prstGeom>
          <a:noFill/>
        </p:spPr>
        <p:txBody>
          <a:bodyPr wrap="none" rtlCol="0">
            <a:spAutoFit/>
          </a:bodyPr>
          <a:lstStyle/>
          <a:p>
            <a:r>
              <a:rPr lang="en-US" altLang="ja-JP" sz="1000" dirty="0">
                <a:latin typeface="Arial" panose="020B0604020202020204" pitchFamily="34" charset="0"/>
                <a:cs typeface="Arial" panose="020B0604020202020204" pitchFamily="34" charset="0"/>
              </a:rPr>
              <a:t>90</a:t>
            </a:r>
            <a:r>
              <a:rPr kumimoji="1" lang="en-US" altLang="ja-JP" sz="1000" dirty="0">
                <a:latin typeface="Arial" panose="020B0604020202020204" pitchFamily="34" charset="0"/>
                <a:cs typeface="Arial" panose="020B0604020202020204" pitchFamily="34" charset="0"/>
              </a:rPr>
              <a:t>x speed</a:t>
            </a:r>
            <a:endParaRPr kumimoji="1" lang="ja-JP" altLang="en-US" sz="1000" dirty="0">
              <a:latin typeface="Arial" panose="020B0604020202020204" pitchFamily="34" charset="0"/>
              <a:cs typeface="Arial" panose="020B0604020202020204" pitchFamily="34" charset="0"/>
            </a:endParaRPr>
          </a:p>
        </p:txBody>
      </p:sp>
      <p:pic>
        <p:nvPicPr>
          <p:cNvPr id="10" name="図 9">
            <a:extLst>
              <a:ext uri="{FF2B5EF4-FFF2-40B4-BE49-F238E27FC236}">
                <a16:creationId xmlns="" xmlns:a16="http://schemas.microsoft.com/office/drawing/2014/main" id="{472257D3-209F-49BA-87E8-49E26E6F72F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411760" y="1270189"/>
            <a:ext cx="2044984" cy="2044984"/>
          </a:xfrm>
          <a:prstGeom prst="rect">
            <a:avLst/>
          </a:prstGeom>
        </p:spPr>
      </p:pic>
    </p:spTree>
    <p:extLst>
      <p:ext uri="{BB962C8B-B14F-4D97-AF65-F5344CB8AC3E}">
        <p14:creationId xmlns:p14="http://schemas.microsoft.com/office/powerpoint/2010/main" val="91499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40" fill="hold"/>
                                        <p:tgtEl>
                                          <p:spTgt spid="14"/>
                                        </p:tgtEl>
                                      </p:cBhvr>
                                    </p:cmd>
                                  </p:childTnLst>
                                </p:cTn>
                              </p:par>
                              <p:par>
                                <p:cTn id="7" presetID="1" presetClass="mediacall" presetSubtype="0" fill="hold" nodeType="withEffect">
                                  <p:stCondLst>
                                    <p:cond delay="0"/>
                                  </p:stCondLst>
                                  <p:childTnLst>
                                    <p:cmd type="call" cmd="playFrom(0.0)">
                                      <p:cBhvr>
                                        <p:cTn id="8" dur="6681" fill="hold"/>
                                        <p:tgtEl>
                                          <p:spTgt spid="13"/>
                                        </p:tgtEl>
                                      </p:cBhvr>
                                    </p:cmd>
                                  </p:childTnLst>
                                </p:cTn>
                              </p:par>
                              <p:par>
                                <p:cTn id="9" presetID="1" presetClass="mediacall" presetSubtype="0" fill="hold" nodeType="withEffect">
                                  <p:stCondLst>
                                    <p:cond delay="0"/>
                                  </p:stCondLst>
                                  <p:childTnLst>
                                    <p:cmd type="call" cmd="playFrom(0.0)">
                                      <p:cBhvr>
                                        <p:cTn id="10" dur="10000" fill="hold"/>
                                        <p:tgtEl>
                                          <p:spTgt spid="32"/>
                                        </p:tgtEl>
                                      </p:cBhvr>
                                    </p:cmd>
                                  </p:childTnLst>
                                </p:cTn>
                              </p:par>
                              <p:par>
                                <p:cTn id="11" presetID="1" presetClass="mediacall" presetSubtype="0" fill="hold" nodeType="withEffect">
                                  <p:stCondLst>
                                    <p:cond delay="0"/>
                                  </p:stCondLst>
                                  <p:childTnLst>
                                    <p:cmd type="call" cmd="playFrom(0.0)">
                                      <p:cBhvr>
                                        <p:cTn id="12" dur="20000" fill="hold"/>
                                        <p:tgtEl>
                                          <p:spTgt spid="57"/>
                                        </p:tgtEl>
                                      </p:cBhvr>
                                    </p:cmd>
                                  </p:childTnLst>
                                </p:cTn>
                              </p:par>
                              <p:par>
                                <p:cTn id="13" presetID="1" presetClass="mediacall" presetSubtype="0" fill="hold" nodeType="withEffect">
                                  <p:stCondLst>
                                    <p:cond delay="0"/>
                                  </p:stCondLst>
                                  <p:childTnLst>
                                    <p:cmd type="call" cmd="playFrom(0.0)">
                                      <p:cBhvr>
                                        <p:cTn id="14" dur="10000" fill="hold"/>
                                        <p:tgtEl>
                                          <p:spTgt spid="6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display="0">
                  <p:stCondLst>
                    <p:cond delay="indefinite"/>
                  </p:stCondLst>
                </p:cTn>
                <p:tgtEl>
                  <p:spTgt spid="14"/>
                </p:tgtEl>
              </p:cMediaNode>
            </p:video>
            <p:video>
              <p:cMediaNode vol="80000">
                <p:cTn id="16" repeatCount="indefinite" display="0">
                  <p:stCondLst>
                    <p:cond delay="indefinite"/>
                  </p:stCondLst>
                </p:cTn>
                <p:tgtEl>
                  <p:spTgt spid="13"/>
                </p:tgtEl>
              </p:cMediaNode>
            </p:video>
            <p:video>
              <p:cMediaNode vol="80000">
                <p:cTn id="17" fill="hold" display="0">
                  <p:stCondLst>
                    <p:cond delay="indefinite"/>
                  </p:stCondLst>
                </p:cTn>
                <p:tgtEl>
                  <p:spTgt spid="32"/>
                </p:tgtEl>
              </p:cMediaNode>
            </p:video>
            <p:video>
              <p:cMediaNode vol="80000">
                <p:cTn id="18" fill="hold" display="0">
                  <p:stCondLst>
                    <p:cond delay="indefinite"/>
                  </p:stCondLst>
                </p:cTn>
                <p:tgtEl>
                  <p:spTgt spid="57"/>
                </p:tgtEl>
              </p:cMediaNode>
            </p:video>
            <p:video>
              <p:cMediaNode vol="80000">
                <p:cTn id="19" fill="hold" display="0">
                  <p:stCondLst>
                    <p:cond delay="indefinite"/>
                  </p:stCondLst>
                </p:cTn>
                <p:tgtEl>
                  <p:spTgt spid="60"/>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 xmlns:a16="http://schemas.microsoft.com/office/drawing/2014/main" id="{E2F35EEA-4F38-4A91-B038-2CB5107DF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2150" y="4509120"/>
            <a:ext cx="2754583" cy="2065938"/>
          </a:xfrm>
          <a:prstGeom prst="rect">
            <a:avLst/>
          </a:prstGeom>
        </p:spPr>
      </p:pic>
      <p:sp>
        <p:nvSpPr>
          <p:cNvPr id="2" name="テキスト ボックス 1"/>
          <p:cNvSpPr txBox="1">
            <a:spLocks noChangeArrowheads="1"/>
          </p:cNvSpPr>
          <p:nvPr/>
        </p:nvSpPr>
        <p:spPr bwMode="auto">
          <a:xfrm>
            <a:off x="369341" y="44624"/>
            <a:ext cx="19704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eaLnBrk="1" hangingPunct="1"/>
            <a:r>
              <a:rPr lang="ja-JP" altLang="en-US" dirty="0"/>
              <a:t>実験テーマ例</a:t>
            </a:r>
          </a:p>
        </p:txBody>
      </p:sp>
      <p:cxnSp>
        <p:nvCxnSpPr>
          <p:cNvPr id="3" name="直線コネクタ 2"/>
          <p:cNvCxnSpPr>
            <a:cxnSpLocks/>
          </p:cNvCxnSpPr>
          <p:nvPr/>
        </p:nvCxnSpPr>
        <p:spPr>
          <a:xfrm>
            <a:off x="250825" y="548680"/>
            <a:ext cx="221246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2" name="正方形/長方形 21"/>
          <p:cNvSpPr/>
          <p:nvPr/>
        </p:nvSpPr>
        <p:spPr>
          <a:xfrm>
            <a:off x="93754" y="642431"/>
            <a:ext cx="4402803" cy="5964782"/>
          </a:xfrm>
          <a:prstGeom prst="rect">
            <a:avLst/>
          </a:prstGeom>
          <a:noFill/>
          <a:ln>
            <a:solidFill>
              <a:schemeClr val="accent2">
                <a:lumMod val="60000"/>
                <a:lumOff val="4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23" name="テキスト ボックス 22"/>
          <p:cNvSpPr txBox="1"/>
          <p:nvPr/>
        </p:nvSpPr>
        <p:spPr>
          <a:xfrm>
            <a:off x="232350" y="980728"/>
            <a:ext cx="4108817" cy="369332"/>
          </a:xfrm>
          <a:prstGeom prst="rect">
            <a:avLst/>
          </a:prstGeom>
          <a:noFill/>
        </p:spPr>
        <p:txBody>
          <a:bodyPr wrap="none" rtlCol="0">
            <a:spAutoFit/>
          </a:bodyPr>
          <a:lstStyle/>
          <a:p>
            <a:r>
              <a:rPr kumimoji="1" lang="ja-JP" altLang="en-US" sz="1800" dirty="0">
                <a:latin typeface="小塚明朝 Pro EL" panose="02020200000000000000" pitchFamily="18" charset="-128"/>
                <a:ea typeface="小塚明朝 Pro EL" panose="02020200000000000000" pitchFamily="18" charset="-128"/>
              </a:rPr>
              <a:t>自己推進液滴同士の相互作用（山村）</a:t>
            </a:r>
          </a:p>
        </p:txBody>
      </p:sp>
      <p:sp>
        <p:nvSpPr>
          <p:cNvPr id="21" name="テキスト ボックス 20"/>
          <p:cNvSpPr txBox="1"/>
          <p:nvPr/>
        </p:nvSpPr>
        <p:spPr>
          <a:xfrm>
            <a:off x="219576" y="4221088"/>
            <a:ext cx="2954655" cy="369332"/>
          </a:xfrm>
          <a:prstGeom prst="rect">
            <a:avLst/>
          </a:prstGeom>
          <a:noFill/>
        </p:spPr>
        <p:txBody>
          <a:bodyPr wrap="none" rtlCol="0">
            <a:spAutoFit/>
          </a:bodyPr>
          <a:lstStyle/>
          <a:p>
            <a:r>
              <a:rPr lang="ja-JP" altLang="en-US" sz="1800" dirty="0">
                <a:latin typeface="小塚明朝 Pro EL" panose="02020200000000000000" pitchFamily="18" charset="-128"/>
                <a:ea typeface="小塚明朝 Pro EL" panose="02020200000000000000" pitchFamily="18" charset="-128"/>
              </a:rPr>
              <a:t>アメーバの走化性</a:t>
            </a:r>
            <a:r>
              <a:rPr kumimoji="1" lang="ja-JP" altLang="en-US" sz="1800" dirty="0">
                <a:latin typeface="小塚明朝 Pro EL" panose="02020200000000000000" pitchFamily="18" charset="-128"/>
                <a:ea typeface="小塚明朝 Pro EL" panose="02020200000000000000" pitchFamily="18" charset="-128"/>
              </a:rPr>
              <a:t>（</a:t>
            </a:r>
            <a:r>
              <a:rPr lang="ja-JP" altLang="en-US" sz="1800" dirty="0">
                <a:latin typeface="小塚明朝 Pro EL" panose="02020200000000000000" pitchFamily="18" charset="-128"/>
                <a:ea typeface="小塚明朝 Pro EL" panose="02020200000000000000" pitchFamily="18" charset="-128"/>
              </a:rPr>
              <a:t>塩崎</a:t>
            </a:r>
            <a:r>
              <a:rPr kumimoji="1" lang="ja-JP" altLang="en-US" sz="1800" dirty="0">
                <a:latin typeface="小塚明朝 Pro EL" panose="02020200000000000000" pitchFamily="18" charset="-128"/>
                <a:ea typeface="小塚明朝 Pro EL" panose="02020200000000000000" pitchFamily="18" charset="-128"/>
              </a:rPr>
              <a:t>）</a:t>
            </a:r>
          </a:p>
        </p:txBody>
      </p:sp>
      <p:pic>
        <p:nvPicPr>
          <p:cNvPr id="30" name="Picture 5" descr="Cell_direction">
            <a:extLst>
              <a:ext uri="{FF2B5EF4-FFF2-40B4-BE49-F238E27FC236}">
                <a16:creationId xmlns="" xmlns:a16="http://schemas.microsoft.com/office/drawing/2014/main" id="{E4D231B8-2A3E-453B-A22E-5AA62AA5FE3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73"/>
          <a:stretch/>
        </p:blipFill>
        <p:spPr bwMode="auto">
          <a:xfrm>
            <a:off x="232350" y="4673885"/>
            <a:ext cx="1601895" cy="1498547"/>
          </a:xfrm>
          <a:prstGeom prst="rect">
            <a:avLst/>
          </a:prstGeom>
          <a:noFill/>
          <a:extLst>
            <a:ext uri="{909E8E84-426E-40DD-AFC4-6F175D3DCCD1}">
              <a14:hiddenFill xmlns:a14="http://schemas.microsoft.com/office/drawing/2010/main">
                <a:solidFill>
                  <a:srgbClr val="FFFFFF"/>
                </a:solidFill>
              </a14:hiddenFill>
            </a:ext>
          </a:extLst>
        </p:spPr>
      </p:pic>
      <p:sp>
        <p:nvSpPr>
          <p:cNvPr id="4" name="矢印: 右 3">
            <a:extLst>
              <a:ext uri="{FF2B5EF4-FFF2-40B4-BE49-F238E27FC236}">
                <a16:creationId xmlns="" xmlns:a16="http://schemas.microsoft.com/office/drawing/2014/main" id="{58962B2E-D06D-43BB-B684-7A70B635CFEA}"/>
              </a:ext>
            </a:extLst>
          </p:cNvPr>
          <p:cNvSpPr/>
          <p:nvPr/>
        </p:nvSpPr>
        <p:spPr>
          <a:xfrm>
            <a:off x="1748991" y="5167053"/>
            <a:ext cx="1162997"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 xmlns:a16="http://schemas.microsoft.com/office/drawing/2014/main" id="{8FF370BC-FB8F-43DE-ADD2-2FD45C0369BA}"/>
              </a:ext>
            </a:extLst>
          </p:cNvPr>
          <p:cNvSpPr txBox="1"/>
          <p:nvPr/>
        </p:nvSpPr>
        <p:spPr>
          <a:xfrm>
            <a:off x="2849077" y="4869160"/>
            <a:ext cx="852483" cy="1107996"/>
          </a:xfrm>
          <a:prstGeom prst="rect">
            <a:avLst/>
          </a:prstGeom>
          <a:noFill/>
        </p:spPr>
        <p:txBody>
          <a:bodyPr wrap="square" rtlCol="0">
            <a:spAutoFit/>
          </a:bodyPr>
          <a:lstStyle/>
          <a:p>
            <a:r>
              <a:rPr kumimoji="1" lang="ja-JP" altLang="en-US" sz="6600" dirty="0"/>
              <a:t>？</a:t>
            </a:r>
          </a:p>
        </p:txBody>
      </p:sp>
      <p:pic>
        <p:nvPicPr>
          <p:cNvPr id="10" name="図 9">
            <a:extLst>
              <a:ext uri="{FF2B5EF4-FFF2-40B4-BE49-F238E27FC236}">
                <a16:creationId xmlns="" xmlns:a16="http://schemas.microsoft.com/office/drawing/2014/main" id="{BC9EF735-A268-46EC-B05E-824493D72E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576" y="1304158"/>
            <a:ext cx="2833465" cy="2833465"/>
          </a:xfrm>
          <a:prstGeom prst="rect">
            <a:avLst/>
          </a:prstGeom>
        </p:spPr>
      </p:pic>
      <p:sp>
        <p:nvSpPr>
          <p:cNvPr id="27" name="正方形/長方形 26"/>
          <p:cNvSpPr/>
          <p:nvPr/>
        </p:nvSpPr>
        <p:spPr>
          <a:xfrm>
            <a:off x="4633692" y="632570"/>
            <a:ext cx="4402803" cy="5964782"/>
          </a:xfrm>
          <a:prstGeom prst="rect">
            <a:avLst/>
          </a:prstGeom>
          <a:noFill/>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28" name="テキスト ボックス 27"/>
          <p:cNvSpPr txBox="1"/>
          <p:nvPr/>
        </p:nvSpPr>
        <p:spPr>
          <a:xfrm>
            <a:off x="5433769" y="980728"/>
            <a:ext cx="2954655" cy="369332"/>
          </a:xfrm>
          <a:prstGeom prst="rect">
            <a:avLst/>
          </a:prstGeom>
          <a:noFill/>
        </p:spPr>
        <p:txBody>
          <a:bodyPr wrap="none" rtlCol="0">
            <a:spAutoFit/>
          </a:bodyPr>
          <a:lstStyle/>
          <a:p>
            <a:r>
              <a:rPr kumimoji="1" lang="ja-JP" altLang="en-US" sz="1800" dirty="0">
                <a:latin typeface="小塚明朝 Pro EL" panose="02020200000000000000" pitchFamily="18" charset="-128"/>
                <a:ea typeface="小塚明朝 Pro EL" panose="02020200000000000000" pitchFamily="18" charset="-128"/>
              </a:rPr>
              <a:t>ヒト胃癌細胞</a:t>
            </a:r>
            <a:r>
              <a:rPr kumimoji="1" lang="ja-JP" altLang="en-US" sz="1800" dirty="0" smtClean="0">
                <a:latin typeface="小塚明朝 Pro EL" panose="02020200000000000000" pitchFamily="18" charset="-128"/>
                <a:ea typeface="小塚明朝 Pro EL" panose="02020200000000000000" pitchFamily="18" charset="-128"/>
              </a:rPr>
              <a:t>の変形と運動</a:t>
            </a:r>
            <a:endParaRPr kumimoji="1" lang="ja-JP" altLang="en-US" sz="1800" dirty="0">
              <a:latin typeface="小塚明朝 Pro EL" panose="02020200000000000000" pitchFamily="18" charset="-128"/>
              <a:ea typeface="小塚明朝 Pro EL" panose="02020200000000000000" pitchFamily="18" charset="-128"/>
            </a:endParaRPr>
          </a:p>
        </p:txBody>
      </p:sp>
      <p:grpSp>
        <p:nvGrpSpPr>
          <p:cNvPr id="29" name="グループ化 28"/>
          <p:cNvGrpSpPr/>
          <p:nvPr/>
        </p:nvGrpSpPr>
        <p:grpSpPr>
          <a:xfrm>
            <a:off x="4722709" y="1392451"/>
            <a:ext cx="4228232" cy="1753219"/>
            <a:chOff x="5050414" y="3756344"/>
            <a:chExt cx="4228232" cy="1753219"/>
          </a:xfrm>
        </p:grpSpPr>
        <p:pic>
          <p:nvPicPr>
            <p:cNvPr id="31" name="図 30"/>
            <p:cNvPicPr>
              <a:picLocks noChangeAspect="1"/>
            </p:cNvPicPr>
            <p:nvPr/>
          </p:nvPicPr>
          <p:blipFill rotWithShape="1">
            <a:blip r:embed="rId6">
              <a:extLst>
                <a:ext uri="{28A0092B-C50C-407E-A947-70E740481C1C}">
                  <a14:useLocalDpi xmlns:a14="http://schemas.microsoft.com/office/drawing/2010/main" val="0"/>
                </a:ext>
              </a:extLst>
            </a:blip>
            <a:srcRect r="80065"/>
            <a:stretch/>
          </p:blipFill>
          <p:spPr>
            <a:xfrm>
              <a:off x="5050414" y="3760928"/>
              <a:ext cx="1397235" cy="1748635"/>
            </a:xfrm>
            <a:prstGeom prst="rect">
              <a:avLst/>
            </a:prstGeom>
          </p:spPr>
        </p:pic>
        <p:pic>
          <p:nvPicPr>
            <p:cNvPr id="32" name="図 31"/>
            <p:cNvPicPr>
              <a:picLocks noChangeAspect="1"/>
            </p:cNvPicPr>
            <p:nvPr/>
          </p:nvPicPr>
          <p:blipFill rotWithShape="1">
            <a:blip r:embed="rId6">
              <a:extLst>
                <a:ext uri="{28A0092B-C50C-407E-A947-70E740481C1C}">
                  <a14:useLocalDpi xmlns:a14="http://schemas.microsoft.com/office/drawing/2010/main" val="0"/>
                </a:ext>
              </a:extLst>
            </a:blip>
            <a:srcRect l="39873" r="39579"/>
            <a:stretch/>
          </p:blipFill>
          <p:spPr>
            <a:xfrm>
              <a:off x="6447649" y="3756344"/>
              <a:ext cx="1440160" cy="1748635"/>
            </a:xfrm>
            <a:prstGeom prst="rect">
              <a:avLst/>
            </a:prstGeom>
          </p:spPr>
        </p:pic>
        <p:pic>
          <p:nvPicPr>
            <p:cNvPr id="38" name="図 37"/>
            <p:cNvPicPr>
              <a:picLocks noChangeAspect="1"/>
            </p:cNvPicPr>
            <p:nvPr/>
          </p:nvPicPr>
          <p:blipFill rotWithShape="1">
            <a:blip r:embed="rId6">
              <a:extLst>
                <a:ext uri="{28A0092B-C50C-407E-A947-70E740481C1C}">
                  <a14:useLocalDpi xmlns:a14="http://schemas.microsoft.com/office/drawing/2010/main" val="0"/>
                </a:ext>
              </a:extLst>
            </a:blip>
            <a:srcRect l="80772"/>
            <a:stretch/>
          </p:blipFill>
          <p:spPr>
            <a:xfrm>
              <a:off x="7930958" y="3756345"/>
              <a:ext cx="1347688" cy="1748635"/>
            </a:xfrm>
            <a:prstGeom prst="rect">
              <a:avLst/>
            </a:prstGeom>
          </p:spPr>
        </p:pic>
      </p:grpSp>
      <p:grpSp>
        <p:nvGrpSpPr>
          <p:cNvPr id="39" name="グループ化 38"/>
          <p:cNvGrpSpPr/>
          <p:nvPr/>
        </p:nvGrpSpPr>
        <p:grpSpPr>
          <a:xfrm>
            <a:off x="4788024" y="3828229"/>
            <a:ext cx="4104456" cy="2717604"/>
            <a:chOff x="4572000" y="3462120"/>
            <a:chExt cx="4419051" cy="2925901"/>
          </a:xfrm>
        </p:grpSpPr>
        <p:pic>
          <p:nvPicPr>
            <p:cNvPr id="40" name="図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0" y="3481073"/>
              <a:ext cx="2389610" cy="2906948"/>
            </a:xfrm>
            <a:prstGeom prst="rect">
              <a:avLst/>
            </a:prstGeom>
          </p:spPr>
        </p:pic>
        <p:pic>
          <p:nvPicPr>
            <p:cNvPr id="41" name="図 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98675" y="3462120"/>
              <a:ext cx="2392376" cy="2906948"/>
            </a:xfrm>
            <a:prstGeom prst="rect">
              <a:avLst/>
            </a:prstGeom>
          </p:spPr>
        </p:pic>
      </p:grpSp>
      <p:sp>
        <p:nvSpPr>
          <p:cNvPr id="42" name="テキスト ボックス 41"/>
          <p:cNvSpPr txBox="1"/>
          <p:nvPr/>
        </p:nvSpPr>
        <p:spPr>
          <a:xfrm>
            <a:off x="5454238" y="3497819"/>
            <a:ext cx="864339" cy="369332"/>
          </a:xfrm>
          <a:prstGeom prst="rect">
            <a:avLst/>
          </a:prstGeom>
          <a:noFill/>
        </p:spPr>
        <p:txBody>
          <a:bodyPr wrap="none" rtlCol="0">
            <a:spAutoFit/>
          </a:bodyPr>
          <a:lstStyle/>
          <a:p>
            <a:r>
              <a:rPr kumimoji="1" lang="en-US" altLang="ja-JP" sz="1800" dirty="0" smtClean="0"/>
              <a:t>healthy</a:t>
            </a:r>
            <a:endParaRPr kumimoji="1" lang="ja-JP" altLang="en-US" sz="1800" dirty="0"/>
          </a:p>
        </p:txBody>
      </p:sp>
      <p:sp>
        <p:nvSpPr>
          <p:cNvPr id="43" name="テキスト ボックス 42"/>
          <p:cNvSpPr txBox="1"/>
          <p:nvPr/>
        </p:nvSpPr>
        <p:spPr>
          <a:xfrm>
            <a:off x="7136412" y="3487945"/>
            <a:ext cx="1107996" cy="369332"/>
          </a:xfrm>
          <a:prstGeom prst="rect">
            <a:avLst/>
          </a:prstGeom>
          <a:noFill/>
        </p:spPr>
        <p:txBody>
          <a:bodyPr wrap="none" rtlCol="0">
            <a:spAutoFit/>
          </a:bodyPr>
          <a:lstStyle/>
          <a:p>
            <a:r>
              <a:rPr kumimoji="1" lang="en-US" altLang="ja-JP" sz="1800" dirty="0" smtClean="0"/>
              <a:t>cancerous</a:t>
            </a:r>
            <a:endParaRPr kumimoji="1" lang="ja-JP" altLang="en-US" sz="1800" dirty="0"/>
          </a:p>
        </p:txBody>
      </p:sp>
      <p:sp>
        <p:nvSpPr>
          <p:cNvPr id="44" name="テキスト ボックス 43"/>
          <p:cNvSpPr txBox="1"/>
          <p:nvPr/>
        </p:nvSpPr>
        <p:spPr>
          <a:xfrm>
            <a:off x="4644008" y="3140968"/>
            <a:ext cx="3974165" cy="369332"/>
          </a:xfrm>
          <a:prstGeom prst="rect">
            <a:avLst/>
          </a:prstGeom>
          <a:noFill/>
        </p:spPr>
        <p:txBody>
          <a:bodyPr wrap="none" rtlCol="0">
            <a:spAutoFit/>
          </a:bodyPr>
          <a:lstStyle/>
          <a:p>
            <a:r>
              <a:rPr kumimoji="1" lang="en-US" altLang="ja-JP" sz="1800" u="sng" dirty="0" smtClean="0"/>
              <a:t>Autocorrelation function of deformation:</a:t>
            </a:r>
            <a:endParaRPr kumimoji="1" lang="ja-JP" altLang="en-US" sz="1800" u="sng" dirty="0"/>
          </a:p>
        </p:txBody>
      </p:sp>
    </p:spTree>
    <p:extLst>
      <p:ext uri="{BB962C8B-B14F-4D97-AF65-F5344CB8AC3E}">
        <p14:creationId xmlns:p14="http://schemas.microsoft.com/office/powerpoint/2010/main" val="2255682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250825" y="548680"/>
            <a:ext cx="221246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2" name="正方形/長方形 21"/>
          <p:cNvSpPr/>
          <p:nvPr/>
        </p:nvSpPr>
        <p:spPr>
          <a:xfrm>
            <a:off x="93754" y="642431"/>
            <a:ext cx="4402803" cy="5964782"/>
          </a:xfrm>
          <a:prstGeom prst="rect">
            <a:avLst/>
          </a:prstGeom>
          <a:noFill/>
          <a:ln>
            <a:solidFill>
              <a:schemeClr val="accent2">
                <a:lumMod val="60000"/>
                <a:lumOff val="4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15" name="テキスト ボックス 14"/>
          <p:cNvSpPr txBox="1"/>
          <p:nvPr/>
        </p:nvSpPr>
        <p:spPr>
          <a:xfrm>
            <a:off x="539552" y="764704"/>
            <a:ext cx="3647152" cy="646331"/>
          </a:xfrm>
          <a:prstGeom prst="rect">
            <a:avLst/>
          </a:prstGeom>
          <a:noFill/>
        </p:spPr>
        <p:txBody>
          <a:bodyPr wrap="none" rtlCol="0">
            <a:spAutoFit/>
          </a:bodyPr>
          <a:lstStyle/>
          <a:p>
            <a:r>
              <a:rPr lang="ja-JP" altLang="en-US" sz="1800" dirty="0">
                <a:latin typeface="小塚明朝 Pro EL" panose="02020200000000000000" pitchFamily="18" charset="-128"/>
                <a:ea typeface="小塚明朝 Pro EL" panose="02020200000000000000" pitchFamily="18" charset="-128"/>
              </a:rPr>
              <a:t>アガロースゲルの</a:t>
            </a:r>
            <a:br>
              <a:rPr lang="ja-JP" altLang="en-US" sz="1800" dirty="0">
                <a:latin typeface="小塚明朝 Pro EL" panose="02020200000000000000" pitchFamily="18" charset="-128"/>
                <a:ea typeface="小塚明朝 Pro EL" panose="02020200000000000000" pitchFamily="18" charset="-128"/>
              </a:rPr>
            </a:br>
            <a:r>
              <a:rPr lang="ja-JP" altLang="en-US" sz="1800" dirty="0">
                <a:latin typeface="小塚明朝 Pro EL" panose="02020200000000000000" pitchFamily="18" charset="-128"/>
                <a:ea typeface="小塚明朝 Pro EL" panose="02020200000000000000" pitchFamily="18" charset="-128"/>
              </a:rPr>
              <a:t>スティックスリップ運動（奥田）</a:t>
            </a:r>
            <a:endParaRPr kumimoji="1" lang="ja-JP" altLang="en-US" sz="1800" dirty="0">
              <a:latin typeface="小塚明朝 Pro EL" panose="02020200000000000000" pitchFamily="18" charset="-128"/>
              <a:ea typeface="小塚明朝 Pro EL" panose="02020200000000000000" pitchFamily="18" charset="-128"/>
            </a:endParaRPr>
          </a:p>
        </p:txBody>
      </p:sp>
      <p:sp>
        <p:nvSpPr>
          <p:cNvPr id="24" name="テキスト ボックス 23"/>
          <p:cNvSpPr txBox="1">
            <a:spLocks noChangeArrowheads="1"/>
          </p:cNvSpPr>
          <p:nvPr/>
        </p:nvSpPr>
        <p:spPr bwMode="auto">
          <a:xfrm>
            <a:off x="369341" y="44624"/>
            <a:ext cx="19704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eaLnBrk="1" hangingPunct="1"/>
            <a:r>
              <a:rPr lang="ja-JP" altLang="en-US" dirty="0"/>
              <a:t>実験テーマ例</a:t>
            </a:r>
          </a:p>
        </p:txBody>
      </p:sp>
      <p:sp>
        <p:nvSpPr>
          <p:cNvPr id="31" name="テキスト ボックス 30">
            <a:extLst>
              <a:ext uri="{FF2B5EF4-FFF2-40B4-BE49-F238E27FC236}">
                <a16:creationId xmlns="" xmlns:a16="http://schemas.microsoft.com/office/drawing/2014/main" id="{F8C3BF2E-8515-4B08-BEC1-650EB9B4A7DE}"/>
              </a:ext>
            </a:extLst>
          </p:cNvPr>
          <p:cNvSpPr txBox="1"/>
          <p:nvPr/>
        </p:nvSpPr>
        <p:spPr>
          <a:xfrm>
            <a:off x="472316" y="3619421"/>
            <a:ext cx="3478837" cy="369332"/>
          </a:xfrm>
          <a:prstGeom prst="rect">
            <a:avLst/>
          </a:prstGeom>
          <a:noFill/>
        </p:spPr>
        <p:txBody>
          <a:bodyPr wrap="none" rtlCol="0">
            <a:spAutoFit/>
          </a:bodyPr>
          <a:lstStyle/>
          <a:p>
            <a:r>
              <a:rPr lang="en-US" altLang="ja-JP" sz="1800" dirty="0">
                <a:latin typeface="小塚明朝 Pro EL" panose="02020200000000000000" pitchFamily="18" charset="-128"/>
                <a:ea typeface="小塚明朝 Pro EL" panose="02020200000000000000" pitchFamily="18" charset="-128"/>
              </a:rPr>
              <a:t>VR</a:t>
            </a:r>
            <a:r>
              <a:rPr lang="ja-JP" altLang="en-US" sz="1800" dirty="0">
                <a:latin typeface="小塚明朝 Pro EL" panose="02020200000000000000" pitchFamily="18" charset="-128"/>
                <a:ea typeface="小塚明朝 Pro EL" panose="02020200000000000000" pitchFamily="18" charset="-128"/>
              </a:rPr>
              <a:t>でみる非線形運動？（安藤）</a:t>
            </a:r>
            <a:endParaRPr kumimoji="1" lang="ja-JP" altLang="en-US" sz="1800" dirty="0">
              <a:latin typeface="小塚明朝 Pro EL" panose="02020200000000000000" pitchFamily="18" charset="-128"/>
              <a:ea typeface="小塚明朝 Pro EL" panose="02020200000000000000" pitchFamily="18" charset="-128"/>
            </a:endParaRPr>
          </a:p>
        </p:txBody>
      </p:sp>
      <p:pic>
        <p:nvPicPr>
          <p:cNvPr id="32" name="コンテンツ プレースホルダー 10">
            <a:extLst>
              <a:ext uri="{FF2B5EF4-FFF2-40B4-BE49-F238E27FC236}">
                <a16:creationId xmlns="" xmlns:a16="http://schemas.microsoft.com/office/drawing/2014/main" id="{9B7E8DDC-91F1-452E-BF3A-94510DCB606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359254" y="1786608"/>
            <a:ext cx="2076283" cy="1267306"/>
          </a:xfrm>
          <a:prstGeom prst="rect">
            <a:avLst/>
          </a:prstGeom>
        </p:spPr>
      </p:pic>
      <p:pic>
        <p:nvPicPr>
          <p:cNvPr id="4" name="図 3">
            <a:extLst>
              <a:ext uri="{FF2B5EF4-FFF2-40B4-BE49-F238E27FC236}">
                <a16:creationId xmlns="" xmlns:a16="http://schemas.microsoft.com/office/drawing/2014/main" id="{4807977A-E3A0-44AA-87C0-BCFDD56EB2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616" y="3976360"/>
            <a:ext cx="2109507" cy="2516159"/>
          </a:xfrm>
          <a:prstGeom prst="rect">
            <a:avLst/>
          </a:prstGeom>
        </p:spPr>
      </p:pic>
      <p:pic>
        <p:nvPicPr>
          <p:cNvPr id="6" name="図 5">
            <a:extLst>
              <a:ext uri="{FF2B5EF4-FFF2-40B4-BE49-F238E27FC236}">
                <a16:creationId xmlns="" xmlns:a16="http://schemas.microsoft.com/office/drawing/2014/main" id="{CE8AE3D2-04AB-4E13-BFB3-656EE78340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522" y="1456625"/>
            <a:ext cx="2074150" cy="2074150"/>
          </a:xfrm>
          <a:prstGeom prst="rect">
            <a:avLst/>
          </a:prstGeom>
        </p:spPr>
      </p:pic>
      <p:sp>
        <p:nvSpPr>
          <p:cNvPr id="33" name="正方形/長方形 32">
            <a:extLst>
              <a:ext uri="{FF2B5EF4-FFF2-40B4-BE49-F238E27FC236}">
                <a16:creationId xmlns:a16="http://schemas.microsoft.com/office/drawing/2014/main" xmlns="" id="{A730E55C-7CC0-464B-849D-EB5B8C766B77}"/>
              </a:ext>
            </a:extLst>
          </p:cNvPr>
          <p:cNvSpPr/>
          <p:nvPr/>
        </p:nvSpPr>
        <p:spPr>
          <a:xfrm>
            <a:off x="4633692" y="632570"/>
            <a:ext cx="4402803" cy="5964782"/>
          </a:xfrm>
          <a:prstGeom prst="rect">
            <a:avLst/>
          </a:prstGeom>
          <a:noFill/>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xmlns="" id="{8057C965-C9BF-4A91-81D0-6178990B3F8C}"/>
              </a:ext>
            </a:extLst>
          </p:cNvPr>
          <p:cNvSpPr txBox="1"/>
          <p:nvPr/>
        </p:nvSpPr>
        <p:spPr>
          <a:xfrm>
            <a:off x="5239045" y="756316"/>
            <a:ext cx="2954655" cy="369332"/>
          </a:xfrm>
          <a:prstGeom prst="rect">
            <a:avLst/>
          </a:prstGeom>
          <a:noFill/>
        </p:spPr>
        <p:txBody>
          <a:bodyPr wrap="none" rtlCol="0">
            <a:spAutoFit/>
          </a:bodyPr>
          <a:lstStyle/>
          <a:p>
            <a:r>
              <a:rPr kumimoji="1" lang="ja-JP" altLang="en-US" sz="1800" dirty="0" smtClean="0">
                <a:latin typeface="小塚明朝 Pro EL" panose="02020200000000000000" pitchFamily="18" charset="-128"/>
                <a:ea typeface="小塚明朝 Pro EL" panose="02020200000000000000" pitchFamily="18" charset="-128"/>
              </a:rPr>
              <a:t>脂質膜の力学特性精密定量</a:t>
            </a:r>
            <a:endParaRPr kumimoji="1" lang="ja-JP" altLang="en-US" sz="1800" dirty="0">
              <a:latin typeface="小塚明朝 Pro EL" panose="02020200000000000000" pitchFamily="18" charset="-128"/>
              <a:ea typeface="小塚明朝 Pro EL" panose="02020200000000000000" pitchFamily="18" charset="-128"/>
            </a:endParaRPr>
          </a:p>
        </p:txBody>
      </p:sp>
      <p:grpSp>
        <p:nvGrpSpPr>
          <p:cNvPr id="35" name="グループ化 34"/>
          <p:cNvGrpSpPr/>
          <p:nvPr/>
        </p:nvGrpSpPr>
        <p:grpSpPr>
          <a:xfrm rot="9000000">
            <a:off x="4940379" y="2290330"/>
            <a:ext cx="1217014" cy="1295388"/>
            <a:chOff x="13481942" y="16067483"/>
            <a:chExt cx="2193925" cy="2335212"/>
          </a:xfrm>
        </p:grpSpPr>
        <p:pic>
          <p:nvPicPr>
            <p:cNvPr id="36"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500992" y="16102408"/>
              <a:ext cx="2174875" cy="230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正方形/長方形 36"/>
            <p:cNvSpPr/>
            <p:nvPr/>
          </p:nvSpPr>
          <p:spPr>
            <a:xfrm>
              <a:off x="13481942" y="16067483"/>
              <a:ext cx="2174875" cy="32385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pic>
        <p:nvPicPr>
          <p:cNvPr id="38" name="図 37"/>
          <p:cNvPicPr>
            <a:picLocks noChangeAspect="1"/>
          </p:cNvPicPr>
          <p:nvPr/>
        </p:nvPicPr>
        <p:blipFill>
          <a:blip r:embed="rId8"/>
          <a:stretch>
            <a:fillRect/>
          </a:stretch>
        </p:blipFill>
        <p:spPr>
          <a:xfrm>
            <a:off x="6401970" y="2204864"/>
            <a:ext cx="2471751" cy="1329320"/>
          </a:xfrm>
          <a:prstGeom prst="rect">
            <a:avLst/>
          </a:prstGeom>
        </p:spPr>
      </p:pic>
      <p:sp>
        <p:nvSpPr>
          <p:cNvPr id="39" name="楕円 6"/>
          <p:cNvSpPr/>
          <p:nvPr/>
        </p:nvSpPr>
        <p:spPr>
          <a:xfrm rot="19800000">
            <a:off x="7561488" y="2949000"/>
            <a:ext cx="383905" cy="216024"/>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0" name="直線コネクタ 59"/>
          <p:cNvCxnSpPr/>
          <p:nvPr/>
        </p:nvCxnSpPr>
        <p:spPr>
          <a:xfrm flipH="1" flipV="1">
            <a:off x="6400467" y="2199876"/>
            <a:ext cx="1485028" cy="728504"/>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a:xfrm flipH="1">
            <a:off x="6373047" y="3195142"/>
            <a:ext cx="1281417" cy="405741"/>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graphicFrame>
        <p:nvGraphicFramePr>
          <p:cNvPr id="62" name="オブジェクト 13"/>
          <p:cNvGraphicFramePr>
            <a:graphicFrameLocks noChangeAspect="1"/>
          </p:cNvGraphicFramePr>
          <p:nvPr>
            <p:extLst>
              <p:ext uri="{D42A27DB-BD31-4B8C-83A1-F6EECF244321}">
                <p14:modId xmlns:p14="http://schemas.microsoft.com/office/powerpoint/2010/main" val="3781955978"/>
              </p:ext>
            </p:extLst>
          </p:nvPr>
        </p:nvGraphicFramePr>
        <p:xfrm>
          <a:off x="4678558" y="5155086"/>
          <a:ext cx="4340047" cy="463934"/>
        </p:xfrm>
        <a:graphic>
          <a:graphicData uri="http://schemas.openxmlformats.org/presentationml/2006/ole">
            <mc:AlternateContent xmlns:mc="http://schemas.openxmlformats.org/markup-compatibility/2006">
              <mc:Choice xmlns:v="urn:schemas-microsoft-com:vml" Requires="v">
                <p:oleObj spid="_x0000_s2050" name="Equation" r:id="rId9" imgW="4724400" imgH="508000" progId="Equation.3">
                  <p:embed/>
                </p:oleObj>
              </mc:Choice>
              <mc:Fallback>
                <p:oleObj name="Equation" r:id="rId9" imgW="4724400" imgH="5080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78558" y="5155086"/>
                        <a:ext cx="4340047" cy="463934"/>
                      </a:xfrm>
                      <a:prstGeom prst="rect">
                        <a:avLst/>
                      </a:prstGeom>
                      <a:noFill/>
                      <a:ln>
                        <a:noFill/>
                      </a:ln>
                    </p:spPr>
                  </p:pic>
                </p:oleObj>
              </mc:Fallback>
            </mc:AlternateContent>
          </a:graphicData>
        </a:graphic>
      </p:graphicFrame>
      <p:graphicFrame>
        <p:nvGraphicFramePr>
          <p:cNvPr id="63" name="Object 8"/>
          <p:cNvGraphicFramePr>
            <a:graphicFrameLocks noChangeAspect="1"/>
          </p:cNvGraphicFramePr>
          <p:nvPr>
            <p:extLst>
              <p:ext uri="{D42A27DB-BD31-4B8C-83A1-F6EECF244321}">
                <p14:modId xmlns:p14="http://schemas.microsoft.com/office/powerpoint/2010/main" val="1411970311"/>
              </p:ext>
            </p:extLst>
          </p:nvPr>
        </p:nvGraphicFramePr>
        <p:xfrm>
          <a:off x="4860990" y="5709215"/>
          <a:ext cx="1980178" cy="499949"/>
        </p:xfrm>
        <a:graphic>
          <a:graphicData uri="http://schemas.openxmlformats.org/presentationml/2006/ole">
            <mc:AlternateContent xmlns:mc="http://schemas.openxmlformats.org/markup-compatibility/2006">
              <mc:Choice xmlns:v="urn:schemas-microsoft-com:vml" Requires="v">
                <p:oleObj spid="_x0000_s2051" name="Formel" r:id="rId11" imgW="2705100" imgH="685800" progId="Equation.3">
                  <p:embed/>
                </p:oleObj>
              </mc:Choice>
              <mc:Fallback>
                <p:oleObj name="Formel" r:id="rId11" imgW="2705100" imgH="6858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60990" y="5709215"/>
                        <a:ext cx="1980178" cy="499949"/>
                      </a:xfrm>
                      <a:prstGeom prst="rect">
                        <a:avLst/>
                      </a:prstGeom>
                      <a:noFill/>
                      <a:ln>
                        <a:noFill/>
                      </a:ln>
                    </p:spPr>
                  </p:pic>
                </p:oleObj>
              </mc:Fallback>
            </mc:AlternateContent>
          </a:graphicData>
        </a:graphic>
      </p:graphicFrame>
      <p:graphicFrame>
        <p:nvGraphicFramePr>
          <p:cNvPr id="64" name="Object 9"/>
          <p:cNvGraphicFramePr>
            <a:graphicFrameLocks noChangeAspect="1"/>
          </p:cNvGraphicFramePr>
          <p:nvPr>
            <p:extLst>
              <p:ext uri="{D42A27DB-BD31-4B8C-83A1-F6EECF244321}">
                <p14:modId xmlns:p14="http://schemas.microsoft.com/office/powerpoint/2010/main" val="4055262445"/>
              </p:ext>
            </p:extLst>
          </p:nvPr>
        </p:nvGraphicFramePr>
        <p:xfrm>
          <a:off x="7179882" y="5928192"/>
          <a:ext cx="457964" cy="313071"/>
        </p:xfrm>
        <a:graphic>
          <a:graphicData uri="http://schemas.openxmlformats.org/presentationml/2006/ole">
            <mc:AlternateContent xmlns:mc="http://schemas.openxmlformats.org/markup-compatibility/2006">
              <mc:Choice xmlns:v="urn:schemas-microsoft-com:vml" Requires="v">
                <p:oleObj spid="_x0000_s2052" name="Formel" r:id="rId13" imgW="609600" imgH="419100" progId="Equation.3">
                  <p:embed/>
                </p:oleObj>
              </mc:Choice>
              <mc:Fallback>
                <p:oleObj name="Formel" r:id="rId13" imgW="609600" imgH="4191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79882" y="5928192"/>
                        <a:ext cx="457964" cy="313071"/>
                      </a:xfrm>
                      <a:prstGeom prst="rect">
                        <a:avLst/>
                      </a:prstGeom>
                      <a:noFill/>
                      <a:ln>
                        <a:noFill/>
                      </a:ln>
                    </p:spPr>
                  </p:pic>
                </p:oleObj>
              </mc:Fallback>
            </mc:AlternateContent>
          </a:graphicData>
        </a:graphic>
      </p:graphicFrame>
      <p:graphicFrame>
        <p:nvGraphicFramePr>
          <p:cNvPr id="65" name="Object 10"/>
          <p:cNvGraphicFramePr>
            <a:graphicFrameLocks noChangeAspect="1"/>
          </p:cNvGraphicFramePr>
          <p:nvPr>
            <p:extLst>
              <p:ext uri="{D42A27DB-BD31-4B8C-83A1-F6EECF244321}">
                <p14:modId xmlns:p14="http://schemas.microsoft.com/office/powerpoint/2010/main" val="924829224"/>
              </p:ext>
            </p:extLst>
          </p:nvPr>
        </p:nvGraphicFramePr>
        <p:xfrm>
          <a:off x="7177488" y="5652681"/>
          <a:ext cx="375739" cy="299276"/>
        </p:xfrm>
        <a:graphic>
          <a:graphicData uri="http://schemas.openxmlformats.org/presentationml/2006/ole">
            <mc:AlternateContent xmlns:mc="http://schemas.openxmlformats.org/markup-compatibility/2006">
              <mc:Choice xmlns:v="urn:schemas-microsoft-com:vml" Requires="v">
                <p:oleObj spid="_x0000_s2053" name="Formel" r:id="rId15" imgW="558558" imgH="444307" progId="Equation.3">
                  <p:embed/>
                </p:oleObj>
              </mc:Choice>
              <mc:Fallback>
                <p:oleObj name="Formel" r:id="rId15" imgW="558558" imgH="444307"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77488" y="5652681"/>
                        <a:ext cx="375739" cy="299276"/>
                      </a:xfrm>
                      <a:prstGeom prst="rect">
                        <a:avLst/>
                      </a:prstGeom>
                      <a:noFill/>
                      <a:ln>
                        <a:noFill/>
                      </a:ln>
                    </p:spPr>
                  </p:pic>
                </p:oleObj>
              </mc:Fallback>
            </mc:AlternateContent>
          </a:graphicData>
        </a:graphic>
      </p:graphicFrame>
      <p:sp>
        <p:nvSpPr>
          <p:cNvPr id="66" name="Text Box 11"/>
          <p:cNvSpPr txBox="1">
            <a:spLocks noChangeArrowheads="1"/>
          </p:cNvSpPr>
          <p:nvPr/>
        </p:nvSpPr>
        <p:spPr bwMode="auto">
          <a:xfrm>
            <a:off x="7551217" y="5949393"/>
            <a:ext cx="12202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de-DE" altLang="ja-JP" sz="1200" dirty="0"/>
              <a:t>Caillé Parameter</a:t>
            </a:r>
          </a:p>
        </p:txBody>
      </p:sp>
      <p:sp>
        <p:nvSpPr>
          <p:cNvPr id="67" name="Text Box 12"/>
          <p:cNvSpPr txBox="1">
            <a:spLocks noChangeArrowheads="1"/>
          </p:cNvSpPr>
          <p:nvPr/>
        </p:nvSpPr>
        <p:spPr bwMode="auto">
          <a:xfrm>
            <a:off x="7566417" y="5657693"/>
            <a:ext cx="1577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de-DE" altLang="ja-JP" sz="1200" dirty="0"/>
              <a:t>De Gennes Parameter</a:t>
            </a:r>
          </a:p>
        </p:txBody>
      </p:sp>
      <p:pic>
        <p:nvPicPr>
          <p:cNvPr id="68" name="Picture 9" descr="expsim3d"/>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596247" y="3986729"/>
            <a:ext cx="2441751" cy="882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 name="グループ化 68"/>
          <p:cNvGrpSpPr/>
          <p:nvPr/>
        </p:nvGrpSpPr>
        <p:grpSpPr>
          <a:xfrm>
            <a:off x="4641048" y="3909907"/>
            <a:ext cx="2013533" cy="1232589"/>
            <a:chOff x="6650357" y="2867951"/>
            <a:chExt cx="2222950" cy="1360784"/>
          </a:xfrm>
        </p:grpSpPr>
        <p:pic>
          <p:nvPicPr>
            <p:cNvPr id="70" name="図 69"/>
            <p:cNvPicPr>
              <a:picLocks noChangeAspect="1"/>
            </p:cNvPicPr>
            <p:nvPr/>
          </p:nvPicPr>
          <p:blipFill rotWithShape="1">
            <a:blip r:embed="rId18"/>
            <a:srcRect b="48134"/>
            <a:stretch/>
          </p:blipFill>
          <p:spPr>
            <a:xfrm>
              <a:off x="6650357" y="2867951"/>
              <a:ext cx="2222950" cy="1065105"/>
            </a:xfrm>
            <a:prstGeom prst="rect">
              <a:avLst/>
            </a:prstGeom>
          </p:spPr>
        </p:pic>
        <p:pic>
          <p:nvPicPr>
            <p:cNvPr id="71" name="図 70"/>
            <p:cNvPicPr>
              <a:picLocks noChangeAspect="1"/>
            </p:cNvPicPr>
            <p:nvPr/>
          </p:nvPicPr>
          <p:blipFill rotWithShape="1">
            <a:blip r:embed="rId18"/>
            <a:srcRect t="86320"/>
            <a:stretch/>
          </p:blipFill>
          <p:spPr>
            <a:xfrm>
              <a:off x="6650357" y="3947804"/>
              <a:ext cx="2222950" cy="280931"/>
            </a:xfrm>
            <a:prstGeom prst="rect">
              <a:avLst/>
            </a:prstGeom>
          </p:spPr>
        </p:pic>
      </p:grpSp>
      <p:sp>
        <p:nvSpPr>
          <p:cNvPr id="72" name="テキスト ボックス 71"/>
          <p:cNvSpPr txBox="1"/>
          <p:nvPr/>
        </p:nvSpPr>
        <p:spPr>
          <a:xfrm>
            <a:off x="6645200" y="3798050"/>
            <a:ext cx="906017" cy="276999"/>
          </a:xfrm>
          <a:prstGeom prst="rect">
            <a:avLst/>
          </a:prstGeom>
          <a:noFill/>
        </p:spPr>
        <p:txBody>
          <a:bodyPr wrap="none" rtlCol="0">
            <a:spAutoFit/>
          </a:bodyPr>
          <a:lstStyle/>
          <a:p>
            <a:r>
              <a:rPr kumimoji="1" lang="en-US" altLang="ja-JP" sz="1200" dirty="0" smtClean="0"/>
              <a:t>Experiment</a:t>
            </a:r>
            <a:endParaRPr kumimoji="1" lang="ja-JP" altLang="en-US" sz="1200" dirty="0"/>
          </a:p>
        </p:txBody>
      </p:sp>
      <p:sp>
        <p:nvSpPr>
          <p:cNvPr id="73" name="テキスト ボックス 72"/>
          <p:cNvSpPr txBox="1"/>
          <p:nvPr/>
        </p:nvSpPr>
        <p:spPr>
          <a:xfrm>
            <a:off x="7826775" y="3788325"/>
            <a:ext cx="630301" cy="276999"/>
          </a:xfrm>
          <a:prstGeom prst="rect">
            <a:avLst/>
          </a:prstGeom>
          <a:noFill/>
        </p:spPr>
        <p:txBody>
          <a:bodyPr wrap="none" rtlCol="0">
            <a:spAutoFit/>
          </a:bodyPr>
          <a:lstStyle/>
          <a:p>
            <a:r>
              <a:rPr kumimoji="1" lang="en-US" altLang="ja-JP" sz="1200" dirty="0" smtClean="0"/>
              <a:t>Theory</a:t>
            </a:r>
            <a:endParaRPr kumimoji="1" lang="ja-JP" altLang="en-US" sz="1200" dirty="0"/>
          </a:p>
        </p:txBody>
      </p:sp>
      <p:sp>
        <p:nvSpPr>
          <p:cNvPr id="74" name="正方形/長方形 73"/>
          <p:cNvSpPr/>
          <p:nvPr/>
        </p:nvSpPr>
        <p:spPr>
          <a:xfrm>
            <a:off x="5057470" y="1113313"/>
            <a:ext cx="3784503" cy="954107"/>
          </a:xfrm>
          <a:prstGeom prst="rect">
            <a:avLst/>
          </a:prstGeom>
        </p:spPr>
        <p:txBody>
          <a:bodyPr wrap="square">
            <a:spAutoFit/>
          </a:bodyPr>
          <a:lstStyle/>
          <a:p>
            <a:pPr>
              <a:defRPr/>
            </a:pPr>
            <a:r>
              <a:rPr lang="ja-JP" altLang="en-US" sz="1400" dirty="0" smtClean="0">
                <a:latin typeface="Arial" charset="0"/>
                <a:ea typeface="小塚明朝 Pro EL" panose="02020200000000000000"/>
              </a:rPr>
              <a:t>細胞膜モデルである糖</a:t>
            </a:r>
            <a:r>
              <a:rPr lang="ja-JP" altLang="en-US" sz="1400" dirty="0">
                <a:latin typeface="Arial" charset="0"/>
                <a:ea typeface="小塚明朝 Pro EL" panose="02020200000000000000"/>
              </a:rPr>
              <a:t>脂質膜の</a:t>
            </a:r>
            <a:endParaRPr lang="en-US" altLang="ja-JP" sz="1400" dirty="0">
              <a:latin typeface="Arial" charset="0"/>
              <a:ea typeface="小塚明朝 Pro EL" panose="02020200000000000000"/>
            </a:endParaRPr>
          </a:p>
          <a:p>
            <a:pPr>
              <a:defRPr/>
            </a:pPr>
            <a:r>
              <a:rPr lang="ja-JP" altLang="en-US" sz="1400" dirty="0">
                <a:latin typeface="Arial" charset="0"/>
                <a:ea typeface="小塚明朝 Pro EL" panose="02020200000000000000"/>
              </a:rPr>
              <a:t>・</a:t>
            </a:r>
            <a:r>
              <a:rPr lang="ja-JP" altLang="en-US" sz="1400" dirty="0" smtClean="0">
                <a:latin typeface="Arial" charset="0"/>
                <a:ea typeface="小塚明朝 Pro EL" panose="02020200000000000000"/>
              </a:rPr>
              <a:t>曲げ</a:t>
            </a:r>
            <a:r>
              <a:rPr lang="ja-JP" altLang="en-US" sz="1400" dirty="0">
                <a:latin typeface="Arial" charset="0"/>
                <a:ea typeface="小塚明朝 Pro EL" panose="02020200000000000000"/>
              </a:rPr>
              <a:t>剛性率</a:t>
            </a:r>
            <a:r>
              <a:rPr lang="en-US" altLang="ja-JP" sz="1400" i="1" dirty="0">
                <a:latin typeface="Arial" charset="0"/>
                <a:ea typeface="小塚明朝 Pro EL" panose="02020200000000000000"/>
              </a:rPr>
              <a:t>κ</a:t>
            </a:r>
            <a:r>
              <a:rPr lang="ja-JP" altLang="en-US" sz="1400" dirty="0">
                <a:latin typeface="Arial" charset="0"/>
                <a:ea typeface="小塚明朝 Pro EL" panose="02020200000000000000"/>
              </a:rPr>
              <a:t>（水平な</a:t>
            </a:r>
            <a:r>
              <a:rPr lang="en-US" altLang="ja-JP" sz="1400" dirty="0">
                <a:latin typeface="Arial" charset="0"/>
                <a:ea typeface="小塚明朝 Pro EL" panose="02020200000000000000"/>
              </a:rPr>
              <a:t>“</a:t>
            </a:r>
            <a:r>
              <a:rPr lang="ja-JP" altLang="en-US" sz="1400" dirty="0">
                <a:latin typeface="Arial" charset="0"/>
                <a:ea typeface="小塚明朝 Pro EL" panose="02020200000000000000"/>
              </a:rPr>
              <a:t>曲がりやすさ</a:t>
            </a:r>
            <a:r>
              <a:rPr lang="en-US" altLang="ja-JP" sz="1400" dirty="0">
                <a:latin typeface="Arial" charset="0"/>
                <a:ea typeface="小塚明朝 Pro EL" panose="02020200000000000000"/>
              </a:rPr>
              <a:t>”</a:t>
            </a:r>
            <a:r>
              <a:rPr lang="ja-JP" altLang="en-US" sz="1400" dirty="0">
                <a:latin typeface="Arial" charset="0"/>
                <a:ea typeface="小塚明朝 Pro EL" panose="02020200000000000000"/>
              </a:rPr>
              <a:t> </a:t>
            </a:r>
            <a:r>
              <a:rPr lang="ja-JP" altLang="en-US" sz="1400" dirty="0" smtClean="0">
                <a:latin typeface="Arial" charset="0"/>
                <a:ea typeface="小塚明朝 Pro EL" panose="02020200000000000000"/>
              </a:rPr>
              <a:t>）</a:t>
            </a:r>
            <a:endParaRPr lang="en-US" altLang="ja-JP" sz="1400" dirty="0" smtClean="0">
              <a:latin typeface="Arial" charset="0"/>
              <a:ea typeface="小塚明朝 Pro EL" panose="02020200000000000000"/>
            </a:endParaRPr>
          </a:p>
          <a:p>
            <a:pPr>
              <a:defRPr/>
            </a:pPr>
            <a:r>
              <a:rPr lang="ja-JP" altLang="en-US" sz="1400" dirty="0">
                <a:latin typeface="Arial" charset="0"/>
                <a:ea typeface="小塚明朝 Pro EL" panose="02020200000000000000"/>
              </a:rPr>
              <a:t>・</a:t>
            </a:r>
            <a:r>
              <a:rPr lang="ja-JP" altLang="en-US" sz="1400" dirty="0" smtClean="0">
                <a:latin typeface="Arial" charset="0"/>
                <a:ea typeface="小塚明朝 Pro EL" panose="02020200000000000000"/>
              </a:rPr>
              <a:t>圧縮率</a:t>
            </a:r>
            <a:r>
              <a:rPr lang="en-US" altLang="ja-JP" sz="1400" i="1" dirty="0">
                <a:latin typeface="Arial" charset="0"/>
                <a:ea typeface="小塚明朝 Pro EL" panose="02020200000000000000"/>
              </a:rPr>
              <a:t>B</a:t>
            </a:r>
            <a:r>
              <a:rPr lang="ja-JP" altLang="en-US" sz="1400" dirty="0">
                <a:latin typeface="Arial" charset="0"/>
                <a:ea typeface="小塚明朝 Pro EL" panose="02020200000000000000"/>
              </a:rPr>
              <a:t>（垂直な</a:t>
            </a:r>
            <a:r>
              <a:rPr lang="en-US" altLang="ja-JP" sz="1400" dirty="0">
                <a:latin typeface="Arial" charset="0"/>
                <a:ea typeface="小塚明朝 Pro EL" panose="02020200000000000000"/>
              </a:rPr>
              <a:t>“</a:t>
            </a:r>
            <a:r>
              <a:rPr lang="ja-JP" altLang="en-US" sz="1400" dirty="0">
                <a:latin typeface="Arial" charset="0"/>
                <a:ea typeface="小塚明朝 Pro EL" panose="02020200000000000000"/>
              </a:rPr>
              <a:t>圧力に対する硬さ</a:t>
            </a:r>
            <a:r>
              <a:rPr lang="en-US" altLang="ja-JP" sz="1400" dirty="0">
                <a:latin typeface="Arial" charset="0"/>
                <a:ea typeface="小塚明朝 Pro EL" panose="02020200000000000000"/>
              </a:rPr>
              <a:t>”</a:t>
            </a:r>
            <a:r>
              <a:rPr lang="ja-JP" altLang="en-US" sz="1400" dirty="0">
                <a:latin typeface="Arial" charset="0"/>
                <a:ea typeface="小塚明朝 Pro EL" panose="02020200000000000000"/>
              </a:rPr>
              <a:t>）</a:t>
            </a:r>
            <a:endParaRPr lang="en-US" altLang="ja-JP" sz="1400" dirty="0">
              <a:latin typeface="Arial" charset="0"/>
              <a:ea typeface="小塚明朝 Pro EL" panose="02020200000000000000"/>
            </a:endParaRPr>
          </a:p>
          <a:p>
            <a:pPr>
              <a:defRPr/>
            </a:pPr>
            <a:r>
              <a:rPr lang="ja-JP" altLang="en-US" sz="1400" dirty="0">
                <a:latin typeface="Arial" charset="0"/>
                <a:ea typeface="小塚明朝 Pro EL" panose="02020200000000000000"/>
              </a:rPr>
              <a:t>を、中性子非鏡面散乱法で測定</a:t>
            </a:r>
          </a:p>
        </p:txBody>
      </p:sp>
      <p:sp>
        <p:nvSpPr>
          <p:cNvPr id="75" name="正方形/長方形 74"/>
          <p:cNvSpPr/>
          <p:nvPr/>
        </p:nvSpPr>
        <p:spPr>
          <a:xfrm>
            <a:off x="4538252" y="6363210"/>
            <a:ext cx="4605748" cy="246221"/>
          </a:xfrm>
          <a:prstGeom prst="rect">
            <a:avLst/>
          </a:prstGeom>
        </p:spPr>
        <p:txBody>
          <a:bodyPr wrap="none">
            <a:spAutoFit/>
          </a:bodyPr>
          <a:lstStyle/>
          <a:p>
            <a:pPr marL="0" marR="0" lvl="0" indent="0" algn="dist" defTabSz="91440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dirty="0" err="1" smtClean="0">
                <a:ln>
                  <a:noFill/>
                </a:ln>
                <a:solidFill>
                  <a:prstClr val="black"/>
                </a:solidFill>
                <a:effectLst/>
                <a:uLnTx/>
                <a:uFillTx/>
                <a:latin typeface="Arial" panose="020B0604020202020204" pitchFamily="34" charset="0"/>
                <a:ea typeface="ＭＳ Ｐゴシック" panose="020B0600070205080204" pitchFamily="50" charset="-128"/>
              </a:rPr>
              <a:t>Schneck</a:t>
            </a:r>
            <a:r>
              <a:rPr kumimoji="0" lang="en-US" altLang="ja-JP" sz="1000" b="0" i="0" u="none" strike="noStrike" kern="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50" charset="-128"/>
              </a:rPr>
              <a:t>, et al., </a:t>
            </a:r>
            <a:r>
              <a:rPr kumimoji="0" lang="en-US" altLang="ja-JP" sz="1000" b="0" i="1" u="none" strike="noStrike" kern="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50" charset="-128"/>
              </a:rPr>
              <a:t>Phys. Rev. E</a:t>
            </a:r>
            <a:r>
              <a:rPr kumimoji="0" lang="en-US" altLang="ja-JP" sz="1000" b="0" i="0" u="none" strike="noStrike" kern="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50" charset="-128"/>
              </a:rPr>
              <a:t> (2008), Yamamoto,</a:t>
            </a:r>
            <a:r>
              <a:rPr kumimoji="0" lang="en-US" altLang="ja-JP" sz="1000" b="0" i="0" u="none" strike="noStrike" kern="0" cap="none" spc="0" normalizeH="0" noProof="0" dirty="0" smtClean="0">
                <a:ln>
                  <a:noFill/>
                </a:ln>
                <a:solidFill>
                  <a:prstClr val="black"/>
                </a:solidFill>
                <a:effectLst/>
                <a:uLnTx/>
                <a:uFillTx/>
                <a:latin typeface="Arial" panose="020B0604020202020204" pitchFamily="34" charset="0"/>
                <a:ea typeface="ＭＳ Ｐゴシック" panose="020B0600070205080204" pitchFamily="50" charset="-128"/>
              </a:rPr>
              <a:t> et al., </a:t>
            </a:r>
            <a:r>
              <a:rPr kumimoji="0" lang="en-US" altLang="ja-JP" sz="1000" b="0" i="1" u="none" strike="noStrike" kern="0" cap="none" spc="0" normalizeH="0" noProof="0" dirty="0" smtClean="0">
                <a:ln>
                  <a:noFill/>
                </a:ln>
                <a:solidFill>
                  <a:prstClr val="black"/>
                </a:solidFill>
                <a:effectLst/>
                <a:uLnTx/>
                <a:uFillTx/>
                <a:latin typeface="Arial" panose="020B0604020202020204" pitchFamily="34" charset="0"/>
                <a:ea typeface="ＭＳ Ｐゴシック" panose="020B0600070205080204" pitchFamily="50" charset="-128"/>
              </a:rPr>
              <a:t>J. Chem.</a:t>
            </a:r>
            <a:r>
              <a:rPr kumimoji="0" lang="en-US" altLang="ja-JP" sz="1000" b="0" i="0" u="none" strike="noStrike" kern="0" cap="none" spc="0" normalizeH="0" noProof="0" dirty="0" smtClean="0">
                <a:ln>
                  <a:noFill/>
                </a:ln>
                <a:solidFill>
                  <a:prstClr val="black"/>
                </a:solidFill>
                <a:effectLst/>
                <a:uLnTx/>
                <a:uFillTx/>
                <a:latin typeface="Arial" panose="020B0604020202020204" pitchFamily="34" charset="0"/>
                <a:ea typeface="ＭＳ Ｐゴシック" panose="020B0600070205080204" pitchFamily="50" charset="-128"/>
              </a:rPr>
              <a:t> </a:t>
            </a:r>
            <a:r>
              <a:rPr kumimoji="0" lang="en-US" altLang="ja-JP" sz="1000" i="1" kern="0" dirty="0">
                <a:solidFill>
                  <a:prstClr val="black"/>
                </a:solidFill>
                <a:latin typeface="Arial" panose="020B0604020202020204" pitchFamily="34" charset="0"/>
                <a:ea typeface="ＭＳ Ｐゴシック" panose="020B0600070205080204" pitchFamily="50" charset="-128"/>
              </a:rPr>
              <a:t>Phys. </a:t>
            </a:r>
            <a:r>
              <a:rPr kumimoji="0" lang="en-US" altLang="ja-JP" sz="1000" b="0" i="0" u="none" strike="noStrike" kern="0" cap="none" spc="0" normalizeH="0" noProof="0" dirty="0" smtClean="0">
                <a:ln>
                  <a:noFill/>
                </a:ln>
                <a:solidFill>
                  <a:prstClr val="black"/>
                </a:solidFill>
                <a:effectLst/>
                <a:uLnTx/>
                <a:uFillTx/>
                <a:latin typeface="Arial" panose="020B0604020202020204" pitchFamily="34" charset="0"/>
                <a:ea typeface="ＭＳ Ｐゴシック" panose="020B0600070205080204" pitchFamily="50" charset="-128"/>
              </a:rPr>
              <a:t>(2015)</a:t>
            </a:r>
            <a:endParaRPr kumimoji="0" lang="ja-JP" altLang="en-US" sz="105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9952709"/>
      </p:ext>
    </p:extLst>
  </p:cSld>
  <p:clrMapOvr>
    <a:masterClrMapping/>
  </p:clrMapOvr>
  <p:timing>
    <p:tnLst>
      <p:par>
        <p:cTn id="1" dur="indefinite" restart="never" nodeType="tmRoot"/>
      </p:par>
    </p:tn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985</TotalTime>
  <Words>319</Words>
  <Application>Microsoft Office PowerPoint</Application>
  <PresentationFormat>画面に合わせる (4:3)</PresentationFormat>
  <Paragraphs>65</Paragraphs>
  <Slides>6</Slides>
  <Notes>4</Notes>
  <HiddenSlides>0</HiddenSlides>
  <MMClips>9</MMClips>
  <ScaleCrop>false</ScaleCrop>
  <HeadingPairs>
    <vt:vector size="8" baseType="variant">
      <vt:variant>
        <vt:lpstr>使用されているフォント</vt:lpstr>
      </vt:variant>
      <vt:variant>
        <vt:i4>5</vt:i4>
      </vt:variant>
      <vt:variant>
        <vt:lpstr>テーマ</vt:lpstr>
      </vt:variant>
      <vt:variant>
        <vt:i4>1</vt:i4>
      </vt:variant>
      <vt:variant>
        <vt:lpstr>埋め込まれた OLE サーバー</vt:lpstr>
      </vt:variant>
      <vt:variant>
        <vt:i4>2</vt:i4>
      </vt:variant>
      <vt:variant>
        <vt:lpstr>スライド タイトル</vt:lpstr>
      </vt:variant>
      <vt:variant>
        <vt:i4>6</vt:i4>
      </vt:variant>
    </vt:vector>
  </HeadingPairs>
  <TitlesOfParts>
    <vt:vector size="14" baseType="lpstr">
      <vt:lpstr>ＭＳ Ｐゴシック</vt:lpstr>
      <vt:lpstr>ＭＳ Ｐ明朝</vt:lpstr>
      <vt:lpstr>小塚明朝 Pro EL</vt:lpstr>
      <vt:lpstr>Arial</vt:lpstr>
      <vt:lpstr>Times New Roman</vt:lpstr>
      <vt:lpstr>標準デザイン</vt:lpstr>
      <vt:lpstr>Equation</vt:lpstr>
      <vt:lpstr>Formel</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ichikawa</dc:creator>
  <cp:lastModifiedBy>Ichikawa Masatoshi</cp:lastModifiedBy>
  <cp:revision>288</cp:revision>
  <dcterms:created xsi:type="dcterms:W3CDTF">1601-01-01T00:00:00Z</dcterms:created>
  <dcterms:modified xsi:type="dcterms:W3CDTF">2019-01-30T05:27:51Z</dcterms:modified>
</cp:coreProperties>
</file>