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2" r:id="rId3"/>
    <p:sldId id="269" r:id="rId4"/>
    <p:sldId id="273" r:id="rId5"/>
    <p:sldId id="258" r:id="rId6"/>
    <p:sldId id="267" r:id="rId7"/>
    <p:sldId id="262" r:id="rId8"/>
    <p:sldId id="274" r:id="rId9"/>
    <p:sldId id="270" r:id="rId1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5" autoAdjust="0"/>
    <p:restoredTop sz="94660"/>
  </p:normalViewPr>
  <p:slideViewPr>
    <p:cSldViewPr>
      <p:cViewPr varScale="1">
        <p:scale>
          <a:sx n="70" d="100"/>
          <a:sy n="70" d="100"/>
        </p:scale>
        <p:origin x="2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D8A5C26-98F8-4C75-B6DA-C2300F5E6DC8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D21AE3-C677-4BCB-9BC9-3F5B2E69E0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9588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21EBA42-EF2C-4ABD-9F16-7596EA9E5B2A}" type="slidenum">
              <a:rPr lang="ja-JP" altLang="en-US" sz="1200">
                <a:latin typeface="Calibri" panose="020F0502020204030204" pitchFamily="34" charset="0"/>
              </a:rPr>
              <a:pPr/>
              <a:t>1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1AE3-C677-4BCB-9BC9-3F5B2E69E016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964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7637C87-52FC-4DE1-BA8A-26A252877404}" type="slidenum">
              <a:rPr lang="ja-JP" altLang="en-US" sz="1200">
                <a:latin typeface="Calibri" panose="020F0502020204030204" pitchFamily="34" charset="0"/>
              </a:rPr>
              <a:pPr/>
              <a:t>5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4520D5F-BCB8-46CE-B816-84C2360BA215}" type="slidenum">
              <a:rPr lang="ja-JP" altLang="en-US" sz="1200">
                <a:latin typeface="Calibri" panose="020F0502020204030204" pitchFamily="34" charset="0"/>
              </a:rPr>
              <a:pPr/>
              <a:t>9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09ED-8027-4D2C-81A6-ADE46BF38248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477B5-EB92-470A-A8EC-87D8F00F3E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392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409D-0390-4865-BC0D-746314B6958C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CABAE-F410-40A8-8E5E-3E7721B093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332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DCF98C-7FF7-4520-85F2-B7192D3CC055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A83DD-306A-4E79-85B1-11C123B9FE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087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AF3C1-5A39-4BC2-94A4-7B71613D16B2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C17B-7C5F-481C-82FE-8DCDC3F263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33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51F76-BDBD-4AA5-AF05-B703EFE289A4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E216-F46C-4889-8F56-FEE61055DB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376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8C918-3141-4C1D-898A-07BC9158A892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CAAA-489C-48D7-A3D7-DD558F8679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461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502F0-6F60-48CA-A446-AC7F9AA7A4D3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C49D-218A-441F-9273-4FCC686342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860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91E37-3552-48D2-B18D-AECB5BE60C1F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0699B-858B-4EFD-B2DF-11F61AF737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3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8834D-9DB6-48FA-A38D-0BFE8DCA2926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C19F-A52E-4167-9242-EB47F43014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948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85389-0B0E-4B29-AE6E-935E37633E0F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99FD-61D1-4A0D-A2AA-E721F1E34F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383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0D236-242C-41E7-B269-B34F5405DA40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BA687-C760-42CF-AF9A-3BEE64CC30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3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D706FF9-2BA7-4BED-B612-FD6590CE4481}" type="datetimeFigureOut">
              <a:rPr lang="ja-JP" altLang="en-US"/>
              <a:pPr/>
              <a:t>2017/12/4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EF8E9EB-DAD8-4829-9907-DFEF26B07E8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mikio\Desktop\kurita\presentation\130119expo\681727main_kepler47_art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4500" y="-458788"/>
            <a:ext cx="16246475" cy="913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C:\Users\mikio\Desktop\kurita\岡山新技術望遠鏡\プレゼン\Tel38_A0.2_5000p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970213"/>
            <a:ext cx="7777163" cy="77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タイトル 1"/>
          <p:cNvSpPr txBox="1">
            <a:spLocks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4400">
                <a:solidFill>
                  <a:schemeClr val="bg1"/>
                </a:solidFill>
                <a:latin typeface="Calibri" panose="020F0502020204030204" pitchFamily="34" charset="0"/>
              </a:rPr>
              <a:t>S1	</a:t>
            </a:r>
            <a:r>
              <a:rPr lang="ja-JP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装置開発と観測</a:t>
            </a: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611560" y="148478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望遠鏡および可視光と赤外線の観測装置の開発を行います。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観測技術だけでなく、光学、電気、機械の基本を学べます。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毎年各学生がそれぞれの</a:t>
            </a:r>
            <a:r>
              <a:rPr lang="en-US" altLang="ja-JP" sz="2400" dirty="0">
                <a:solidFill>
                  <a:schemeClr val="bg1"/>
                </a:solidFill>
              </a:rPr>
              <a:t>1</a:t>
            </a:r>
            <a:r>
              <a:rPr lang="ja-JP" altLang="en-US" sz="2400" dirty="0" err="1">
                <a:solidFill>
                  <a:schemeClr val="bg1"/>
                </a:solidFill>
              </a:rPr>
              <a:t>つの</a:t>
            </a:r>
            <a:r>
              <a:rPr lang="ja-JP" altLang="en-US" sz="2400" dirty="0">
                <a:solidFill>
                  <a:schemeClr val="bg1"/>
                </a:solidFill>
              </a:rPr>
              <a:t>テーマを担当したり、組み合わせて</a:t>
            </a:r>
            <a:r>
              <a:rPr lang="en-US" altLang="ja-JP" sz="2400" dirty="0">
                <a:solidFill>
                  <a:schemeClr val="bg1"/>
                </a:solidFill>
              </a:rPr>
              <a:t>1</a:t>
            </a:r>
            <a:r>
              <a:rPr lang="ja-JP" altLang="en-US" sz="2400" dirty="0" err="1">
                <a:solidFill>
                  <a:schemeClr val="bg1"/>
                </a:solidFill>
              </a:rPr>
              <a:t>つの</a:t>
            </a:r>
            <a:r>
              <a:rPr lang="ja-JP" altLang="en-US" sz="2400" dirty="0">
                <a:solidFill>
                  <a:schemeClr val="bg1"/>
                </a:solidFill>
              </a:rPr>
              <a:t>装置を完成させています。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>
                <a:solidFill>
                  <a:schemeClr val="bg1"/>
                </a:solidFill>
              </a:rPr>
              <a:t>長田哲也　教授</a:t>
            </a:r>
            <a:endParaRPr lang="en-US" altLang="ja-JP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>
                <a:solidFill>
                  <a:schemeClr val="bg1"/>
                </a:solidFill>
              </a:rPr>
              <a:t>栗田光樹夫　准教授</a:t>
            </a:r>
            <a:endParaRPr lang="en-US" altLang="ja-JP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>
                <a:solidFill>
                  <a:schemeClr val="bg1"/>
                </a:solidFill>
              </a:rPr>
              <a:t>木野勝　助教</a:t>
            </a:r>
            <a:endParaRPr lang="en-US" altLang="ja-JP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83F1F6D-EBAE-4E5D-A543-2E4D7B0F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F1C3C-F2F5-4BAF-ABE7-E5628B0DB0BB}"/>
              </a:ext>
            </a:extLst>
          </p:cNvPr>
          <p:cNvSpPr txBox="1"/>
          <p:nvPr/>
        </p:nvSpPr>
        <p:spPr>
          <a:xfrm>
            <a:off x="107504" y="332656"/>
            <a:ext cx="46634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アジア最大の</a:t>
            </a:r>
            <a:r>
              <a:rPr kumimoji="1" lang="en-US" altLang="ja-JP" sz="3200" dirty="0"/>
              <a:t>3.8m</a:t>
            </a:r>
            <a:r>
              <a:rPr kumimoji="1" lang="ja-JP" altLang="en-US" sz="3200" dirty="0"/>
              <a:t>望遠鏡</a:t>
            </a:r>
          </a:p>
        </p:txBody>
      </p:sp>
    </p:spTree>
    <p:extLst>
      <p:ext uri="{BB962C8B-B14F-4D97-AF65-F5344CB8AC3E}">
        <p14:creationId xmlns:p14="http://schemas.microsoft.com/office/powerpoint/2010/main" val="301052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22399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最近の実績</a:t>
            </a:r>
          </a:p>
        </p:txBody>
      </p:sp>
      <p:sp>
        <p:nvSpPr>
          <p:cNvPr id="1638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補償光学</a:t>
            </a:r>
            <a:endParaRPr lang="en-US" altLang="ja-JP" dirty="0"/>
          </a:p>
          <a:p>
            <a:pPr lvl="1"/>
            <a:r>
              <a:rPr lang="ja-JP" altLang="en-US" dirty="0"/>
              <a:t>波面センサ</a:t>
            </a:r>
            <a:endParaRPr lang="en-US" altLang="ja-JP" dirty="0"/>
          </a:p>
          <a:p>
            <a:r>
              <a:rPr lang="ja-JP" altLang="en-US" dirty="0"/>
              <a:t>鏡計測装置</a:t>
            </a:r>
            <a:endParaRPr lang="en-US" altLang="ja-JP" dirty="0"/>
          </a:p>
          <a:p>
            <a:r>
              <a:rPr lang="ja-JP" altLang="en-US" dirty="0"/>
              <a:t>干渉計</a:t>
            </a:r>
            <a:endParaRPr lang="en-US" altLang="ja-JP" dirty="0"/>
          </a:p>
          <a:p>
            <a:r>
              <a:rPr lang="ja-JP" altLang="en-US" dirty="0"/>
              <a:t>単素子精密測光器</a:t>
            </a:r>
            <a:endParaRPr lang="en-US" altLang="ja-JP" dirty="0"/>
          </a:p>
          <a:p>
            <a:r>
              <a:rPr lang="ja-JP" altLang="en-US" dirty="0"/>
              <a:t>データ解析アルゴリズム</a:t>
            </a:r>
            <a:endParaRPr lang="en-US" altLang="ja-JP" dirty="0"/>
          </a:p>
          <a:p>
            <a:r>
              <a:rPr lang="ja-JP" altLang="en-US" dirty="0"/>
              <a:t>観測シミュレーション</a:t>
            </a:r>
            <a:endParaRPr lang="en-US" altLang="ja-JP" dirty="0"/>
          </a:p>
          <a:p>
            <a:r>
              <a:rPr lang="ja-JP" altLang="en-US" dirty="0"/>
              <a:t>精密測光器</a:t>
            </a:r>
            <a:endParaRPr lang="en-US" altLang="ja-JP" dirty="0"/>
          </a:p>
          <a:p>
            <a:r>
              <a:rPr lang="ja-JP" altLang="en-US" dirty="0"/>
              <a:t>オプトメカニクス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16388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413" y="868363"/>
            <a:ext cx="900112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1" name="図 7" descr="img_ckj_whole0219_noFEM_s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5157788"/>
            <a:ext cx="15494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06625"/>
            <a:ext cx="2033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927475"/>
            <a:ext cx="21447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1C99312-2347-4E1A-BBAB-51A15520F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70" y="1405738"/>
            <a:ext cx="3244742" cy="24335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1E566-EE01-43A9-B99D-FF81A471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アライメント用波面センサ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CAFF49-9C54-40A6-82C0-73382355D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E18BD5-56AA-432D-B8A0-2F05A079EC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24618" r="20505"/>
          <a:stretch/>
        </p:blipFill>
        <p:spPr>
          <a:xfrm>
            <a:off x="29614" y="4045477"/>
            <a:ext cx="4038330" cy="2820197"/>
          </a:xfrm>
          <a:prstGeom prst="rect">
            <a:avLst/>
          </a:prstGeom>
        </p:spPr>
      </p:pic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318655AB-D13C-4E7E-A64A-97F7A30CD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21363"/>
            <a:ext cx="3240360" cy="19636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D6A786-3C34-4005-A485-68B1834E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0" y="1291178"/>
            <a:ext cx="2667460" cy="28713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589DFCA-7FB5-42DC-8EBA-4BFBA9542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16" y="1194615"/>
            <a:ext cx="5074878" cy="28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極限補償光学用波面センサ</a:t>
            </a:r>
            <a:endParaRPr lang="en-US" altLang="ja-JP" dirty="0"/>
          </a:p>
        </p:txBody>
      </p:sp>
      <p:sp>
        <p:nvSpPr>
          <p:cNvPr id="174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r>
              <a:rPr lang="ja-JP" altLang="en-US" dirty="0"/>
              <a:t>よその星の惑星を直接見る超高分解能・超高コントラストな観測装置の開発</a:t>
            </a:r>
            <a:endParaRPr lang="en-US" altLang="ja-JP" dirty="0"/>
          </a:p>
          <a:p>
            <a:r>
              <a:rPr lang="ja-JP" altLang="en-US" dirty="0"/>
              <a:t>光学を中心に装置全般を学べます</a:t>
            </a:r>
            <a:endParaRPr lang="en-US" altLang="ja-JP" dirty="0"/>
          </a:p>
          <a:p>
            <a:endParaRPr lang="ja-JP" altLang="en-US" dirty="0"/>
          </a:p>
        </p:txBody>
      </p:sp>
      <p:pic>
        <p:nvPicPr>
          <p:cNvPr id="1741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583896" cy="19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正方形/長方形 2"/>
          <p:cNvSpPr>
            <a:spLocks noChangeArrowheads="1"/>
          </p:cNvSpPr>
          <p:nvPr/>
        </p:nvSpPr>
        <p:spPr bwMode="auto">
          <a:xfrm>
            <a:off x="1115864" y="5784750"/>
            <a:ext cx="269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 dirty="0"/>
              <a:t>補償光学の実例</a:t>
            </a:r>
            <a:endParaRPr lang="en-US" altLang="ja-JP" sz="1800" dirty="0"/>
          </a:p>
          <a:p>
            <a:pPr eaLnBrk="1" hangingPunct="1"/>
            <a:r>
              <a:rPr lang="en-US" altLang="ja-JP" sz="1800" dirty="0"/>
              <a:t>Caltech center group</a:t>
            </a:r>
            <a:r>
              <a:rPr lang="ja-JP" altLang="en-US" sz="1800" dirty="0"/>
              <a:t>より</a:t>
            </a: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5364088" y="6021288"/>
            <a:ext cx="3069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 dirty="0"/>
              <a:t>京大実験室での試験</a:t>
            </a:r>
            <a:endParaRPr lang="en-US" altLang="ja-JP" sz="1800" dirty="0"/>
          </a:p>
          <a:p>
            <a:r>
              <a:rPr lang="ja-JP" altLang="en-US" sz="1800" dirty="0"/>
              <a:t>補償光学</a:t>
            </a:r>
            <a:r>
              <a:rPr lang="en-US" altLang="ja-JP" sz="1800" dirty="0"/>
              <a:t>OFF→</a:t>
            </a:r>
            <a:r>
              <a:rPr lang="ja-JP" altLang="en-US" sz="1800" dirty="0"/>
              <a:t>補償光学</a:t>
            </a:r>
            <a:r>
              <a:rPr lang="en-US" altLang="ja-JP" sz="1800" dirty="0"/>
              <a:t>ON</a:t>
            </a:r>
            <a:endParaRPr lang="ja-JP" altLang="en-US" sz="1800" dirty="0"/>
          </a:p>
        </p:txBody>
      </p:sp>
      <p:pic>
        <p:nvPicPr>
          <p:cNvPr id="10" name="図 9" descr="eps_AOOnOf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58" y="3573016"/>
            <a:ext cx="3834396" cy="244827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882333" y="3419708"/>
            <a:ext cx="2074043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ピーク強度</a:t>
            </a:r>
            <a:r>
              <a:rPr kumimoji="1" lang="en-US" altLang="ja-JP" dirty="0"/>
              <a:t>8</a:t>
            </a:r>
            <a:r>
              <a:rPr kumimoji="1" lang="ja-JP" altLang="en-US" dirty="0"/>
              <a:t>倍！！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計測とデータ処理アルゴリズム</a:t>
            </a:r>
          </a:p>
        </p:txBody>
      </p:sp>
      <p:sp>
        <p:nvSpPr>
          <p:cNvPr id="2150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r>
              <a:rPr lang="ja-JP" altLang="en-US"/>
              <a:t>ナノレベルの形状計測装置とデータ処理アルゴリズムの開発</a:t>
            </a:r>
            <a:endParaRPr lang="en-US" altLang="ja-JP"/>
          </a:p>
          <a:p>
            <a:r>
              <a:rPr lang="ja-JP" altLang="en-US"/>
              <a:t>計測学を学べます</a:t>
            </a:r>
          </a:p>
        </p:txBody>
      </p:sp>
      <p:sp>
        <p:nvSpPr>
          <p:cNvPr id="21507" name="テキスト ボックス 3"/>
          <p:cNvSpPr txBox="1">
            <a:spLocks noChangeArrowheads="1"/>
          </p:cNvSpPr>
          <p:nvPr/>
        </p:nvSpPr>
        <p:spPr bwMode="auto">
          <a:xfrm>
            <a:off x="920750" y="6480175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開発中の鏡面計測装置</a:t>
            </a:r>
          </a:p>
        </p:txBody>
      </p:sp>
      <p:pic>
        <p:nvPicPr>
          <p:cNvPr id="21508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21605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451100"/>
            <a:ext cx="36020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24960" r="43367" b="17303"/>
          <a:stretch>
            <a:fillRect/>
          </a:stretch>
        </p:blipFill>
        <p:spPr bwMode="auto">
          <a:xfrm>
            <a:off x="4611688" y="4549775"/>
            <a:ext cx="3467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テキスト ボックス 10"/>
          <p:cNvSpPr txBox="1">
            <a:spLocks noChangeArrowheads="1"/>
          </p:cNvSpPr>
          <p:nvPr/>
        </p:nvSpPr>
        <p:spPr bwMode="auto">
          <a:xfrm>
            <a:off x="6030913" y="3881438"/>
            <a:ext cx="1546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従来方式</a:t>
            </a:r>
          </a:p>
        </p:txBody>
      </p:sp>
      <p:sp>
        <p:nvSpPr>
          <p:cNvPr id="21512" name="テキスト ボックス 15"/>
          <p:cNvSpPr txBox="1">
            <a:spLocks noChangeArrowheads="1"/>
          </p:cNvSpPr>
          <p:nvPr/>
        </p:nvSpPr>
        <p:spPr bwMode="auto">
          <a:xfrm>
            <a:off x="6251575" y="5938838"/>
            <a:ext cx="12001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本方式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事務的なこと</a:t>
            </a:r>
          </a:p>
        </p:txBody>
      </p:sp>
      <p:sp>
        <p:nvSpPr>
          <p:cNvPr id="81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>
              <a:defRPr/>
            </a:pPr>
            <a:r>
              <a:rPr lang="ja-JP" altLang="en-US" sz="2400" dirty="0">
                <a:cs typeface="+mn-cs"/>
              </a:rPr>
              <a:t>前期（院試まで）：</a:t>
            </a:r>
            <a:r>
              <a:rPr lang="en-US" altLang="ja-JP" sz="2400" dirty="0">
                <a:cs typeface="+mn-cs"/>
              </a:rPr>
              <a:t>1</a:t>
            </a:r>
            <a:r>
              <a:rPr lang="ja-JP" altLang="en-US" sz="2400" dirty="0">
                <a:cs typeface="+mn-cs"/>
              </a:rPr>
              <a:t>回</a:t>
            </a:r>
            <a:r>
              <a:rPr lang="en-US" altLang="ja-JP" sz="2400" dirty="0">
                <a:cs typeface="+mn-cs"/>
              </a:rPr>
              <a:t>/</a:t>
            </a:r>
            <a:r>
              <a:rPr lang="ja-JP" altLang="en-US" sz="2400" dirty="0">
                <a:cs typeface="+mn-cs"/>
              </a:rPr>
              <a:t>週のゼミ</a:t>
            </a:r>
            <a:endParaRPr lang="en-US" altLang="ja-JP" sz="2400" dirty="0">
              <a:cs typeface="+mn-cs"/>
            </a:endParaRPr>
          </a:p>
          <a:p>
            <a:pPr lvl="1">
              <a:defRPr/>
            </a:pPr>
            <a:r>
              <a:rPr lang="ja-JP" altLang="en-US" sz="2000" dirty="0"/>
              <a:t>光学</a:t>
            </a:r>
            <a:endParaRPr lang="en-US" altLang="ja-JP" sz="2000" dirty="0"/>
          </a:p>
          <a:p>
            <a:pPr>
              <a:defRPr/>
            </a:pPr>
            <a:r>
              <a:rPr lang="ja-JP" altLang="en-US" sz="2400" dirty="0">
                <a:cs typeface="+mn-cs"/>
              </a:rPr>
              <a:t>後期（院試後） ：課題研究</a:t>
            </a:r>
            <a:endParaRPr lang="en-US" altLang="ja-JP" sz="2400" dirty="0">
              <a:cs typeface="+mn-cs"/>
            </a:endParaRPr>
          </a:p>
          <a:p>
            <a:pPr lvl="1">
              <a:defRPr/>
            </a:pPr>
            <a:r>
              <a:rPr lang="ja-JP" altLang="en-US" sz="2000" dirty="0"/>
              <a:t>実験開発</a:t>
            </a:r>
            <a:endParaRPr lang="en-US" altLang="ja-JP" sz="2000" dirty="0"/>
          </a:p>
          <a:p>
            <a:pPr lvl="1">
              <a:defRPr/>
            </a:pPr>
            <a:endParaRPr lang="en-US" altLang="ja-JP" sz="2000" dirty="0"/>
          </a:p>
          <a:p>
            <a:pPr>
              <a:defRPr/>
            </a:pPr>
            <a:r>
              <a:rPr lang="ja-JP" altLang="en-US" sz="2400" dirty="0">
                <a:cs typeface="+mn-cs"/>
              </a:rPr>
              <a:t>スタッフ</a:t>
            </a:r>
            <a:endParaRPr lang="en-US" altLang="ja-JP" sz="2400" dirty="0">
              <a:cs typeface="+mn-cs"/>
            </a:endParaRPr>
          </a:p>
          <a:p>
            <a:pPr lvl="1">
              <a:defRPr/>
            </a:pPr>
            <a:r>
              <a:rPr lang="ja-JP" altLang="en-US" sz="2000" dirty="0"/>
              <a:t>長田教授、栗田准教授、木野助教、山本広大研究員</a:t>
            </a:r>
            <a:endParaRPr lang="en-US" altLang="ja-JP" sz="2000" dirty="0"/>
          </a:p>
        </p:txBody>
      </p:sp>
      <p:pic>
        <p:nvPicPr>
          <p:cNvPr id="1030" name="Picture 6" descr="木野 勝">
            <a:extLst>
              <a:ext uri="{FF2B5EF4-FFF2-40B4-BE49-F238E27FC236}">
                <a16:creationId xmlns:a16="http://schemas.microsoft.com/office/drawing/2014/main" id="{4CC5BAF1-2054-42B2-9EA6-C8EFC33D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54" y="4805544"/>
            <a:ext cx="1544960" cy="15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umenavi.info/img_p/P034350054nagata.jpg">
            <a:extLst>
              <a:ext uri="{FF2B5EF4-FFF2-40B4-BE49-F238E27FC236}">
                <a16:creationId xmlns:a16="http://schemas.microsoft.com/office/drawing/2014/main" id="{0C4A6222-7ADF-487C-AE5D-693170B4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26" y="4797152"/>
            <a:ext cx="1501899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D452D2-FB47-4124-8E02-06CB7288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088" y="4797153"/>
            <a:ext cx="1149413" cy="1501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DCE9D-0E1D-4028-B8F4-580067CF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2C817D-903E-483E-8E04-1ED3AF1D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38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近赤外線精密測光器</a:t>
            </a:r>
            <a:endParaRPr lang="en-US" altLang="ja-JP"/>
          </a:p>
        </p:txBody>
      </p:sp>
      <p:pic>
        <p:nvPicPr>
          <p:cNvPr id="19458" name="Picture 5" descr="http://pds2.exblog.jp/pds/1/200704/25/01/f0127501_13214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884738"/>
            <a:ext cx="26828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コンテンツ プレースホルダ 3"/>
          <p:cNvGrpSpPr>
            <a:grpSpLocks noGrp="1"/>
          </p:cNvGrpSpPr>
          <p:nvPr/>
        </p:nvGrpSpPr>
        <p:grpSpPr bwMode="auto">
          <a:xfrm>
            <a:off x="-36513" y="4221163"/>
            <a:ext cx="6048376" cy="2447925"/>
            <a:chOff x="1233790" y="3356992"/>
            <a:chExt cx="6351563" cy="2745596"/>
          </a:xfrm>
        </p:grpSpPr>
        <p:grpSp>
          <p:nvGrpSpPr>
            <p:cNvPr id="19463" name="グループ化 9"/>
            <p:cNvGrpSpPr>
              <a:grpSpLocks/>
            </p:cNvGrpSpPr>
            <p:nvPr/>
          </p:nvGrpSpPr>
          <p:grpSpPr bwMode="auto">
            <a:xfrm>
              <a:off x="1907704" y="3499200"/>
              <a:ext cx="5112568" cy="1346448"/>
              <a:chOff x="1907704" y="3499200"/>
              <a:chExt cx="5112568" cy="1346448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3779417" y="3499436"/>
                <a:ext cx="1368671" cy="13460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1907290" y="4076331"/>
                <a:ext cx="5112924" cy="2884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5" name="円/楕円 5"/>
              <p:cNvSpPr/>
              <p:nvPr/>
            </p:nvSpPr>
            <p:spPr>
              <a:xfrm>
                <a:off x="2915871" y="4220555"/>
                <a:ext cx="215053" cy="2172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356226" y="4247263"/>
                <a:ext cx="215053" cy="2172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671057" y="4247263"/>
                <a:ext cx="216720" cy="2172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797755" y="4006890"/>
                <a:ext cx="1357001" cy="14422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cxnSp>
          <p:nvCxnSpPr>
            <p:cNvPr id="7" name="直線矢印コネクタ 6"/>
            <p:cNvCxnSpPr/>
            <p:nvPr/>
          </p:nvCxnSpPr>
          <p:spPr>
            <a:xfrm flipV="1">
              <a:off x="1692237" y="4509002"/>
              <a:ext cx="0" cy="12250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1692237" y="5734015"/>
              <a:ext cx="53996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66" name="グループ化 62"/>
            <p:cNvGrpSpPr>
              <a:grpSpLocks/>
            </p:cNvGrpSpPr>
            <p:nvPr/>
          </p:nvGrpSpPr>
          <p:grpSpPr bwMode="auto">
            <a:xfrm>
              <a:off x="1872000" y="4941168"/>
              <a:ext cx="5184200" cy="432048"/>
              <a:chOff x="1872000" y="4941168"/>
              <a:chExt cx="5184200" cy="432048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1872000" y="4864968"/>
                <a:ext cx="180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5256000" y="4864968"/>
                <a:ext cx="180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906000" y="5295718"/>
                <a:ext cx="11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672000" y="4941168"/>
                <a:ext cx="215928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H="1">
                <a:off x="5040000" y="4941168"/>
                <a:ext cx="215968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67" name="テキスト ボックス 9"/>
            <p:cNvSpPr txBox="1">
              <a:spLocks noChangeArrowheads="1"/>
            </p:cNvSpPr>
            <p:nvPr/>
          </p:nvSpPr>
          <p:spPr bwMode="auto">
            <a:xfrm>
              <a:off x="6027793" y="5733256"/>
              <a:ext cx="9924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/>
                <a:t>Time</a:t>
              </a:r>
              <a:endParaRPr lang="ja-JP" altLang="en-US" sz="1800"/>
            </a:p>
          </p:txBody>
        </p:sp>
        <p:sp>
          <p:nvSpPr>
            <p:cNvPr id="19468" name="テキスト ボックス 10"/>
            <p:cNvSpPr txBox="1">
              <a:spLocks noChangeArrowheads="1"/>
            </p:cNvSpPr>
            <p:nvPr/>
          </p:nvSpPr>
          <p:spPr bwMode="auto">
            <a:xfrm rot="-5400000">
              <a:off x="835860" y="4854146"/>
              <a:ext cx="11651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/>
                <a:t>Brightness</a:t>
              </a:r>
              <a:endParaRPr lang="ja-JP" altLang="en-US" sz="1800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3024231" y="4500100"/>
              <a:ext cx="0" cy="4326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3762746" y="4509002"/>
              <a:ext cx="0" cy="6303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464586" y="4489417"/>
              <a:ext cx="0" cy="8635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テキスト ボックス 14"/>
            <p:cNvSpPr txBox="1">
              <a:spLocks noChangeArrowheads="1"/>
            </p:cNvSpPr>
            <p:nvPr/>
          </p:nvSpPr>
          <p:spPr bwMode="auto">
            <a:xfrm>
              <a:off x="2267744" y="4293096"/>
              <a:ext cx="782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/>
                <a:t>planet</a:t>
              </a:r>
              <a:endParaRPr lang="ja-JP" altLang="en-US" sz="1800"/>
            </a:p>
          </p:txBody>
        </p:sp>
        <p:sp>
          <p:nvSpPr>
            <p:cNvPr id="19473" name="テキスト ボックス 15"/>
            <p:cNvSpPr txBox="1">
              <a:spLocks noChangeArrowheads="1"/>
            </p:cNvSpPr>
            <p:nvPr/>
          </p:nvSpPr>
          <p:spPr bwMode="auto">
            <a:xfrm>
              <a:off x="4860032" y="3356992"/>
              <a:ext cx="536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/>
                <a:t>star</a:t>
              </a:r>
              <a:endParaRPr lang="ja-JP" altLang="en-US" sz="1800"/>
            </a:p>
          </p:txBody>
        </p:sp>
        <p:sp>
          <p:nvSpPr>
            <p:cNvPr id="19474" name="テキスト ボックス 16"/>
            <p:cNvSpPr txBox="1">
              <a:spLocks noChangeArrowheads="1"/>
            </p:cNvSpPr>
            <p:nvPr/>
          </p:nvSpPr>
          <p:spPr bwMode="auto">
            <a:xfrm>
              <a:off x="6372200" y="4581128"/>
              <a:ext cx="12131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/>
                <a:t>Light curve</a:t>
              </a:r>
              <a:endParaRPr lang="ja-JP" altLang="en-US" sz="1800"/>
            </a:p>
          </p:txBody>
        </p:sp>
      </p:grpSp>
      <p:sp>
        <p:nvSpPr>
          <p:cNvPr id="1946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r>
              <a:rPr lang="ja-JP" altLang="en-US"/>
              <a:t>星の明るさの変化から系外惑星の大気を調べる</a:t>
            </a:r>
            <a:endParaRPr lang="en-US" altLang="ja-JP"/>
          </a:p>
          <a:p>
            <a:r>
              <a:rPr lang="ja-JP" altLang="en-US"/>
              <a:t>天文観測装置の全般</a:t>
            </a:r>
            <a:endParaRPr lang="en-US" altLang="ja-JP"/>
          </a:p>
          <a:p>
            <a:endParaRPr lang="ja-JP" altLang="en-US"/>
          </a:p>
        </p:txBody>
      </p:sp>
      <p:pic>
        <p:nvPicPr>
          <p:cNvPr id="19461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9638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図 5" descr="P10104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208213"/>
            <a:ext cx="20812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6859</TotalTime>
  <Words>238</Words>
  <Application>Microsoft Office PowerPoint</Application>
  <PresentationFormat>画面に合わせる (4:3)</PresentationFormat>
  <Paragraphs>53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最近の実績</vt:lpstr>
      <vt:lpstr>アライメント用波面センサ</vt:lpstr>
      <vt:lpstr>極限補償光学用波面センサ</vt:lpstr>
      <vt:lpstr>計測とデータ処理アルゴリズム</vt:lpstr>
      <vt:lpstr>事務的なこと</vt:lpstr>
      <vt:lpstr>PowerPoint プレゼンテーション</vt:lpstr>
      <vt:lpstr>近赤外線精密測光器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装置開発 分割鏡制御の心臓部！</dc:title>
  <dc:creator>mikio</dc:creator>
  <cp:lastModifiedBy>mikio</cp:lastModifiedBy>
  <cp:revision>47</cp:revision>
  <dcterms:created xsi:type="dcterms:W3CDTF">2011-11-28T05:55:25Z</dcterms:created>
  <dcterms:modified xsi:type="dcterms:W3CDTF">2017-12-04T01:42:21Z</dcterms:modified>
</cp:coreProperties>
</file>