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0" r:id="rId3"/>
    <p:sldId id="279" r:id="rId4"/>
    <p:sldId id="280" r:id="rId5"/>
    <p:sldId id="282" r:id="rId6"/>
    <p:sldId id="276" r:id="rId7"/>
    <p:sldId id="273" r:id="rId8"/>
    <p:sldId id="275" r:id="rId9"/>
    <p:sldId id="278" r:id="rId10"/>
    <p:sldId id="274" r:id="rId11"/>
    <p:sldId id="283" r:id="rId12"/>
  </p:sldIdLst>
  <p:sldSz cx="9144000" cy="6858000" type="screen4x3"/>
  <p:notesSz cx="6858000" cy="9144000"/>
  <p:custDataLst>
    <p:tags r:id="rId14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0"/>
  </p:normalViewPr>
  <p:slideViewPr>
    <p:cSldViewPr>
      <p:cViewPr varScale="1">
        <p:scale>
          <a:sx n="76" d="100"/>
          <a:sy n="76" d="100"/>
        </p:scale>
        <p:origin x="6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62D1FD-99C8-4AFF-8C01-C98BC79226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6892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2D1FD-99C8-4AFF-8C01-C98BC79226B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55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2D1FD-99C8-4AFF-8C01-C98BC79226B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55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F452-17A8-4A23-9044-0F85160685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A2AE-0B0A-48E4-A5E9-58FE079573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059CC-A2E3-4D4B-8DA6-FEE95D22FE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B6810-33D6-4F19-B957-8011CD4F60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BF5E-EDD6-40E5-8988-B9B70EDA57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2104-2585-4ECA-9098-32BDAF76F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E3E1-48A1-4124-BE4F-421CD2900C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BBA0-C869-42EB-B417-7DEE965296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C26B-A9F2-4510-8D0A-9AAAB32E0E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B3FE2-341A-4AC8-B9D2-80B03240FB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9135-DDFD-4AF8-8B38-97F94DA59F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912959E-6993-4408-B371-50E1D9B0B1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hamon3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68" y="0"/>
            <a:ext cx="9581347" cy="695355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685800" y="191235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latin typeface="HGS創英ﾌﾟﾚｾﾞﾝｽEB" pitchFamily="18" charset="-128"/>
                <a:ea typeface="HGS創英ﾌﾟﾚｾﾞﾝｽEB" pitchFamily="18" charset="-128"/>
              </a:rPr>
              <a:t>課題研究　Ｑ９</a:t>
            </a:r>
            <a:endParaRPr lang="en-US" altLang="ja-JP" sz="4800" dirty="0" smtClean="0">
              <a:latin typeface="HGS創英ﾌﾟﾚｾﾞﾝｽEB" pitchFamily="18" charset="-128"/>
              <a:ea typeface="HGS創英ﾌﾟﾚｾﾞﾝｽEB" pitchFamily="18" charset="-128"/>
            </a:endParaRPr>
          </a:p>
          <a:p>
            <a:r>
              <a:rPr lang="ja-JP" altLang="en-US" sz="4800" dirty="0" smtClean="0">
                <a:latin typeface="HGS創英ﾌﾟﾚｾﾞﾝｽEB" pitchFamily="18" charset="-128"/>
                <a:ea typeface="HGS創英ﾌﾟﾚｾﾞﾝｽEB" pitchFamily="18" charset="-128"/>
              </a:rPr>
              <a:t>非線形・非平衡の理論</a:t>
            </a:r>
            <a:endParaRPr lang="ja-JP" altLang="en-US" sz="4800" dirty="0"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25905" y="394959"/>
            <a:ext cx="2492990" cy="461665"/>
          </a:xfrm>
          <a:prstGeom prst="rect">
            <a:avLst/>
          </a:prstGeom>
          <a:noFill/>
          <a:ln>
            <a:noFill/>
          </a:ln>
          <a:effectLst>
            <a:outerShdw blurRad="76200" dist="14879" dir="2700000" algn="ctr" rotWithShape="0">
              <a:schemeClr val="bg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dirty="0" smtClean="0">
                <a:latin typeface="ＭＳ ゴシック" pitchFamily="49" charset="-128"/>
                <a:ea typeface="ＭＳ ゴシック" pitchFamily="49" charset="-128"/>
              </a:rPr>
              <a:t>平成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29</a:t>
            </a:r>
            <a:r>
              <a:rPr lang="ja-JP" dirty="0" smtClean="0">
                <a:latin typeface="ＭＳ ゴシック" pitchFamily="49" charset="-128"/>
                <a:ea typeface="ＭＳ ゴシック" pitchFamily="49" charset="-128"/>
              </a:rPr>
              <a:t>年</a:t>
            </a:r>
            <a:r>
              <a:rPr lang="en-US" altLang="ja-JP" dirty="0" smtClean="0">
                <a:latin typeface="ＭＳ ゴシック" pitchFamily="49" charset="-128"/>
                <a:ea typeface="ＭＳ ゴシック" pitchFamily="49" charset="-128"/>
              </a:rPr>
              <a:t>12</a:t>
            </a:r>
            <a:r>
              <a:rPr lang="ja-JP" dirty="0" smtClean="0">
                <a:latin typeface="ＭＳ ゴシック" pitchFamily="49" charset="-128"/>
                <a:ea typeface="ＭＳ ゴシック" pitchFamily="49" charset="-128"/>
              </a:rPr>
              <a:t>月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5</a:t>
            </a:r>
            <a:r>
              <a:rPr lang="en-US" dirty="0" smtClean="0">
                <a:latin typeface="ＭＳ ゴシック" pitchFamily="49" charset="-128"/>
                <a:ea typeface="ＭＳ ゴシック" pitchFamily="49" charset="-128"/>
              </a:rPr>
              <a:t>日</a:t>
            </a:r>
            <a:endParaRPr lang="ja-JP" altLang="ja-JP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371600" y="4021664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2400" dirty="0" smtClean="0">
              <a:latin typeface="ＭＳ ゴシック"/>
              <a:ea typeface="ＭＳ ゴシック"/>
              <a:cs typeface="ＭＳ ゴシック"/>
            </a:endParaRPr>
          </a:p>
          <a:p>
            <a:pPr marL="0" indent="0" algn="ctr">
              <a:buNone/>
            </a:pPr>
            <a:r>
              <a:rPr lang="ja-JP" altLang="en-US" sz="4800" dirty="0" smtClean="0">
                <a:latin typeface="ＭＳ ゴシック"/>
                <a:ea typeface="ＭＳ ゴシック"/>
                <a:cs typeface="ＭＳ ゴシック"/>
              </a:rPr>
              <a:t>説明者　佐々真一</a:t>
            </a:r>
          </a:p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51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"/>
          <p:cNvSpPr>
            <a:spLocks/>
          </p:cNvSpPr>
          <p:nvPr/>
        </p:nvSpPr>
        <p:spPr bwMode="auto">
          <a:xfrm>
            <a:off x="2039" y="714700"/>
            <a:ext cx="9180512" cy="5894063"/>
          </a:xfrm>
          <a:prstGeom prst="roundRect">
            <a:avLst>
              <a:gd name="adj" fmla="val 501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59225" y="59268"/>
            <a:ext cx="5569480" cy="825500"/>
          </a:xfrm>
          <a:prstGeom prst="rect">
            <a:avLst/>
          </a:prstGeom>
          <a:ln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明朝E" pitchFamily="18" charset="-128"/>
                <a:ea typeface="HGS明朝E" pitchFamily="18" charset="-128"/>
                <a:cs typeface="ヒラギノ明朝 ProN W6" charset="0"/>
                <a:sym typeface="ヒラギノ明朝 ProN W6" charset="0"/>
              </a:rPr>
              <a:t>１０</a:t>
            </a:r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S明朝E" pitchFamily="18" charset="-128"/>
                <a:ea typeface="HGS明朝E" pitchFamily="18" charset="-128"/>
                <a:cs typeface="ヒラギノ明朝 ProN W6" charset="0"/>
                <a:sym typeface="ヒラギノ明朝 ProN W6" charset="0"/>
              </a:rPr>
              <a:t>月から１月まで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S明朝E" pitchFamily="18" charset="-128"/>
              <a:ea typeface="HGS明朝E" pitchFamily="18" charset="-128"/>
              <a:cs typeface="ヒラギノ明朝 ProN W6" charset="0"/>
              <a:sym typeface="ヒラギノ明朝 ProN W6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0" y="868614"/>
            <a:ext cx="887743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各人が課題に取り組む　</a:t>
            </a:r>
            <a:r>
              <a:rPr lang="en-US" altLang="ja-JP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(</a:t>
            </a:r>
            <a:r>
              <a:rPr lang="ja-JP" altLang="en-US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最近の例）　</a:t>
            </a:r>
            <a:endParaRPr lang="ja-JP" altLang="en-US" sz="4400" dirty="0">
              <a:solidFill>
                <a:srgbClr val="800000"/>
              </a:solidFill>
              <a:latin typeface="HGP創英角ｺﾞｼｯｸUB" pitchFamily="50" charset="-128"/>
              <a:ea typeface="HGP創英角ｺﾞｼｯｸUB" pitchFamily="50" charset="-128"/>
              <a:cs typeface="ヒラギノ角ゴ StdN W8" charset="0"/>
              <a:sym typeface="ヒラギノ角ゴ StdN W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208116" y="3105956"/>
            <a:ext cx="309634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b="1" dirty="0" smtClean="0"/>
              <a:t>一般化線形モデル</a:t>
            </a:r>
            <a:endParaRPr lang="en-US" altLang="ja-JP" b="1" dirty="0" smtClean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b="1" dirty="0" smtClean="0"/>
              <a:t>の理論を学んで</a:t>
            </a:r>
            <a:endParaRPr lang="en-US" altLang="ja-JP" b="1" dirty="0" smtClean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b="1" dirty="0" smtClean="0"/>
              <a:t>イベント時系列解析へ　</a:t>
            </a:r>
            <a:endParaRPr lang="en-US" altLang="ja-JP" b="1" dirty="0" smtClean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b="1" dirty="0" smtClean="0"/>
              <a:t>（担当：篠本）</a:t>
            </a:r>
            <a:endParaRPr lang="en-US" altLang="ja-JP" b="1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2120" y="5133254"/>
            <a:ext cx="4035824" cy="1475509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400" b="1" dirty="0" smtClean="0"/>
              <a:t>はねかえり係数０マクロ球</a:t>
            </a:r>
            <a:endParaRPr lang="en-US" altLang="ja-JP" sz="2400" b="1" dirty="0" smtClean="0"/>
          </a:p>
          <a:p>
            <a:pPr marL="0" indent="0" eaLnBrk="1" hangingPunct="1">
              <a:buNone/>
            </a:pPr>
            <a:r>
              <a:rPr lang="ja-JP" altLang="en-US" sz="2400" b="1" dirty="0" smtClean="0"/>
              <a:t>のハミルトン系からの構成　</a:t>
            </a:r>
            <a:endParaRPr lang="en-US" altLang="ja-JP" sz="2400" b="1" dirty="0" smtClean="0"/>
          </a:p>
          <a:p>
            <a:pPr marL="0" indent="0" eaLnBrk="1" hangingPunct="1">
              <a:buNone/>
            </a:pPr>
            <a:r>
              <a:rPr lang="ja-JP" altLang="en-US" sz="2400" b="1" dirty="0" smtClean="0"/>
              <a:t>（担当：佐々</a:t>
            </a:r>
            <a:r>
              <a:rPr lang="ja-JP" altLang="en-US" sz="2400" b="1" dirty="0"/>
              <a:t>）</a:t>
            </a:r>
            <a:endParaRPr lang="en-US" altLang="ja-JP" sz="2400" b="1" dirty="0" smtClean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743075" y="6385423"/>
            <a:ext cx="1498635" cy="2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ja-JP" sz="180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76236" y="3061566"/>
            <a:ext cx="2852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 smtClean="0">
                <a:latin typeface="Arial" pitchFamily="34" charset="0"/>
                <a:cs typeface="ＭＳ Ｐゴシック" pitchFamily="50" charset="-128"/>
              </a:rPr>
              <a:t>イオン液体混合系の</a:t>
            </a:r>
            <a:endParaRPr lang="en-US" altLang="ja-JP" b="1" dirty="0" smtClean="0"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 smtClean="0">
                <a:latin typeface="Arial" pitchFamily="34" charset="0"/>
                <a:cs typeface="ＭＳ Ｐゴシック" pitchFamily="50" charset="-128"/>
              </a:rPr>
              <a:t>界面構造</a:t>
            </a:r>
            <a:r>
              <a:rPr kumimoji="1" lang="ja-JP" alt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ＭＳ Ｐゴシック" pitchFamily="50" charset="-128"/>
              </a:rPr>
              <a:t>　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ＭＳ Ｐゴシック" pitchFamily="50" charset="-128"/>
              </a:rPr>
              <a:t>（担当：</a:t>
            </a:r>
            <a:r>
              <a:rPr lang="ja-JP" altLang="en-US" b="1" dirty="0" smtClean="0">
                <a:latin typeface="Arial" pitchFamily="34" charset="0"/>
                <a:cs typeface="ＭＳ Ｐゴシック" pitchFamily="50" charset="-128"/>
              </a:rPr>
              <a:t>荒木）</a:t>
            </a:r>
            <a:endParaRPr kumimoji="1" lang="ja-JP" altLang="ja-JP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475" y="3044627"/>
            <a:ext cx="27329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b="1" dirty="0" smtClean="0">
                <a:latin typeface="Arial Unicode MS"/>
                <a:ea typeface="ＭＳ Ｐゴシック" charset="-128"/>
                <a:cs typeface="ＭＳ Ｐゴシック" charset="-128"/>
              </a:rPr>
              <a:t>水面に落ちた水滴</a:t>
            </a:r>
            <a:endParaRPr lang="en-US" altLang="ja-JP" b="1" dirty="0" smtClean="0">
              <a:latin typeface="Arial Unicode MS"/>
              <a:ea typeface="ＭＳ Ｐゴシック" charset="-128"/>
              <a:cs typeface="ＭＳ Ｐゴシック" charset="-128"/>
            </a:endParaRPr>
          </a:p>
          <a:p>
            <a:pPr lvl="0"/>
            <a:r>
              <a:rPr lang="ja-JP" altLang="en-US" b="1" dirty="0" smtClean="0">
                <a:latin typeface="Arial Unicode MS"/>
                <a:ea typeface="ＭＳ Ｐゴシック" charset="-128"/>
                <a:cs typeface="ＭＳ Ｐゴシック" charset="-128"/>
              </a:rPr>
              <a:t>からでる「ぴちょん」</a:t>
            </a:r>
            <a:endParaRPr lang="en-US" altLang="ja-JP" b="1" dirty="0" smtClean="0">
              <a:latin typeface="Arial Unicode MS"/>
              <a:ea typeface="ＭＳ Ｐゴシック" charset="-128"/>
              <a:cs typeface="ＭＳ Ｐゴシック" charset="-128"/>
            </a:endParaRPr>
          </a:p>
          <a:p>
            <a:pPr lvl="0"/>
            <a:r>
              <a:rPr lang="ja-JP" altLang="en-US" b="1" dirty="0" smtClean="0">
                <a:latin typeface="Arial Unicode MS"/>
                <a:ea typeface="ＭＳ Ｐゴシック" charset="-128"/>
                <a:cs typeface="ＭＳ Ｐゴシック" charset="-128"/>
              </a:rPr>
              <a:t>という音</a:t>
            </a:r>
            <a:endParaRPr lang="en-US" altLang="ja-JP" b="1" dirty="0" smtClean="0">
              <a:latin typeface="Arial Unicode MS"/>
              <a:ea typeface="ＭＳ Ｐゴシック" charset="-128"/>
              <a:cs typeface="ＭＳ Ｐゴシック" charset="-128"/>
            </a:endParaRPr>
          </a:p>
          <a:p>
            <a:pPr lvl="0"/>
            <a:r>
              <a:rPr kumimoji="1" lang="ja-JP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ＭＳ Ｐゴシック" charset="-128"/>
                <a:cs typeface="ＭＳ Ｐゴシック" charset="-128"/>
              </a:rPr>
              <a:t>（担当：藤、松本）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3" y="1580062"/>
            <a:ext cx="988866" cy="1242054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32" y="1804742"/>
            <a:ext cx="1412893" cy="11826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18" y="1846572"/>
            <a:ext cx="1633355" cy="114081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719117" y="5084374"/>
            <a:ext cx="3193655" cy="1475509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endParaRPr lang="en-US" altLang="ja-JP" sz="2400" b="1" dirty="0"/>
          </a:p>
          <a:p>
            <a:pPr marL="0" indent="0" eaLnBrk="1" hangingPunct="1">
              <a:buNone/>
            </a:pPr>
            <a:endParaRPr lang="en-US" altLang="ja-JP" sz="2400" b="1" dirty="0" smtClean="0"/>
          </a:p>
          <a:p>
            <a:pPr marL="0" indent="0" eaLnBrk="1" hangingPunct="1">
              <a:buNone/>
            </a:pPr>
            <a:r>
              <a:rPr lang="ja-JP" altLang="en-US" sz="2400" b="1" dirty="0" smtClean="0"/>
              <a:t>　（担当：武末）</a:t>
            </a:r>
            <a:endParaRPr lang="en-US" altLang="ja-JP" sz="24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5229200"/>
            <a:ext cx="2956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最適化問題・マルコフ</a:t>
            </a:r>
            <a:endParaRPr kumimoji="1" lang="en-US" altLang="ja-JP" dirty="0" smtClean="0"/>
          </a:p>
          <a:p>
            <a:r>
              <a:rPr lang="ja-JP" altLang="en-US" dirty="0" smtClean="0"/>
              <a:t>決定過程と統計力学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749693" y="4729169"/>
            <a:ext cx="1685203" cy="17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75656" y="260648"/>
            <a:ext cx="5569480" cy="825500"/>
          </a:xfrm>
          <a:prstGeom prst="rect">
            <a:avLst/>
          </a:prstGeom>
          <a:ln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S明朝E" pitchFamily="18" charset="-128"/>
                <a:ea typeface="HGS明朝E" pitchFamily="18" charset="-128"/>
                <a:cs typeface="ヒラギノ明朝 ProN W6" charset="0"/>
                <a:sym typeface="ヒラギノ明朝 ProN W6" charset="0"/>
              </a:rPr>
              <a:t>メッセージ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464936" y="2132856"/>
            <a:ext cx="83580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多彩な現象に対して、</a:t>
            </a:r>
            <a:endParaRPr lang="en-US" altLang="ja-JP" sz="4400" dirty="0" smtClean="0">
              <a:solidFill>
                <a:srgbClr val="800000"/>
              </a:solidFill>
              <a:latin typeface="HGP創英角ｺﾞｼｯｸUB" pitchFamily="50" charset="-128"/>
              <a:ea typeface="HGP創英角ｺﾞｼｯｸUB" pitchFamily="50" charset="-128"/>
              <a:cs typeface="ヒラギノ角ゴ StdN W8" charset="0"/>
              <a:sym typeface="ヒラギノ角ゴ StdN W8" charset="0"/>
            </a:endParaRPr>
          </a:p>
          <a:p>
            <a:pPr algn="l"/>
            <a:r>
              <a:rPr lang="ja-JP" altLang="en-US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基礎物理学の視点で考えようとする</a:t>
            </a:r>
            <a:endParaRPr lang="en-US" altLang="ja-JP" sz="4400" dirty="0" smtClean="0">
              <a:solidFill>
                <a:srgbClr val="800000"/>
              </a:solidFill>
              <a:latin typeface="HGP創英角ｺﾞｼｯｸUB" pitchFamily="50" charset="-128"/>
              <a:ea typeface="HGP創英角ｺﾞｼｯｸUB" pitchFamily="50" charset="-128"/>
              <a:cs typeface="ヒラギノ角ゴ StdN W8" charset="0"/>
              <a:sym typeface="ヒラギノ角ゴ StdN W8" charset="0"/>
            </a:endParaRPr>
          </a:p>
          <a:p>
            <a:pPr algn="l"/>
            <a:r>
              <a:rPr lang="ja-JP" altLang="en-US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意欲あふれる学生を待っています　</a:t>
            </a:r>
            <a:endParaRPr lang="ja-JP" altLang="en-US" sz="4400" dirty="0">
              <a:solidFill>
                <a:srgbClr val="800000"/>
              </a:solidFill>
              <a:latin typeface="HGP創英角ｺﾞｼｯｸUB" pitchFamily="50" charset="-128"/>
              <a:ea typeface="HGP創英角ｺﾞｼｯｸUB" pitchFamily="50" charset="-128"/>
              <a:cs typeface="ヒラギノ角ゴ StdN W8" charset="0"/>
              <a:sym typeface="ヒラギノ角ゴ StdN W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743075" y="6385423"/>
            <a:ext cx="1498635" cy="2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ja-JP" altLang="ja-JP" sz="1800"/>
          </a:p>
        </p:txBody>
      </p:sp>
    </p:spTree>
    <p:extLst>
      <p:ext uri="{BB962C8B-B14F-4D97-AF65-F5344CB8AC3E}">
        <p14:creationId xmlns:p14="http://schemas.microsoft.com/office/powerpoint/2010/main" val="33649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"/>
          <p:cNvSpPr>
            <a:spLocks/>
          </p:cNvSpPr>
          <p:nvPr/>
        </p:nvSpPr>
        <p:spPr bwMode="auto">
          <a:xfrm>
            <a:off x="-22226" y="3336928"/>
            <a:ext cx="9180512" cy="3521072"/>
          </a:xfrm>
          <a:prstGeom prst="roundRect">
            <a:avLst>
              <a:gd name="adj" fmla="val 5014"/>
            </a:avLst>
          </a:prstGeom>
          <a:gradFill flip="none" rotWithShape="0">
            <a:gsLst>
              <a:gs pos="0">
                <a:srgbClr val="800040">
                  <a:alpha val="18000"/>
                </a:srgbClr>
              </a:gs>
              <a:gs pos="100000">
                <a:srgbClr val="000080">
                  <a:alpha val="18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69330" y="3426995"/>
            <a:ext cx="169277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44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非平衡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53720" y="3505694"/>
            <a:ext cx="6263748" cy="5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2800" dirty="0">
                <a:solidFill>
                  <a:srgbClr val="191919"/>
                </a:solidFill>
                <a:latin typeface="HGP明朝E" pitchFamily="18" charset="-128"/>
                <a:ea typeface="HGP明朝E" pitchFamily="18" charset="-128"/>
                <a:cs typeface="ヒラギノ明朝 ProN W6" charset="0"/>
                <a:sym typeface="ヒラギノ明朝 ProN W6" charset="0"/>
              </a:rPr>
              <a:t>流れや変化が本質になる「動く世界」</a:t>
            </a: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371199" y="4576824"/>
            <a:ext cx="5022536" cy="9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</a:rPr>
              <a:t>運動</a:t>
            </a:r>
            <a:r>
              <a:rPr lang="ja-JP" altLang="en-US" sz="2800" dirty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</a:rPr>
              <a:t>・機能</a:t>
            </a:r>
            <a:r>
              <a:rPr lang="ja-JP" altLang="en-US" sz="2800" dirty="0" smtClean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</a:rPr>
              <a:t>・自己組織化・生命などの多彩な</a:t>
            </a:r>
            <a:r>
              <a:rPr lang="ja-JP" altLang="en-US" sz="2800" dirty="0" smtClean="0">
                <a:solidFill>
                  <a:srgbClr val="FF0000"/>
                </a:solidFill>
                <a:latin typeface="HGS創英ﾌﾟﾚｾﾞﾝｽEB" pitchFamily="18" charset="-128"/>
                <a:ea typeface="HGS創英ﾌﾟﾚｾﾞﾝｽEB" pitchFamily="18" charset="-128"/>
                <a:cs typeface="ヒラギノ明朝 ProN W6" charset="0"/>
                <a:sym typeface="ヒラギノ明朝 ProN W6" charset="0"/>
              </a:rPr>
              <a:t>現象</a:t>
            </a:r>
            <a:endParaRPr lang="en-US" altLang="ja-JP" sz="2800" dirty="0">
              <a:solidFill>
                <a:srgbClr val="FF0000"/>
              </a:solidFill>
              <a:latin typeface="HGS創英ﾌﾟﾚｾﾞﾝｽEB" pitchFamily="18" charset="-128"/>
              <a:ea typeface="HGS創英ﾌﾟﾚｾﾞﾝｽEB" pitchFamily="18" charset="-128"/>
              <a:cs typeface="ヒラギノ明朝 ProN W6" charset="0"/>
              <a:sym typeface="ヒラギノ明朝 ProN W6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2119870" y="9804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30" y="4085044"/>
            <a:ext cx="3639918" cy="270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1"/>
          <p:cNvSpPr>
            <a:spLocks/>
          </p:cNvSpPr>
          <p:nvPr/>
        </p:nvSpPr>
        <p:spPr bwMode="auto">
          <a:xfrm>
            <a:off x="-33576" y="0"/>
            <a:ext cx="9180512" cy="3343801"/>
          </a:xfrm>
          <a:prstGeom prst="roundRect">
            <a:avLst>
              <a:gd name="adj" fmla="val 5014"/>
            </a:avLst>
          </a:prstGeom>
          <a:gradFill flip="none" rotWithShape="0">
            <a:gsLst>
              <a:gs pos="0">
                <a:srgbClr val="800040">
                  <a:alpha val="18000"/>
                </a:srgbClr>
              </a:gs>
              <a:gs pos="100000">
                <a:srgbClr val="000080">
                  <a:alpha val="18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157980" y="166795"/>
            <a:ext cx="169277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44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非線形</a:t>
            </a:r>
            <a:endParaRPr lang="ja-JP" altLang="en-US" sz="44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  <a:cs typeface="ヒラギノ角ゴ StdN W8" charset="0"/>
              <a:sym typeface="ヒラギノ角ゴ StdN W8" charset="0"/>
            </a:endParaRP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2242370" y="245494"/>
            <a:ext cx="6263748" cy="5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2800" dirty="0" smtClean="0">
                <a:solidFill>
                  <a:srgbClr val="191919"/>
                </a:solidFill>
                <a:latin typeface="HGP明朝E" pitchFamily="18" charset="-128"/>
                <a:ea typeface="HGP明朝E" pitchFamily="18" charset="-128"/>
                <a:cs typeface="ヒラギノ明朝 ProN W6" charset="0"/>
                <a:sym typeface="ヒラギノ明朝 ProN W6" charset="0"/>
              </a:rPr>
              <a:t>分解できない</a:t>
            </a:r>
            <a:endParaRPr lang="ja-JP" altLang="en-US" sz="2800" dirty="0">
              <a:solidFill>
                <a:srgbClr val="191919"/>
              </a:solidFill>
              <a:latin typeface="HGP明朝E" pitchFamily="18" charset="-128"/>
              <a:ea typeface="HGP明朝E" pitchFamily="18" charset="-128"/>
              <a:cs typeface="ヒラギノ明朝 ProN W6" charset="0"/>
              <a:sym typeface="ヒラギノ明朝 ProN W6" charset="0"/>
            </a:endParaRP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231798" y="1537662"/>
            <a:ext cx="5022536" cy="9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2800" dirty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  <a:sym typeface="ヒラギノ明朝 ProN W6" charset="0"/>
              </a:rPr>
              <a:t>力学</a:t>
            </a:r>
            <a:r>
              <a:rPr lang="ja-JP" altLang="en-US" sz="2800" dirty="0" smtClean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  <a:sym typeface="ヒラギノ明朝 ProN W6" charset="0"/>
              </a:rPr>
              <a:t>系、確率過程、情報理論</a:t>
            </a:r>
            <a:r>
              <a:rPr lang="en-US" altLang="ja-JP" sz="2800" dirty="0" smtClean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  <a:sym typeface="ヒラギノ明朝 ProN W6" charset="0"/>
              </a:rPr>
              <a:t>…</a:t>
            </a:r>
          </a:p>
          <a:p>
            <a:r>
              <a:rPr lang="ja-JP" altLang="en-US" sz="2800" dirty="0" smtClean="0">
                <a:solidFill>
                  <a:srgbClr val="FF0000"/>
                </a:solidFill>
                <a:latin typeface="HG創英ﾌﾟﾚｾﾞﾝｽEB" pitchFamily="17" charset="-128"/>
                <a:ea typeface="HG創英ﾌﾟﾚｾﾞﾝｽEB" pitchFamily="17" charset="-128"/>
                <a:cs typeface="ヒラギノ明朝 ProN W6" charset="0"/>
                <a:sym typeface="ヒラギノ明朝 ProN W6" charset="0"/>
              </a:rPr>
              <a:t>数値シミュレーション</a:t>
            </a:r>
            <a:endParaRPr lang="en-US" altLang="ja-JP" sz="2800" dirty="0">
              <a:solidFill>
                <a:srgbClr val="FF0000"/>
              </a:solidFill>
              <a:latin typeface="HGS創英ﾌﾟﾚｾﾞﾝｽEB" pitchFamily="18" charset="-128"/>
              <a:ea typeface="HGS創英ﾌﾟﾚｾﾞﾝｽEB" pitchFamily="18" charset="-128"/>
              <a:cs typeface="ヒラギノ明朝 ProN W6" charset="0"/>
              <a:sym typeface="ヒラギノ明朝 ProN W6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44" y="765782"/>
            <a:ext cx="3585428" cy="251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461863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</a:rPr>
              <a:t>研究対象</a:t>
            </a:r>
            <a:endParaRPr lang="ja-JP" alt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9512" y="1916832"/>
            <a:ext cx="826266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量子</a:t>
            </a:r>
            <a:r>
              <a:rPr lang="ja-JP" altLang="en-US" sz="4800" dirty="0"/>
              <a:t>および古典多体系から</a:t>
            </a:r>
            <a:r>
              <a:rPr lang="ja-JP" altLang="en-US" sz="4800" dirty="0" smtClean="0"/>
              <a:t>、</a:t>
            </a:r>
            <a:endParaRPr lang="en-US" altLang="ja-JP" sz="4800" dirty="0" smtClean="0"/>
          </a:p>
          <a:p>
            <a:r>
              <a:rPr lang="ja-JP" altLang="en-US" sz="4800" dirty="0" smtClean="0"/>
              <a:t>  流体</a:t>
            </a:r>
            <a:r>
              <a:rPr lang="ja-JP" altLang="en-US" sz="4800" dirty="0"/>
              <a:t>、高分子・ゲル・液体</a:t>
            </a:r>
            <a:r>
              <a:rPr lang="ja-JP" altLang="en-US" sz="4800" dirty="0" smtClean="0"/>
              <a:t>、</a:t>
            </a:r>
            <a:endParaRPr lang="en-US" altLang="ja-JP" sz="4800" dirty="0" smtClean="0"/>
          </a:p>
          <a:p>
            <a:r>
              <a:rPr lang="ja-JP" altLang="en-US" sz="4800" dirty="0" smtClean="0"/>
              <a:t>   粉体</a:t>
            </a:r>
            <a:r>
              <a:rPr lang="ja-JP" altLang="en-US" sz="4800" dirty="0"/>
              <a:t>やガラス等不均質な系</a:t>
            </a:r>
            <a:r>
              <a:rPr lang="ja-JP" altLang="en-US" sz="4800" dirty="0" smtClean="0"/>
              <a:t>、</a:t>
            </a:r>
            <a:endParaRPr lang="en-US" altLang="ja-JP" sz="4800" dirty="0" smtClean="0"/>
          </a:p>
          <a:p>
            <a:r>
              <a:rPr lang="en-US" altLang="ja-JP" sz="4800" dirty="0"/>
              <a:t> </a:t>
            </a:r>
            <a:r>
              <a:rPr lang="en-US" altLang="ja-JP" sz="4800" dirty="0" smtClean="0"/>
              <a:t>   </a:t>
            </a:r>
            <a:r>
              <a:rPr lang="ja-JP" altLang="en-US" sz="4800" dirty="0" smtClean="0"/>
              <a:t>神経</a:t>
            </a:r>
            <a:r>
              <a:rPr lang="ja-JP" altLang="en-US" sz="4800" dirty="0"/>
              <a:t>信号、分子機械、</a:t>
            </a:r>
            <a:r>
              <a:rPr lang="ja-JP" altLang="en-US" sz="4800" dirty="0" smtClean="0"/>
              <a:t>生命、</a:t>
            </a:r>
            <a:endParaRPr lang="en-US" altLang="ja-JP" sz="4800" dirty="0" smtClean="0"/>
          </a:p>
          <a:p>
            <a:r>
              <a:rPr lang="ja-JP" altLang="en-US" sz="4800" dirty="0" smtClean="0"/>
              <a:t>　　量子計算など多岐に渡る</a:t>
            </a:r>
            <a:endParaRPr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7100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461863"/>
            <a:ext cx="4144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</a:rPr>
              <a:t>研究</a:t>
            </a:r>
            <a:r>
              <a:rPr lang="ja-JP" altLang="en-US" sz="5400" b="1" dirty="0">
                <a:solidFill>
                  <a:prstClr val="black"/>
                </a:solidFill>
              </a:rPr>
              <a:t>スタイル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97768" y="1268760"/>
            <a:ext cx="8262664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数理</a:t>
            </a:r>
            <a:r>
              <a:rPr lang="ja-JP" altLang="en-US" sz="4000" dirty="0"/>
              <a:t>モデル化や数値</a:t>
            </a:r>
            <a:r>
              <a:rPr lang="ja-JP" altLang="en-US" sz="4000" dirty="0" smtClean="0"/>
              <a:t>シミュレーション</a:t>
            </a:r>
            <a:endParaRPr lang="en-US" altLang="ja-JP" sz="4000" dirty="0" smtClean="0"/>
          </a:p>
          <a:p>
            <a:r>
              <a:rPr lang="ja-JP" altLang="en-US" sz="4000" dirty="0" smtClean="0"/>
              <a:t>→　</a:t>
            </a:r>
            <a:endParaRPr lang="en-US" altLang="ja-JP" sz="4000" dirty="0" smtClean="0"/>
          </a:p>
          <a:p>
            <a:r>
              <a:rPr lang="ja-JP" altLang="en-US" sz="4000" dirty="0" smtClean="0"/>
              <a:t>新しい</a:t>
            </a:r>
            <a:r>
              <a:rPr lang="ja-JP" altLang="en-US" sz="4000" dirty="0"/>
              <a:t>現象の</a:t>
            </a:r>
            <a:r>
              <a:rPr lang="ja-JP" altLang="en-US" sz="4000" dirty="0" smtClean="0">
                <a:solidFill>
                  <a:srgbClr val="FF0000"/>
                </a:solidFill>
              </a:rPr>
              <a:t>発見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　　現象</a:t>
            </a:r>
            <a:r>
              <a:rPr lang="ja-JP" altLang="en-US" sz="4000" dirty="0"/>
              <a:t>の</a:t>
            </a:r>
            <a:r>
              <a:rPr lang="ja-JP" altLang="en-US" sz="4000" dirty="0">
                <a:solidFill>
                  <a:srgbClr val="FF0000"/>
                </a:solidFill>
              </a:rPr>
              <a:t>本質的機構の</a:t>
            </a:r>
            <a:r>
              <a:rPr lang="ja-JP" altLang="en-US" sz="4000" dirty="0" smtClean="0">
                <a:solidFill>
                  <a:srgbClr val="FF0000"/>
                </a:solidFill>
              </a:rPr>
              <a:t>抽出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0150" y="4437112"/>
            <a:ext cx="848831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ja-JP" altLang="en-US" sz="4000" dirty="0" smtClean="0"/>
              <a:t>数理的</a:t>
            </a:r>
            <a:r>
              <a:rPr lang="ja-JP" altLang="en-US" sz="4000" dirty="0"/>
              <a:t>解析方法の</a:t>
            </a:r>
            <a:r>
              <a:rPr lang="ja-JP" altLang="en-US" sz="4000" dirty="0" smtClean="0"/>
              <a:t>開発や理論的計算</a:t>
            </a:r>
            <a:endParaRPr lang="en-US" altLang="ja-JP" sz="4000" dirty="0" smtClean="0"/>
          </a:p>
          <a:p>
            <a:r>
              <a:rPr lang="ja-JP" altLang="en-US" sz="4000" dirty="0" smtClean="0"/>
              <a:t>→　</a:t>
            </a:r>
            <a:endParaRPr lang="en-US" altLang="ja-JP" sz="4000" dirty="0" smtClean="0"/>
          </a:p>
          <a:p>
            <a:r>
              <a:rPr lang="ja-JP" altLang="en-US" sz="4000" dirty="0" smtClean="0"/>
              <a:t>新しい</a:t>
            </a:r>
            <a:r>
              <a:rPr lang="ja-JP" altLang="en-US" sz="4000" dirty="0">
                <a:solidFill>
                  <a:srgbClr val="FF0000"/>
                </a:solidFill>
              </a:rPr>
              <a:t>枠組みの提案</a:t>
            </a:r>
            <a:r>
              <a:rPr lang="ja-JP" altLang="en-US" sz="4000" dirty="0"/>
              <a:t>や現象の</a:t>
            </a:r>
            <a:r>
              <a:rPr lang="ja-JP" altLang="en-US" sz="4000" dirty="0" smtClean="0">
                <a:solidFill>
                  <a:srgbClr val="FF0000"/>
                </a:solidFill>
              </a:rPr>
              <a:t>予言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23528" y="461863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</a:rPr>
              <a:t>特徴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1700808"/>
            <a:ext cx="911691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伝統的</a:t>
            </a:r>
            <a:r>
              <a:rPr lang="ja-JP" altLang="en-US" sz="3600" dirty="0"/>
              <a:t>な物理学では対象としない</a:t>
            </a:r>
            <a:r>
              <a:rPr lang="ja-JP" altLang="en-US" sz="3600" dirty="0" smtClean="0"/>
              <a:t>現象</a:t>
            </a:r>
            <a:endParaRPr lang="en-US" altLang="ja-JP" sz="3600" dirty="0" smtClean="0"/>
          </a:p>
          <a:p>
            <a:r>
              <a:rPr lang="ja-JP" altLang="en-US" sz="3600" dirty="0" smtClean="0"/>
              <a:t>にも（基礎物理学を踏まえて）積極的</a:t>
            </a:r>
            <a:r>
              <a:rPr lang="ja-JP" altLang="en-US" sz="3600" dirty="0"/>
              <a:t>に</a:t>
            </a:r>
            <a:r>
              <a:rPr lang="ja-JP" altLang="en-US" sz="3600" dirty="0" smtClean="0"/>
              <a:t>挑戦！</a:t>
            </a:r>
            <a:endParaRPr lang="en-US" altLang="ja-JP" sz="36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047447" y="5661248"/>
            <a:ext cx="804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統計力学や量子力学の基礎に関わる研究課題も！</a:t>
            </a:r>
            <a:endParaRPr lang="en-US" altLang="ja-JP" sz="28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971600" y="30809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生物学や工学</a:t>
            </a:r>
            <a:r>
              <a:rPr lang="ja-JP" altLang="en-US" sz="2800" dirty="0"/>
              <a:t>などと</a:t>
            </a:r>
            <a:r>
              <a:rPr lang="ja-JP" altLang="en-US" sz="2800" dirty="0" smtClean="0"/>
              <a:t>の境界</a:t>
            </a:r>
            <a:r>
              <a:rPr lang="ja-JP" altLang="en-US" sz="2800" dirty="0"/>
              <a:t>領域分野の研究</a:t>
            </a:r>
            <a:r>
              <a:rPr lang="ja-JP" altLang="en-US" sz="2800" dirty="0" smtClean="0"/>
              <a:t>課題も！</a:t>
            </a:r>
            <a:endParaRPr lang="en-US" altLang="ja-JP" sz="28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0" y="4221088"/>
            <a:ext cx="8910446" cy="1200329"/>
          </a:xfrm>
          <a:prstGeom prst="rect">
            <a:avLst/>
          </a:prstGeom>
          <a:solidFill>
            <a:srgbClr val="FF0000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3600" dirty="0"/>
              <a:t>素朴</a:t>
            </a:r>
            <a:r>
              <a:rPr lang="ja-JP" altLang="en-US" sz="3600" dirty="0" smtClean="0"/>
              <a:t>な動機に根差した一般的問題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にも（近年の発展を生かして）果敢に挑戦！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0135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97277" y="13927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スタッフ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13618" y="2112826"/>
            <a:ext cx="4529150" cy="128109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400" b="1" dirty="0" smtClean="0"/>
              <a:t>佐々真一</a:t>
            </a:r>
            <a:endParaRPr lang="en-US" altLang="ja-JP" sz="2400" b="1" dirty="0"/>
          </a:p>
          <a:p>
            <a:pPr marL="0" indent="0" eaLnBrk="1" hangingPunct="1">
              <a:buNone/>
            </a:pPr>
            <a:r>
              <a:rPr lang="ja-JP" altLang="en-US" sz="2400" b="1" dirty="0" smtClean="0"/>
              <a:t>ミクロダイナミクスと</a:t>
            </a:r>
            <a:endParaRPr lang="en-US" altLang="ja-JP" sz="2400" b="1" dirty="0" smtClean="0"/>
          </a:p>
          <a:p>
            <a:pPr marL="0" indent="0" eaLnBrk="1" hangingPunct="1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マクロ現象をつなぐ</a:t>
            </a:r>
            <a:endParaRPr lang="en-US" altLang="ja-JP" sz="2400" b="1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992" y="4610593"/>
            <a:ext cx="4837054" cy="103091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400" b="1" dirty="0" smtClean="0"/>
              <a:t>藤定義、松本剛</a:t>
            </a:r>
            <a:endParaRPr lang="en-US" altLang="ja-JP" sz="2400" b="1" dirty="0" smtClean="0"/>
          </a:p>
          <a:p>
            <a:pPr marL="0" indent="0" eaLnBrk="1" hangingPunct="1">
              <a:buNone/>
            </a:pPr>
            <a:r>
              <a:rPr lang="ja-JP" altLang="en-US" sz="2400" b="1" dirty="0" smtClean="0"/>
              <a:t>乱流や水滴成長など連続場の解析</a:t>
            </a:r>
            <a:endParaRPr lang="en-US" altLang="ja-JP" sz="2400" b="1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70992" y="105273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Times New Roman" pitchFamily="18" charset="0"/>
              </a:rPr>
              <a:t>荒木武昭</a:t>
            </a:r>
            <a:endParaRPr lang="en-US" altLang="ja-JP" b="1" dirty="0" smtClean="0">
              <a:latin typeface="Times New Roman" pitchFamily="18" charset="0"/>
            </a:endParaRPr>
          </a:p>
          <a:p>
            <a:r>
              <a:rPr lang="ja-JP" altLang="en-US" b="1" dirty="0" smtClean="0">
                <a:latin typeface="Times New Roman" pitchFamily="18" charset="0"/>
              </a:rPr>
              <a:t>ソフトマターの</a:t>
            </a:r>
            <a:r>
              <a:rPr lang="ja-JP" altLang="en-US" b="1" dirty="0">
                <a:latin typeface="Times New Roman" pitchFamily="18" charset="0"/>
              </a:rPr>
              <a:t>相転移</a:t>
            </a:r>
            <a:r>
              <a:rPr lang="ja-JP" altLang="en-US" b="1" dirty="0" smtClean="0">
                <a:latin typeface="Times New Roman" pitchFamily="18" charset="0"/>
              </a:rPr>
              <a:t>ダイナミクス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3662" y="3384056"/>
            <a:ext cx="52489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b="1" dirty="0" smtClean="0"/>
              <a:t>篠本滋</a:t>
            </a:r>
            <a:endParaRPr lang="en-US" altLang="ja-JP" b="1" dirty="0" smtClean="0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ja-JP" altLang="en-US" b="1" dirty="0" smtClean="0"/>
              <a:t>点事象時系列ビッグデータの解析理論</a:t>
            </a:r>
            <a:endParaRPr lang="en-US" altLang="ja-JP" b="1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173750" y="4137117"/>
            <a:ext cx="539605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ja-JP" altLang="en-US" b="1" dirty="0" smtClean="0">
                <a:latin typeface="ＭＳ Ｐゴシック" pitchFamily="50" charset="-128"/>
              </a:rPr>
              <a:t>武末真二　</a:t>
            </a:r>
            <a:endParaRPr lang="en-US" altLang="ja-JP" b="1" dirty="0" smtClean="0">
              <a:latin typeface="ＭＳ Ｐゴシック" pitchFamily="50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ja-JP" altLang="en-US" b="1" dirty="0" smtClean="0">
                <a:latin typeface="ＭＳ Ｐゴシック" pitchFamily="50" charset="-128"/>
              </a:rPr>
              <a:t>格子模型による非平衡輸送現象</a:t>
            </a:r>
            <a:endParaRPr lang="ja-JP" altLang="en-US" b="1" dirty="0">
              <a:latin typeface="ＭＳ Ｐゴシック" pitchFamily="50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3662" y="2187550"/>
            <a:ext cx="4392488" cy="971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ja-JP" altLang="en-US" sz="2400" b="1" dirty="0" smtClean="0"/>
              <a:t>小林未知数</a:t>
            </a:r>
            <a:endParaRPr lang="en-US" altLang="ja-JP" sz="2400" b="1" dirty="0"/>
          </a:p>
          <a:p>
            <a:pPr marL="0" indent="0" eaLnBrk="1" hangingPunct="1">
              <a:buNone/>
            </a:pPr>
            <a:r>
              <a:rPr lang="ja-JP" altLang="en-US" sz="2400" b="1" dirty="0" smtClean="0"/>
              <a:t>トポロジーのダイナミクスと統計</a:t>
            </a:r>
            <a:endParaRPr lang="en-US" altLang="ja-JP" sz="24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4716016" y="953695"/>
            <a:ext cx="4311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Times New Roman" pitchFamily="18" charset="0"/>
              </a:rPr>
              <a:t>北村光</a:t>
            </a:r>
            <a:endParaRPr lang="en-US" altLang="ja-JP" b="1" dirty="0" smtClean="0">
              <a:latin typeface="Times New Roman" pitchFamily="18" charset="0"/>
            </a:endParaRPr>
          </a:p>
          <a:p>
            <a:r>
              <a:rPr lang="ja-JP" altLang="en-US" b="1" dirty="0" smtClean="0">
                <a:latin typeface="Times New Roman" pitchFamily="18" charset="0"/>
              </a:rPr>
              <a:t>多</a:t>
            </a:r>
            <a:r>
              <a:rPr lang="ja-JP" altLang="en-US" b="1" dirty="0">
                <a:latin typeface="Times New Roman" pitchFamily="18" charset="0"/>
              </a:rPr>
              <a:t>電子系</a:t>
            </a:r>
            <a:r>
              <a:rPr lang="ja-JP" altLang="en-US" b="1" dirty="0" smtClean="0">
                <a:latin typeface="Times New Roman" pitchFamily="18" charset="0"/>
              </a:rPr>
              <a:t>の非平衡ダイナミクス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280167" y="5732351"/>
            <a:ext cx="41802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ja-JP" altLang="en-US" b="1" dirty="0" smtClean="0">
                <a:solidFill>
                  <a:srgbClr val="FF0000"/>
                </a:solidFill>
                <a:latin typeface="ＭＳ Ｐゴシック" pitchFamily="50" charset="-128"/>
              </a:rPr>
              <a:t>藤井啓祐　</a:t>
            </a:r>
            <a:endParaRPr lang="en-US" altLang="ja-JP" b="1" dirty="0" smtClean="0">
              <a:solidFill>
                <a:srgbClr val="FF0000"/>
              </a:solidFill>
              <a:latin typeface="ＭＳ Ｐゴシック" pitchFamily="50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SzPct val="50000"/>
            </a:pPr>
            <a:r>
              <a:rPr lang="ja-JP" altLang="en-US" b="1" dirty="0" smtClean="0">
                <a:solidFill>
                  <a:srgbClr val="FF0000"/>
                </a:solidFill>
                <a:latin typeface="ＭＳ Ｐゴシック" pitchFamily="50" charset="-128"/>
              </a:rPr>
              <a:t>量子情報の物理</a:t>
            </a:r>
            <a:endParaRPr lang="ja-JP" altLang="en-US" b="1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38768" y="588008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NEW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hamon3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68" y="-24658"/>
            <a:ext cx="9581347" cy="695355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267744" y="3794641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HGS明朝E" pitchFamily="18" charset="-128"/>
                <a:ea typeface="HGS明朝E" pitchFamily="18" charset="-128"/>
                <a:cs typeface="ＭＳ 明朝"/>
              </a:rPr>
              <a:t>何</a:t>
            </a:r>
            <a:r>
              <a:rPr lang="ja-JP" altLang="en-US" sz="5400" dirty="0" smtClean="0">
                <a:latin typeface="HGS明朝E" pitchFamily="18" charset="-128"/>
                <a:ea typeface="HGS明朝E" pitchFamily="18" charset="-128"/>
                <a:cs typeface="ＭＳ 明朝"/>
              </a:rPr>
              <a:t>をするのか？</a:t>
            </a:r>
            <a:endParaRPr lang="ja-JP" altLang="en-US" sz="5400" dirty="0">
              <a:latin typeface="HGS明朝E" pitchFamily="18" charset="-128"/>
              <a:ea typeface="HGS明朝E" pitchFamily="18" charset="-128"/>
              <a:cs typeface="ＭＳ 明朝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685800" y="191235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ﾌﾟﾚｾﾞﾝｽEB" pitchFamily="18" charset="-128"/>
                <a:ea typeface="HGS創英ﾌﾟﾚｾﾞﾝｽEB" pitchFamily="18" charset="-128"/>
              </a:rPr>
              <a:t>非線形・非平衡の理論</a:t>
            </a:r>
            <a:endParaRPr lang="ja-JP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HGS創英ﾌﾟﾚｾﾞﾝｽEB" pitchFamily="18" charset="-128"/>
              <a:ea typeface="HGS創英ﾌﾟﾚｾﾞﾝｽE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59225" y="59268"/>
            <a:ext cx="5569480" cy="825500"/>
          </a:xfrm>
          <a:prstGeom prst="rect">
            <a:avLst/>
          </a:prstGeom>
          <a:ln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S明朝E" pitchFamily="18" charset="-128"/>
                <a:ea typeface="HGS明朝E" pitchFamily="18" charset="-128"/>
                <a:cs typeface="ヒラギノ明朝 ProN W6" charset="0"/>
                <a:sym typeface="ヒラギノ明朝 ProN W6" charset="0"/>
              </a:rPr>
              <a:t>４月から７月まで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S明朝E" pitchFamily="18" charset="-128"/>
              <a:ea typeface="HGS明朝E" pitchFamily="18" charset="-128"/>
              <a:cs typeface="ヒラギノ明朝 ProN W6" charset="0"/>
              <a:sym typeface="ヒラギノ明朝 ProN W6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383970" y="986431"/>
            <a:ext cx="88758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ja-JP" altLang="en-US" sz="4400" dirty="0" smtClean="0">
                <a:solidFill>
                  <a:srgbClr val="800000"/>
                </a:solidFill>
                <a:latin typeface="HGP創英角ｺﾞｼｯｸUB" pitchFamily="50" charset="-128"/>
                <a:ea typeface="HGP創英角ｺﾞｼｯｸUB" pitchFamily="50" charset="-128"/>
                <a:cs typeface="ヒラギノ角ゴ StdN W8" charset="0"/>
                <a:sym typeface="ヒラギノ角ゴ StdN W8" charset="0"/>
              </a:rPr>
              <a:t>全員で教科書等を読む　（最近の例）</a:t>
            </a:r>
            <a:endParaRPr lang="ja-JP" altLang="en-US" sz="4400" dirty="0">
              <a:solidFill>
                <a:srgbClr val="800000"/>
              </a:solidFill>
              <a:latin typeface="HGP創英角ｺﾞｼｯｸUB" pitchFamily="50" charset="-128"/>
              <a:ea typeface="HGP創英角ｺﾞｼｯｸUB" pitchFamily="50" charset="-128"/>
              <a:cs typeface="ヒラギノ角ゴ StdN W8" charset="0"/>
              <a:sym typeface="ヒラギノ角ゴ StdN W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5980" y="5293657"/>
            <a:ext cx="3275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Einstein</a:t>
            </a:r>
            <a:r>
              <a:rPr lang="ja-JP" altLang="en-US" sz="2000" dirty="0" smtClean="0"/>
              <a:t>のブラウン</a:t>
            </a:r>
            <a:endParaRPr lang="en-US" altLang="ja-JP" sz="2000" dirty="0" smtClean="0"/>
          </a:p>
          <a:p>
            <a:r>
              <a:rPr lang="ja-JP" altLang="en-US" sz="2000" dirty="0" smtClean="0"/>
              <a:t>運動の理論を精読。</a:t>
            </a:r>
            <a:endParaRPr lang="en-US" altLang="ja-JP" sz="2000" dirty="0" smtClean="0"/>
          </a:p>
          <a:p>
            <a:r>
              <a:rPr lang="ja-JP" altLang="en-US" sz="2000" dirty="0" smtClean="0"/>
              <a:t>（担当：</a:t>
            </a:r>
            <a:r>
              <a:rPr lang="ja-JP" altLang="en-US" sz="2000" dirty="0"/>
              <a:t>佐々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2694566" y="5301208"/>
            <a:ext cx="2309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7030A0"/>
                </a:solidFill>
              </a:rPr>
              <a:t>統計力学と</a:t>
            </a:r>
            <a:endParaRPr lang="en-US" altLang="ja-JP" sz="2000" dirty="0" smtClean="0">
              <a:solidFill>
                <a:srgbClr val="7030A0"/>
              </a:solidFill>
            </a:endParaRPr>
          </a:p>
          <a:p>
            <a:r>
              <a:rPr lang="ja-JP" altLang="en-US" sz="2000" dirty="0" smtClean="0">
                <a:solidFill>
                  <a:srgbClr val="7030A0"/>
                </a:solidFill>
              </a:rPr>
              <a:t>情報理論</a:t>
            </a:r>
            <a:r>
              <a:rPr lang="ja-JP" altLang="en-US" sz="2000" dirty="0" smtClean="0"/>
              <a:t>の</a:t>
            </a:r>
            <a:endParaRPr lang="en-US" altLang="ja-JP" sz="2000" dirty="0" smtClean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境界領域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r>
              <a:rPr lang="ja-JP" altLang="en-US" sz="2000" dirty="0" smtClean="0"/>
              <a:t>（担当：武末）</a:t>
            </a:r>
            <a:endParaRPr lang="en-US" altLang="ja-JP" sz="2000" dirty="0" smtClean="0"/>
          </a:p>
        </p:txBody>
      </p:sp>
      <p:sp>
        <p:nvSpPr>
          <p:cNvPr id="6" name="AutoShape 8" descr="data:image/jpeg;base64,/9j/4AAQSkZJRgABAQAAAQABAAD/2wBDAAoHBwgHBgoICAgLCgoLDhgQDg0NDh0VFhEYIx8lJCIfIiEmKzcvJik0KSEiMEExNDk7Pj4+JS5ESUM8SDc9Pjv/2wBDAQoLCw4NDhwQEBw7KCIoOzs7Ozs7Ozs7Ozs7Ozs7Ozs7Ozs7Ozs7Ozs7Ozs7Ozs7Ozs7Ozs7Ozs7Ozs7Ozs7Ozv/wAARCAFaANYDASIAAhEBAxEB/8QAGwAAAQUBAQAAAAAAAAAAAAAAAAIDBAUGAQf/xABPEAACAQMCAgUGCwUDCQkBAQABAgMABBEFIRIxBhNBUWEUInGBkdEHFjI2QlV0lKGxshUjUsHwYrPhJDM1Q1NkcoKSJSY0RFRjc5PxdaP/xAAaAQACAwEBAAAAAAAAAAAAAAAAAQIDBAUG/8QAMREAAgIBAwMDAgUEAgMAAAAAAAECEQMEEiETMVEFQWEiMhRCcYGRFSMzocHRseHw/9oADAMBAAIRAxEAPwDH6/r+sw9ItSii1e+jjS7lVUW5cBQHOABnYVX/ABj13661D70/vo6R/OfVfts36zVbXSjFUuBFl8Y9d+utQ+9P76PjHrv11qH3p/fVbRT2rwBZfGPXfrrUPvT++j4x679dah96f31W0UbV4AsvjHrv11qH3p/fR8Y9d+utQ+9P76raKNq8AWXxj13661D70/vo+Meu/XWofen99VtFG1eALL4x679dah96f30fGPXfrrUPvT++q+NuCRX4Q3CQcHtqbFqMSIoktElYYyzHdtznO3j+FJpeyAX8Y9d+utQ+9P76PjHrv11qH3p/fXP2nF1bqLKIE44CPo7DP5fjSX1KNuMrZQoXVlBA5ZGPwpV8AL+Meu/XWofen99Hxj13661D70/vrj6t1iMr2sTElirEbqDjb1Y/Gk/tKPiJFlCBxq3D2be/NOvgBfxj13661D70/vo+Meu/XWofen99VzHiYnlk1yntXgCy+Meu/XWofen99Hxj13661D70/vqtoo2rwBZfGPXfrrUPvT++j4x679dah96f31Ht9OurmMyRRMyqOI4Ukgd+Bvjbnypl4JUJBTOBnK7jHpFFRAnfGPXfrrUPvT++j4x679dah96f31A6mTJHVtkeHq/OuGN1BLKQAcHI7aKiBYfGPXfrrUPvT++j4x679dah96f31BMEyjJicDGclTSCpABIIB5Z7aKiB6B8Guralf8ASK4ivNQurmMWjMEmmZwDxpvgnnuaKh/BV857n7E360orDnVTGjOdI/nPqv22b9Zqtqy6R/OfVfts36zVbW6PZCCiiipAFFFFABRRRQAUUUUAFFFFABRRRQAUUUUAFFFFABRRRQBsdBltTcvLJFGepsZAf3AfijMJw2eXmsGU558QHfhnSb+ytby3sZpgtjdCS0mlA4SY24QJPDDgsPRWaiup4VKxyMqnmKbd2kYszEk9pqG0D0PXtWsWnsTa3iz3FzPHbzlRwhRFISzeiRyH9VROkFtJqFjqfkpRwmu3EzfvFGE4V87c7j0VhaMDupKFDPRukeozWfSa0uYFme2aRIpBJdiSGdWjVWVUHyRjiB571k+lkq/t+eygb/JLE+T2yg5ARTzz2knJJ8apaKcY0Btfgq+c9z9ib9aUUfBV857n7E360orFqPvBGc6R/OfVfts36zVbVl0j+c+q/bZv1movkN11Cz9S3VupZW7wOZHoxW5NJICPRTvk8vk4uOA9SW4OPs4u6lQ2dxcRNLFEWRCFZhyBPIevBp2goYopwQylnURsTGCWAHyQOdcSKSQOUQsEXibA5Dv/ABotAIop+KzuJ4mliiZo1YKzdgJ5D8D7KQIJmWRhExWL/OEDPDvjfu3otBQ3RTiwSvC8yoTHGQGbsGeVPDTbwoX6huFcZORtnlmk5Jd2FEWin0s7iR3RYiSjcLZwAD3Z79qZIKkgjcc6dpiOUU7HbTSp1ix+ZnAYkAE92TQ1rOlyLZoXWYkAIRg78qNyHQ1RT01rPbjM0ZTziu/eOYpmhNPsIKKKKYBRRRQAUUUUAFFFFABRRRQBtfgq+c9z9ib9aUUfBV857n7E360orn6j7xoznSP5z6r9tm/Wak3i/wDd/ScwyM3VTFWU7D94ee3pqN0j+c2q/bZv1moQuZxH1Ynk4MY4eM4x6K1uO5RY06LHgduiakIxHl5Gw/8AbFOaenB0f1QSxO4WeAMqnBH+c8DVVHczwrwxTyRqN8K5ArkdxPFnq5pE4jk8LkZNJwdNfI7Rb6FOmnnULqeAyRLGIpIm2JVpFDDwPCGqdZ2SafNf6YpEjXdpM6uN8xhS0ePTjJ9VZnrZCGHWNhzlhxfK9PfXFlkR+NXZWAxkHBpSwttu+4KVFtYKp6NagXjeRfK7fZDg/Jl7cGkaXdTafFeTwrngKCSNxlWUkgqw7Qar47meIERzSJk5PCxGaSJJAGUOwV/lAE7+mn07u/cNxd3NtbDR7u909s2szRgxsfOgfJJQ947j2jxBqLZgno5qZA/1sGT/ANdVgZgCoJweY76UskioUV2CtzUHY0dN1Vi3Fno0kTo1heQO9reSqolT5UUg2DDv2bcd1Vk0fVTSRl1fhYjiU5DeIPdXY7iaJWSOaRFb5QViAfTTdTUWpNib4LXVYuKx024t1Y2/kwQkbhZAx4ge45OfQRUqaQM2gQyHNzEAHHaqmQlAfV+BFUkVxNBnqZpI88+BiM+ykh3D8YdgwOeLO+ah03VEtxL1Rojfzqkbownfi4myDv6BjtqFXWZnYszFmO5JOSa5VkY0kiLdsKKKKkIKKKKACiiigAooooAKKK7QBtPgq+c9z9ib9aUV34KvnNc/Ym/WlFc/UfeNGb6R/OfVfts36zVzoMVu/QfX7qS1t5LizMHUSvCrMnGxDcxv6+XZVN0j+c2q/bZv1mrvo8M/B90qPja/rNbH9q/YCo6Lw21x0ksoryHrrdn/AHkf8S4O1SeknRxdK6nUNOlN3o94OK2uB2f2H7mHLxx6g30NXj6W6cvfJj8DTnRfpFHpiSaZqcJutHu8C4gPND/tF7mFDtO0ByyaNuh2pO9vbtNDNDHHKYV41VuPi3xn6I351J+D+3tr3pXBZXltDcW8ySFkljDbqjEYPMbjsqXq+gNoXRrUGhmF1p93PbyWl2vKVcSc+5h2io/wa5+PNljmEm/umpXcW0BVTa4txYz20mmaehlUcMsUAR0IIOx9GR66kWemwWPR/wDb1/CJxLOYbSAsQrsBlmbG+BsMAjJPhUGXVZZ7KS1kgtV42VuOO2RGGM7ZUDY55eArR3aftP4K9Pe2w7aTdyrcou5RZDlWI7uzNN8JAU0HSDMvDfabp9zascNEtqkRA/sugDA+v2070r0GDR7i1uLGR5dN1GAT2rv8oA81PiD+YqhrV9L5hDonR3Rnz5TZWjPOD9AyHiCnxAA9tD4kqAXqlzDY9Gej97Hptg0t5HObgvbL+84X4RyG23dioPSvT9PtH02806MwRajZrcNbli3UtkggE5OMjbNWeo3FjB0N6KeXaf5UhW4JIlZCAJdwMbb1A6ZacYryHUrWQzaTexjyGTGAiKMCI9xXGMevtqMXyIX0O0G31+DVbeUqtwYVW0J/2xJZV9YRh66zTIyOUZSrA4II3Bq/02WfTOikup278Ep1OARt3GNHb82FXWtadaTapB0wSLOmXcBvJIxyE4IBiz4uR6iae6pMZW9Iuj8OkdE9FnUKbuWSYXRHNWwhCH0Ds781mreCS6uYreIZklcIo7yTgVqLuZ7/AODNLqV+OaPWpA5PM8cYYn2g1X9GRFaS3WsXELSRWEOVUEDMrnhTBIO4JLf8lOLaTsCV0w0awsV0++0hi9jcRGLj75YzwufXgN66rrXXFtLKK2TStPlKZLSzQcbsSSefsGKvtKNlrnQ/VdFtop1ns/8AtC3EsocnAxIFwo+j2VjKUeVTEbbpZf2mg9KZrK10PS2t4liYJJb5Jyisd895NVnQmO3vumllbXNrDNbXUrK8UiBhjBIA7uzlT3wkD/vrd/8AxQ/3S018HuT080n/AOY/pNH5LAqRazarrotLeJRLcz9XGiKFUEnA2HIVP1K6tdFv5tP0uC3l8nYxyXU8KytKw2JAcEKuc4wM95pfRbUIdK6dWN7cbRR3WHJ+iCSM+rOfVUXpRpc2j9JL6zmB82ZmRv40Jyp9YIp95UMt9Is7PplDdWfksNprEMJmglt14EuAvNWQbA+IA8aq+ikNjPryLqcJls1hmeVB8rhWNiceO21WXwdSiy6THVZm4LbT7aWWVjywUKgeklgKrui4M2uOORe1udvTC9J8WgO9JejraJPHPbyi7027HHaXS8nX+E9zDtFPIIm6Az3Bt7fyhL+OAS9SvGIzG7EZx3qN+fjS+jXSG3tbeTRNbja40e6PnD6Vu/ZIncR299T9c0GfQOh91C0i3FrNqUEtrcp8iaMxS4I8e8UW+EwF/BV857n7E360ornwVfOe5+xN+tKKyZ/vBGc6R/OfVfts36zXbLXbqx0m80uOOFre9KmcOpJbhOV3ztiudI/nPqv22b9ZqZp1loOoapYachvy91LFC8vEgUMxAJAxnAJrbxtVgVulanNo+oxX9skZmhOYzICQp5cs7+uo0jiSRnCLGCc8K8h6M1dX1poFne31ix1AS27SRxyZQqzLkDIwCASKOjWj2esrqQuWmQ2VlJdqY2HncOPNII8edFruBAXV75dGfSOuLWbyiXqzuFYZ3Hdz3pWia1daBqK39kI+vVSqmReIAEYO3oNQQV48lSVzuM4/GrrpTo1polzZw2zzP5RaR3BMhG3GM42HZ30+O3kRSyMHkLKioCfkrnA9tTNJ1m+0S6M9jNwF14ZEZQySL2hlOxHpqx0jRrC86N6nqtybgNp7RjgjdQJOMkdoOMY8aq74adwQtYeUAlT1qzEHhOdsEAZGKLT4AkjW+rufKbfTLCCfOQ6RsQp7wrMVB9W3ZVdNNLcTPNNI0kjnLO5JLHvJqzXSYbPTItQ1RpFFyCbW3iwHlAOCxJ+SudhsScHbG9SNJ03SdduRYQyzafey4FuZnEkUjdisQqlc7b4NK0uUBDvdbuL/AEuy06aKEQ2IYQFVIZQxy2TnfJHbRZa9e2elz6X+6nsp24mhmTiAb+Je1T4iotzaS6ffyWl7EySQOUkjzggjnvWj1LQdC03pOujT3N5HE6x4uyVbhLqGGUwNvOGd6HtAo31eZ9HGldTCtusxnGAc8ZGM5z3DFN/tO8/ZP7K69vI+u6/quzjxjPsqTf6Uuh9IpdL1TjZbeXgkaEjJXYhhnwIOPypzpNoqaLqKLayNPY3ESzWs5/1iEc/A5yCOynwMYtdbubXR7jSRHDJaXEiyusiZIYciCNxSRq066M+lJFEsEkolYgHiZgCAc58Tty3p7UrCz0+ws0YzHUJY+smQkcEandRyzkrg47Mj1VVCSYido+r3ehanHqFkyrNGCBxDIIIwcjt51HlnEt0Z+ojXibiMaghfZnlTNFOgLHW9butfvzfXqRCdlCs0a8PEAMDIzjlSNH1a50PU4tRs1j8ohyY2kXiCkjGceg1BoopVQDtxN5RcPMUVDIxYhM4ye7NWZ6SXc+nxWN/Db38UAxCbhTxxjuDqQ2PDOKp6KGkwJ1zq089oLNEitrUNxGGFcBj3sTksfSTijSdVn0a+F5bRxNKFZR1q8QAIIO3oJqDRRSAUzBnLBQoP0RnA9tTW1q/fQxorzF7JZxOiNvwNgjY9g847VAoopAbX4KvnPc/Ym/WlFHwVfOe5+xN+tKKwaj7xmc6R/OfVfts36zTnRX536L//AEIP7xab6R/OfVfts36zSdCvoNM12yv7hZHS1mSbgjAyxVgQMnlyrb+QQrpF85tU+2TfrNXfQBkSXXWkj6xBo05ZM44h5u2aodau7e/1i7vbYSLHczNLwSAZUsScbE5589qn9GNastFXUvKoppTfWcloBGB5gfHnZJ3xjl+NJr6KAjHUNI+oh97erj4RWVtW01kTgU6XbkLnPCOHlmsqRH1uAzdXn5XDvjvxn8M1d9KtastduLSe1SeI29rHbFJADxBRgNkHt7seum19SAsujDW6dB+krXUTyw8VtxLG4Rj557cH8qzeoSWEjxNp9vNAnV4dZZeM8WTvkAbYx2VbaJrel2PR3UtJvortzqDRkvDwjq+A5HPnz8KrL9tK6iGPTVui4LGWS4CgnlgADkOftpLuxmg+ESMLdaLJF/4Z9Jg6ojljfI9tZKNnWRWjJDggqV558KvrXpDbXOixaNrttJcW1uxNtcQsBNb55qM7MvgfbTNtfaTpFyl3YJcXlzG3FCblFjSNhyJUFuIj0genlQrSqhFl8J0kUnTm8MeOIJGJcfx8AzVtrulafqnwhRW8t+Y5nhgxE6YV2ES4QPnbi2GcdtYOSd7q7ae6ld2lctK+MsSTkmrfpXrNnrmtHUrFJ7csiKY5MHh4VCghgd+XdS2tUgIWu3N7d65ez6ijJdvM3WoeaHlw+rl6q0XRmW11bo7e2epxtN+xI2v7U/2R8uL/AISeE+2q3V9esukFpDNqFvLFq0SBGuosFbhQNuNTjDeIPqpHR3WLHSbXVI7pLiRtQtGtV6sDCBsHi3O+4G340NNxAp7m4lu7mW5ncvLK5d2PaTTVdbHEeEkjOxIxXKsAWIZTjEbb7/JNHVSEsBG+VODtyqWbyNmLMg4yrAsFxxZxzGcZ9FNSzo8aKrOCjEg4xnOPHY/4UrZFN+Bjq34Q3A3CeRxtXRFIWKhG4gcEY3z3U8bhOJ3wcvGExjYbAfyp1b5DLHJIrlo3B4+1lGcA+I76LYW/BDZWT5SlfSK6IpWXiWJyu+4XalSSKYI4gWPBkknx7B4bfiac69DZLBuGBY5xnmBjHsotjtjPUyhgpifJOAOHnXeom4eLqXwRkHhO9SkvI1md/PIeUPjuAz+NMLOBDGmTlZCx9GB7qLZG5eBvq5ME8DYBwTjlXCjg4KnOOLl2d9SjdobiObB/dljw9jZJP88Gkm6VoDEwLcKgRtndeWR6Of8AWaLfgdvwaz4KvnNc/Ym/WlFc+Cr5zXP2Jv1pRWHP95NGc6R/OfVfts36zVbVxr9pcy9I9UkjgkZPLZhxBTj5Zqv/AGfecQXyWXJBIHAeQ5+ytilGu5HciPRUlNOvZLfyhLWVod/PCHG3jTBjcHBUg+ipKSfYLXYTRUz9k6j/AOhn/wDrNL/Yeq/V1z/9ZqDzY1+ZfyG5P3IFFSZ9PvLZgs9rLGxGQHUjNNdRL/sm9lWJqStBaG6KWYpF5ow9IrnA38JpjE0Urgb+E0cD/wAJ9lACaKVwN/CaUkMshwkbMe4DNADdFPRWtxO/BFC7t3KN6dl0rUIULy2cyKObMhAqLnFOrCyJRT62dy6hlgkIO4IU05Hpd/NnqrOZ+HnwoTik5xXdi3RurIlFSJrG7t24ZraWM9zKRXI7O6lz1dvK+P4UJp741dhuXkYoqRLYXcChpraWMHtZCKdXR9SbGLGc55YjNJ5ILltBuXkhUVO/YmqfV9z/APUaivBLG5R42VlOCpG4NEZwl9rsdpjdFK6t/wCE+yjq3/gPsqYGz+Cr5z3P2Jv1pRTvwWW066/cXDQuITasgcjbi402z30Vz87TnwNBNbXsWtXmoKsbWyXtyPPYDBMjDYd9JUsvVurAGEFV4tiFOSRvzB8e+lSxs+s3zT33+TRX1w4tlB4iesYf0aRFkmNQGMhXdUHFvvy2/resU/udnKzKsnDJGmOkcb6cx4be54gqj/VsQeR7j+dZO+ia2ujHIMMhwR4g1pYoHmuEgAw7tjccu/8AnVL0hkSTUn4SW4CE4jzYgAE1o0fGWSXurZLTzlKScjawuJIUccmUEeyraNuONW7xWb0Cfr9GgOclF4D6tvdV1azBTwMdjyry2rxuM5R8MUHtm0yNr2kftS0HV7Txboe/vFYaWKSCRo5UKOpwVIwRXp1RL3S7PUFAuYQzDkw2Yeutnp3qz0y6eRXH/wAGhqzzkgEYIyKaNuhO2RWyl6GQFiYbuRB3Mob3VyLoZADma8kYdyqF99d/+s6Or3f6Bbl2Mb5NnYMd/Cnf2TdcPF1E+D29UcVtZodM0C3aaCFWm+SrOeIknYb+6qxL+9UmQXTBjuWO659GeVQj6lLL9WKHHz7kJZ3H3KWz6PX13IFS3kA7WdeFR6zVqbeCxZrW3APAQskgG7HbPqGeVOvf3k6/vbtznl1fmj+dMRKi8KqAEDZbGSSSRkkk7nH51XPPlyffwvCM+TMprbY3NZWN0S06SRyA/LjA870jv9FITSdPYgzzXIC/RC8eR6c/yqVsQO/B4t9ue3rxjONqQcdn4ULJOqtlT1E4cCm4ckiIxD6MZ5qOzPjjFKjlmtrgTQyPDJjhbK5DDmMqfTzrkTiF1coCUyV4j5pJGMkdu1JwOrVcnzQAP6/rnVdXwyO+vqj3LNNbY5F3aC4TviUZH/KTv6jUa41Ga4A4IWtIgcrGBhiO84qL5w2xuKJZQkfGSSxbAA4naQkgdvIAeNVRw44u0iyOR5I7fcUbRr1ZrZvOZ1bBznLAZH5U3oGuCDGn3rcBU4jkbYeg91PTKYJmRWOYmA4lPM/yNNXNtBqbETiOORhtOPN3/tdnrq1qE4OE19L/ANDxzivoka2O4BUcR9Y7ap9f6Ox6opubbhS6A9Unp8fGqSCw16wBTyloIF24nYMo9HP8KmxX2owt5t2Je/rIhufURisENJkwZOpgyJmjqLG+WZOaGW2maKZGjdDgqwwaK1WuW/7V0c6h1ai5tmw5X6S/4ZrJqdq9Lpc/XhbVNcP9TZGW+NnovwZThoLqDtRuL2491FV3wZSMNduos+a1qWPpDL7zRWPJDZOXy7LI9iNc5/aeob/+en/vGqNemRLQrAx62aRYcg4wD7yBUi531TUhn/z1x/eNTTsqa7pEEnmozLK2e0ljw/kPaapl9z/f/Ryscd2dvwy/a0t9B0iU26DrEjy0h3Zj4n015/dEsVJ37zXpGswtNp1zGoyTGSB6N686lQvGccxvS9FlvhOTf1NlrnWVNlp0W1FYLhrOVsLMcoe5u711rq8y3BzyIrRab0qaFFivkaQDbrF5+sdtL1H0+WSXVx/uizPhbe6JsY7p4xg+cPGnhep/A1UC9I9LYZ8px4FD7qjXPSuxiUiBXnbs24R+NcNen5pyrYyiKzdkjRT6iIY2kbhjRRksx5VSS9Ibu5UNZWhlVvks8gXP/L21m7nUL3Wp1R9oyw4Yk5Z7PTV7cQC0n8lG/VRpsOzI/wAD+FdKPp+PT11Fcn7DnuiueWRmjnuLiOfVJeIoeJLeIjhB8T2fjT4kVnLupHE2SFOBuSTju2wB7aR5vDncY2//ADwoALYxu3IAbmtPFKjJPLK6O78ODljgZJ5+2uEEAeNc2zvsKcyMIy4+QQynI3z8rnvt2UipLe3Y3k4P4UsIWzwgkgZPCM48Tjl20k/uj8tFOMjLgHHfXWUMuM8SPwsRkFW4eR/DvpjhFfmEY9IpWCCQATtXMgnzW39eD6MgZpTEmKQbBmTCMwDcLZ7j4beFFhHHcqZxtmwcHxB513jZDmNmVu8Ng0OqKeGNnZBkcT8OfwrmOZJ9dCItVJpHccWxG47c1zk2O6uqNsjn3Zrg84gcqBO+4rgJiDfvyo2y8vEi+CjsNcY8WMYGBjIHjz7/AP8AKE4Y5FlFvDLKm8fGx29n5flXEylpDA8hkeMHL423PIeFRNM2nHc2WeiNFOt9YzD/AFhBU9qkYB9eDWO1Kwl0y/ktpAfNPmt/EvYavgroyzQ5SdQQrKdyOeCORFWskFj0n0yN5DwSgbOOcZ7QfXUceZ6XM8j+yXf4ZswZVXwQ/gzOekVx9kb9aUVZdB9ButI6RTvK8ckTWrKrI39pTyordkyQyPdB2jfFprgqLjhN/qSlM8V7cq2eTAyNywdiN6ZvIBdRRxz544l4YpfpDHjyIz/+09cNG2r6gi54vKrlpCBspErcIPppKo0soRF4n4eM4B80csk4wOXf2VmlxOzk5JTjke0u9H1GS9tzDcgC6hHnEfJkHLiFZXW7A2GoOoH7uTz4/R3eqrnovKtxq16yNxJHEqKRy574q01bTE1O0MRPDIu6NjkfdWHFnjota1+V1f7luSDlG33PO5YMniT1imCCNiCKs7m1mtJmhnQo69/b6KZr1cXGStPgUNTKCpkIKWOwJ9FTbDTZL26SBRlnPqA7zTtvbTXUoigjLuewCtpoukRaVA0srKZSMyOeSju9FYNdrIaaFJ3J9kT688jpcFVapaaWGFrEZLkAr10nJT3hR/XjTJBLsSSWY5Yk5JPjTVvL18ImKkCR24c8yudj+Y9VOsc7gADA2AAFc+nubfcxZpNXFsCMjFc4xGvEeFRgg8XLBGDn20pc5wqk5BBxv3Hu8PzqVaCKKG41CWMSCEBYlPyeLJ38ez0VGctqI44K91kUzQQQPPccRRFwFUgFj2D0bGm7LyvUH4YrAAdmJDkDxzkflVc13Lql8TK2Y4jkIBgZ9FbaBBYaCrRDDyKCzd5NV6rJ+HilVyf+i7auYvxbKzyPTtOjZ7xFubg7yMWwq+Hqqsk1TTeMpbW0pOdkjbzT7d6ha9cu1wtuCeFRxHxJqbpOmdfPHbRYBbd3xyHaavhgjjxdbM22/kJVGKbVt9kJ/aeruQQYUTsiI80Duxyp3yhJMvwCAndowM4OOzw9Fa6KzsdNhHDEue8jLNTEt/Gn7wxQoB9Jsbeuud+PhJ/28f8AwSljdVJmXNwhAV4J4+55GBB9X0aUBg52AKkg8xy2O3MZx7DV6dasLn9zNNayqdivGPw3qrnsWt5OrgV5ImJMRVSdic427f8ACtGPPudSjtZXKCTUkNAxrAkYilaQpxSTNJxAv27H8x4U2RnlmnZreaEBpreWPi5Myjhz3d4NM4J27a0Rr2Kstyas6O7FBJbAPYMD0Zz/ADru5OVjYITzIJA8M8qDhVzxZPo/rNBBxaOZIblypDWto0vXJcXMMxA6yJMqG/tcQ2waURyPYfGu9dFmO38ouDK7hUgKeYCfpA/1jJp8+xbp93KRoehKhdZm2GfJ29PywN/YaKV0KBOrTsTusbxsO1SGXI/KirIdjraVNY+TP3JJ1PUAeXl1x/eNRK7DSdRVCeJolOQOShtx+NcuttT1E/79cf3jU/aywRyzWd7mOK7twFkIwDuwIz371Vn4d96/7OfB/wB+RC6DXKRalPbu2GmQcOe0js9hPsrayJg8Q5V5pd2V5ot4kyk4VuKKZd1b1/yrd6FrkOs2gbIS4QfvI+7xHhWH1fTuUvxOPmL7nQmt3KH7i0t7uPguIlkXs4hyqD8XdLDZ8n9XGffVyYweW1c6od9cfHqsuNVCTSKHC/Yj21rBbp1dvCka9oUY9tUevXxnun0tJDHFGFM3AcM+d+HPYMfnV9e3kGm2clzMcIg9bHsFYXRp5L3V7y7uAWR4pHm3xt2YPZvjFdL0/FLJu1E+Uu36k9jUXRO4OFQQnCg80DB2xy3/AKNGe0rxY7B2/jXFBCjjOWCgN6QMfyruBjtzkjHD4bHx9HhXVs5LdztDN3iSCOHIAlnSMsDzGTkfl7K0GuWgTREjtowscLA8CjYLgis10iMqHTp0yEEQ4e7iB3P5Vd2nTKxkgAnjlWUjzo1TiBPhWfUY8zjjy4laTdo6SxXioyMZexumYqTG3aK1+l6/Y3NiLG6mVduFXz7M0xcX0E2THpkMJb6TqCwH/DjGai5B5QxJ38MYGfTV2dR1UU5xaZlnkUZW+/Y5r+i3BAu4U6wKPlLuGHYamdFbmN75WJ3kQqPTtt+FRIyIWDRDhYH0/ga4UTrzcQosEo3yhIBPZsdqUlKeB4Zu/DEskXXx2NPqUoSV2dsJGuSe4YzXnOpanPqVwXkYiMHzEHJR763N1PHrOly9WwWdomSSM7FTjGa85PcaPR8MY7ty+pG/Ak5OTDNSYNTvbVeCG6lRf4Q23srQaB0VjubdbvUOLhcZjiBxkd5NaMaLpYTg/Z9vjGP82M+3nV+p9U08JODW4unkjdGV0npJM0otNRImhmIUk7Ed341YXEKwXUkYclVbCtnBxj8xn8K5qnQ+JkMumExyDfqmbIPoJ5VDOpJGw8tL21xtxhkb5XadhVMZYcr34Pfuv/RjzwUqcES3kmkSKMXfUJDEFWMJlZD4jlvSX4QSyrgFjt3V0CNrZZ7adJomOCV4gVPcQfdSUUuQoySdhjvojXsYcrbe19zoLHbOFHiaUl1LDxcEzRjuGAPy29VIKjkDRkr3jtGKbSfDIRnKDND0JXq9XmjAIAgY7nJyWXJJ7zRXehW+szHGP8nbb/mWirY9js6Nt47fkz906R6vfRzCROuu7jqnROLzhMdsUcTHYuQpye4D3U9Ld3tvqGpJA8Bja9uP85zQ9Y24/CmFXq4YouPrHQYZ1GA2/d4VCV7nZiz7VJ0LgiN0/kZZurmDArnbPCSDj04rLW9xcWFyJreRopUPMflWx0Zidfues2DQqYQOQXbiA9eKoekmlSWGoSS8OYJm4lYDkTzFT0maPWlhn7pM1adbVtbsu9P6dQsgTUIGR/44hkH1dlSrjpvpkcZMCTTP2Dh4R7TWBxRipy9G0kpbqZp2IsNX1u71mYNMeCNfkRLyX3mrTSoeo6PtdKCA0pEzY+iAMZ8Mn8azgHrrd29qbDohJFKMu0LsR4sOX5U9a4afFDHBVbXBDMlt2le3m4AxkjOVOcj+vzpDKGicBihZSAccsj+vZXYk6uBUJ3RFVvSBilxMysrr9Ahhn01n7HEfEyys4bPW9IS1uFHHB5jKDgqRtkVAksNO0yRoLQdZOAOOV2yUB7B2b1Au9Nug3llhnqZmJwd+Bs4IyKlR2MtjZw9fnrZyzn0bCqlCMHccnD/L8+5rlkkoNJiZG6uESNgAusYJ2AJ/rNP3MbxatHp9tEryMuTJKTwnt2A99cOVVuF5RHKBxoyjgyBjIPbSFdo3jYOFeM5UZ3Hecd3ZU+e/6lS2xVUOTxRwXIt2vLZpeRQNwkHuOT7qa5b+NO2GlabILq+1HzhJMeFSTtkZ27zv+FLmtoIR1ttK09tsMsxJjJ2we3fbFQWSO7Zbb/Ti/gllxwauDE206x3UckjMUBwTnOBjH4fyqg1LTDb6wqAh4J5fMdDkEE8vVVxnfzcDuJGaYvyqpaSE4UXS8ZPYOz+f4Voxtwna91RLSZWpbfJtFUKoCgAAYAHZXWZUUs7BVHMk4pm8uo7GzkuZc8MYyR3+Fed6jqt1qk5knc8OfNjB81R6K4mi9Pnq23dLybIQcj0OO/spX4IruB2/hWQE0XVlbXsRjuIUlU9jD8j2V5fnervRekdxp8ixTu0tsTuCclPEe6uhm9FniW/DK2ibxNcokCzOja4dO42Nvd4Mbc8Hsz+VSo4zJMI2PDknOd8YBJ27TtUvWgsl7ZXkZDARuY3HYdt/YahLkrknckcs59JqyGSWTGpPu1z+pgzuLmr7jcdxFODwRzjJwjuBwvvy9Prp0nYYQDYdpOe/P+FLMkywG3eQNAy46kx4KMCDnPbnJpts5JzxZO/jUynI0uxoOhP+mZth/wCHb9S0V3oV/peUf7u36loq2PY6ei/xFBcEftPUdyP8uuOz/wBxqS7AuWGFyc4B5eFduB/2nqP264/vGpIXYDl4moz+5nLzW8jS8iZfK4zDe2MRkktXJdF3LKwxy9R9tW8es6fqMfk13A8RcbxzxkDPp5flVY0bqQrxPG4HJ1AP+IzmktH1iyKPk9WxOSNhjc/iPwrPkxRypOXDXZo0RyOKUKO6j0NOes0+QEH/AFbnl6D76pj0e1YSdX5C+e8EY9ucVrejerDUdPVHfNxCOGQHmR2GrjNUf1TVaaTx5FdeTb1JR4Zl9F6KNDMtxqBUlTlYgcjPeTWg1CEXGn3ETcnjYejapGar9cvUstJuJGYBmQqg7ydq58tRm1WeLl3vgrcnJmY0e8N5p8scoBlg4Sr9pUnGD386lEb8+Yqj0K7S21FUmHFFP5jjPfyPtrS39n5JKnASYnHEhONuwg+jb216DOljy7X78mXVYqk2hFveXdjlrR1yd2jdsK3uNEY1XWdZja7tGggjVgxztgjsPI9nLupndSQAc10O/AU6yVUP0VkIqlwVuUUrfuQx59q2yQW6m4luY4sM8GeNRuSAeYz6B20oScUEbwzM1vPHxcDoAVbOM7eg0mLhtonigURCQYkZSSzA9mT/ACpDPFEo6xljQbZOBgd3+FSrn4IuUWtsO4SWN1qoSygyI0zJIScDJwMZ9VNLY3OhXIgnYiG5HBxL5wByKak6TXVuqxWcQiiBLZkXLPntNW51FdY0Dypox1ltIrMme3w9ufVTk8+NJSitj/m/Jq6UoQ5IrEjzcfJ22FJkKeTur4KEZYHcHHh/XOlNjiK54t+eNj40lkYxsQfOPySRsSMbeygwxf1nektzJBo9nYOW6xgGfJ3wNhnx91ZQmr3pXL5Te28654ZIBgHsOTkVcdHuiUKwJd6lHxyOMrC3JR4958Kux6jFotKpT7v2+TtQajBMxWCdwCaAa9dSCGNAiRIqjkFUAVW6n0a07UkYmFYZjyljGDnxHbWXH69jlKpRaRJTMdpGuJbItpfRdda5yP4o/R4Vc39p5FBFqVjc9ba8SmSORQ6lCeYJGe2svqem3Gk3jW1wNxurDkw7xWh0KRrjoxewyMMQEuhbkMDiA9GR+NaNXCCUc+J8Nq/DsryQj9yOOPPxjAGw8ANq6Qc57O+uLmQIQCOJAwGO8Z/nSTPAxA66HOOEN6ztn0mq0cbZbZo+hP8ApibI38nb9S0V3oUpGsTE5/8ADnO39paKsj2Ovov8RQXP+k9Q+3XH941IaPihYsCUYYJ4v632/LvpVztqeokf+uuP7xqQSTnIOe00p/ccvK0ssmLRI0E7Pdy3Uk0fVpxAjq+4kntHhXYZjFIXKh1YFWVu0HmM+ykDCgjYkg7HlXCc9p9lV7buyMsrdMrbzSr7S7tbrTutMTANG8eSQO41Mh6XanaFRfWgkB7SChP8vwqZHPOimNLh0TO46zYHtPLb8aVFbJqZezuSW64EoxO4YDOR6jROcJx/vxTS9/c3x1CbUZIabp1HweZYNxY5GTb8qz2qavd6tKHuGAVfkRrsq09edHdQtpGVIGmQHZk7fVTCaNqTkAWUo9K4H41r0+HRYvrx1/Jsi8a5TIkQJlUL8okY9NenJaR6hbPbS8wOJGHNTWY0Xo49vOtze8PEhykY3we81sdPiKgysNiMCuT6tq4ykum+3uZ8klkmkuxjpJTYztb3jsFR+ESkcRXvB8O6pnkUjx9bakXcZGcIAG/rxGab6RmOa/usYIAwfSBULo5dSqZEDkdXhlPdWtxnLT9ePdd0YlFSjJv2YuS8W1b/ACmznBTmoI/PGR7Kl6Zrumq+fIcntYtxMo8MirnWbeO80db3hAlRQc945YrCvGItVAj2B3IFQ03T1kJKSpr5JxW1tLvVo3+pWtrqelPnhZHjLI/8JxkGsloqsdHcEjgM+4P0iFyPZj8RV9MxsuiqQykiSbCKo5nibkPUTVYsfAgiACLHnAHIbZ7O/HbVGjUo4pQu1fH7Fs5vp1XLBgByOx7McudCec2GJC82I7AOZ9lcHPG/t5UosAGUHKurIe8huY2J/rNauTDDmVvsc0GyOuamb6WMLaWrYRDvxNz3/M+qti0nYvtqq0GNbLQLdGwuzMxO30jvUC96VwxPwWkXXY5uxwvq765WfHm1udxxq1HheDpzmo8LsaHjbvpSyn6VZBel1yG8+2iI7gSKutN1u11LCKTHNj/Nt2+g9tUZ/TdRhjulHgrjkT7Mb6XacL7R2nRQZbfz1I58PaP5+qs/p68OiRQj5M7F5B/FvgZ8NuVbheF1MbjKsMEGsTqMU3R2/wCocGWxlyYv4lGeQPh41t9NzOeN6d907RbJSnDbHuSCxJY7YKcJAGAFIx2ctqc8ouIYILY6eh0+TEBk2LFj9L+u6kSIqiCSOTrLa5Visi7FSBncHPbSQ2zop4Q78ZUcs4x/XprbxIxKXSf1mi6FkHWJhnJEL7g7fKXf14FFc6F4OtTEcjA2P+paKvh2OhpHeIz9yeHU9RI5+XT/AN41cYcJ6s4Uk5Ck4OMe2nJcR6xfO4PD5fOdv/lamYh1NusI8mGGZ5bmdTl+7cbg742qGR/Uc+WNSnJN+50jh5D/AAoUjOCM10HGRkeo1wEgc8ew/wAqiZeFIWwRbdsXck87MvViRSOBAe092O7eklhx5Vj5rcSkE5BoJOdyME5xnauE5OSc550JeSyWS1wWC6zdBAJraGbGwmLAE+kDfNdh1pIzm8gUxk44otiv41A4HEMkwCdXEhZ34hkeGOZ/Kut5ilXRHR13DbhgQCP5VnemxO1RbvkkpPsaFdQ0dF4xNxHsUgk+yoF/0rj4DHa4jPLjcjI9Aqn8jsscXVzk/wCz4/3frOc+qlpHattcWqSR9oRQGX0d/oqENFp4vc7ZLqNqk6XwVV1dtckwW/FIzncjtq60HRZkQjh8+QjiPYo7qWkmnWgK2VrK0pHN4sKo7ye30ZpuS71B04FvmQdobkR6sVrzZZ5cfTxravkLio7F2J+v6kscK6baq0rKBxhN847KptN0yaGd9R1FBEFBKK/NjjYAdtORWyRA4maWeQ+cxXhwOwClkEqG4vNOVHhg7jwqvFjWHH04Pv3YnPls64eeRp5WZ5AMcTFmxk4wOwfhSB4V0MVzgnJ5jvGc4oP5VYkZ5T3VydRGYhQpOTj11K061t5bRtSvZCLVc9WhJCtg4LHv7gPfUYcb/IjbI58CnAPf3A7DuqHrN91On29gp+QWdl7sscD+u8UdOWVqEXV9/wBDTgik+FbDWNde+/dR/ubZeScs+n3VTm4Qd5ptIbi5OY4ZJT/YQn8q69jeRDiktJ0He0ZA/KuxiWHBHZCkbFp4/nfI4s6Htx6adR2jYOjFWByGBwRVfT0EpB4DyPKtHfhkMum2rdA9D0TUv2lYh3/zsZ4Xx2nvqP0ziSXo+ZGHnRSKVP4fzqq6JyldQliz5rx5x4g/41M6UzSXoTTIWVUjYPO7dh7BgbnnnbwryUtN0fUUocJc/sGGXFsr7QldKs4v4VZ8/wDE2f5fnTgHsHaK6VjVIooeMxRJwKzqV4u0nB7Mn8KWttLLb9elvI8Tbq3Dz7ts5/Ctrknz5MWVOeVsvehO+sTH/d2/UtFd6FsX1qYniz1DcXFnOeJeed6Ktj2OnpFWKjP3OTqepY/9bOP/APRqUpUtxmaO2QEgPIOIDwAPM/8A7SmvNJOsaja3nHBML+fEwPmnMjc/8anP0Y0+4QSFpJ+IZD9cd/Rvis2fNHFOsia/YzTwtZHJ9itljMbfLSQEZDx8mHeB2eikb53/AArlxZy6GGjkaSSyZuJWxkxnxH8/CllQyrIjB0fdX7D/AIirE4tWnafuZMuKpbl2OMOEFhkpnZuHnXCCN9vDenJUWW6L+dgxqkcXWFERuRJxzHbmmywJ81lYY+UrZB9dCZDJjUY2gaON8F0RiOxlB2/r86UTxgseZO5NJGSQB3eyugdnspkXKTVex1Nmzw8Qz8nJGfWKGACICctwfvOEYXiyeWcdlJ27aCSTkDnvRQKdRph9LdQwGNjypeRk8sFBnKjPHxdnPAx3mk9vF/OjcDA3yaAUtqpnGO/LP410EYwBjAwANh7KAMsEGN8438CfbtQEZmwpBJHESdhjAJJz3ZxRwCjN9jqIT5uCR28OMhc7kU5BFHJKqyFlTBZiOeAMnHsphH69sW8T3W/+r80f9RGBT/kGoXDGNLWSFm83iYghQefI77VCTjH7nRdDG1VorhPqWtStBYgwWyHGzEKPSe01ZWfRi1iPWXbm5k/tbL7O2tBYaTDZWyQqMKo5D8ye+pyxoowqAequbqPVG/pxcR/+9zbtk+I8FUiJGoSNVVRyCjAFK7KsyqkbqD6qYltFIzHse7srnLPb5KpYZLkzerdH4L1GlgVYrgbggYDeBrGOjxSMjqVdTgg8wa9MIIJBGCKyPSyzWK6ju1GOuGG9I7f67q9H6XrJOXSm78F2nyu9kg6M3KxatCznAkBTPif8asb2OSK9mWYfvJGL5xswOwI8OQrMWkjIcqcMpBB7q3GrqLzo/wCXoernijEyMPHcjxB7qv1/9vUQm+0uP+iqWPc5YyrHD2FRtv68igab+1ztqPVzQRhYYlPIDtPdSY3D29vKyFDJExkTfZvokHmO/HLlXQ379plHC7oELDY4Ho7TVL3fl4ZVGXRnyzQdB53udUM0hJdrPBJ7SCoJ9oNFHQkY1eUDAAtzgAAAecu21FXR7HR0zuF/JhNdH/eHVD/vs36zTuja9c6TMAGMluT58RP4juNN6584dU+2zfrNV52NdWWKGbHsmrRa+eGeok2+o2Qlj4ZIpV9RHcaysMLWXlNjvwRz8Sg9xXzfwzSOiWs+S3HkM7/uZT5hPJW/xrR6jpHlT9dDK0UmMcSgH2g+uvL7Xoc0sOR/S+xizQaTSKNY3mbqo4+sJ+jnA9vYPGpcumXBRnW8hu5BuyKoUr6Mc/Qah3Wiaw8bImorKD2MCpPp76opotS0qUNNG8Rzs45eoiuhjhHN/jyL9CuGL6WuGXZILHHPuzmnGYGIRghQ0gdnXZmGN13Hp3pvTtbGqRtY6gQzMP3Ux2ZG7N/50oh+Nk4QXJI4QN853/GlKEoy2zVMolDpPgSAxXI3A+UQCVB7s4AzQpwe4flU6HRL+8RHkvZLOJR+7ijHnc+Z8Sd6J9B1KMM8V1b3B58LxcJb1g7H2VT+Iwp7XNWSemt3F0RCRwEKB55U8WMEAcx3bntrsNvLNkQxvIVA4yo80EjOMnnjNILkBusXqSvy0fYofT/WaZlfU9RiW20yCU2yknjXKq578nFXKLfukvLCGLe6kuxOFjdFCxt3KjfGBn04JzTC273ebdcDjBDHPJe0moR6O6/H+8EQJ/syLkfjSbmPpE0Rimtrgr2kJkt6SOfrqcYwk/pyRZd+Fpray9uOkdnpyrb6fAspQY4zso9HfVfN0r1OX5DRxf8ACmT+OazkyXETcMySRnuYFfwpribvPtrZi9O0sVdbn5fJqWJ+S8fW9TkO97KP+E4/Kux63qcRBW9lOOxjxD8apVmdfpZHjUiOVZPA91avw2Bqti/ghKEomy0npSly6wXyrE7YCyD5JPj3Voq8ura9F9Ta8sjbysWlgwMntXs91eZ9W9Lhhj1sK491/wAhFljeR4IkA57Gsv0uA/ZsR7RMMew1rboZgbwrG9LC0rWlpGCzOxIAHM8hWT0u5Z4/BVVZUyhsLd55FijGWkYKK2muYjsbfS1YhJV84jmVTG3hn+VV+nLFo0YKQpNclfOctsnh7zSZZZ7q5a6uZY5JSOBFiBCxr3b9pzXZ1M3nzRf5Y/7ZF5Fcp3yJYDJ2x4V3fn3jIoVHZeMKSoG5A2FKIHV5GOEAA7niJ8NsY/H8ajZg2uVtl90JOdZm+zn9S0V3oXvrUxHLyc/qWiro9jr6JViMDr0yp0j1RSDtezfrNVzXCHsNSukfzn1X7bN+s1W1149kaqHxOoOQDWv03pzbRWUcd9HO8yDBdFB4h2HnzrE0Vn1OlxamKjkQnFPub2TpvpL79TdA/wDAvvqPL0v0meJo5bed0YYKlAQfxrFUVkj6Vp49r/kqeGHcn3VxZrcl7AzCM7hZAAV8Oe9ToelV9CuFlKntYIuT6TiqKit7xQlFRkrrySlijLuX/wAbdQznyuX/AKVqfZ9O5YyBdQ9av8SgK3urI0VRk0WnyRpwRFYIo3cvTLQ52DzWUzsORaJSR+NOjp5pYGBDcjw4F99ef0VmfpGmap3/ACS6cT0H4+aX/sLr/oX30fHzS/8AY3X/AEL768+oqP8AR9L4f8h04m+k6caPKhSS2uHU9jRqR+dUGq3+gXamSyguLabuCDgb1Z29VUFFaMOgxYJbsba/cagl2H+vXuNdFwAQQDkVHoroWTLAX8eN1bNWOh9IbfS7/r5UlMbIVYKBk/jWeoqvLBZcbhLsyvpRPQJenmlvGyiG63H8C++qHUekNtc6lbXUMcpWJSrKwwTnuOaztFYsHp2nwPdBCeKLdmjOvWfEQEmKZ2PCM49tEmv2bApidlxw5KgZG3ZnwrOUVd+Fxlf4XGaI63ZzzSXE91frKWPVqiqUVewYJ3pKa/bGMdZC6uCclBsR2Hc7Gs/RT/DYyc8EJqmelfB9qcF5r08USuCLVm84AbcS+NFVXwVfOa5+xN+tKKzZIKEqRZixxxx2xM50j+c+q/bZv1mq2rLpH859V+2zfrNVtdCPZEgoooqQBRRRQBZaJc9TfxQmCGVZ5ERutjDYGezu51YXcC6nqt5YrDDCtqsjR9UgQsQRjiNUEMrwTJNGcOjBlPcRT3l9z5RPcdYOsuAyyHhG4POqpQe60Uyxty3IsjoUcRhM8rKot2nm4CG5HGFxtXIdItLqe0khllW2uC6tx44kKjJ8CKgR6neRGEpLjqUKJ5o+STkg9/rrsmq3kkiuZAvArKiqgCqCMHAAx21FxyeSLjl8kqfQpLTTbi5nciSKUKiD6S5xxe6u3OiraCxaWVo1mISdmG0bbH8j+BqIdVvWXhabiHCqYZQdlORXX1e/k4usuDJxOHw4DAHwB5c+VOsnke3L7sVq9kljdBIlcRFcqzMG4vEEdlXcmixX+iWKW6ol2qK7YABZWOCT34rO3V5NdshlK4QcKKqhQo57AU6mrXyPE6TcLQxdUhCgYXupOM3Fc8ilDI4xp8osuk1taQQWLWaKIwrx8Sj5RUgZPf21D6P2cN7qqRTrxoql+D+IjfFMR6peRxwxrIvDBxdWCgPDxc+yo8M0lvMs0TlJEOVZTgipRhJQ22SjCahtv9y1NxJrd5Hp3k1tahpNikWCgGdq4NP06aNpoJrgRwzLHN1mMkMcAj2cqj3GuahciPrJVDRsHDIgUlhyJIpq61O6u4uqldQnFxFURVDN3nA3NRUZe3BFQmuFwWcfR6JL6G0uZHDyySY4SB5i8j6zSrPQrW8e4XM6iOQIPPQ8OVyScbH1VWfta98qjujNmaJOBWKg4GMcuVcGqXanKOsZ4xJ5iBfOGwOwo25PIbMvkisAHIDcQB2PfSaXJI0srSNjiY5OBgUirkaF2CiiimAUUUUAbX4KvnPc/Ym/WlFHwVfOe5+xN+tKK5+o+8aM50j+c+q/bZv1mq2rLpH859V+2zfrNVtbo9kIKKKKkAUUUUAFFFOQJHJOiSydXGWAZ+HPCO/FJg+xb3+iIuo9TbMIYUgWSSSVtlzUdtEn4j1UsUwMZkiKEnrQOYG3Md1SL/XIpdSnZIeutJIliKMSpYDcHPYc1HGsmO6s5IbcRw2eTHFxk8+eWqldSkZ49WkQ7y1NncGB5FZ1A4uH6J7vSKs/2LH8XvK+I+VY67g/9vOOX45qoZ+smZyueJskA1cnpPdLcYaBRamPg8m2wFxjHFjNOe/iiWRZKW0o6vrC30mbSbi6ltJi9qE48S44ydtu6qeSSKSGKOO3COnFxOHJ488tuzFP2t+9vYXdmIeLykKS3Fgrw78u2pTTkuCU05LgdGkyXLQSW4CxXcjLErZJQA/SNEOjPIgaW5ggLuUjEhOZCDjbbYZ76dttZvLCG0iWKREgdmI4iolzg4O3Z/Om01eNliW4sRO0Lloj1hXhyc4OBuM+ioN5CD6o0+k3aWctyybQzdS69oPu3FONod2mpxaexQSyKGJ7FGM7+inoOkdzAxYwo5aV5JAx2ctjG3hgUn4wS9aZvJ0M3ULDxseIYB3OMdtO8gXm8DNto804uTJIkItTwyFwTg92w8KgVbRa6I9QkvTakyyYLcMxVScYORjcHniqp24nLEAZOcCpx3X9RODm39QmiiiplgUUUUAFFFFAG1+Cr5z3P2Jv1pRR8FXznufsTfrSiufqPvGjOdI/nPqv22b9Zqtr3+TQNGmleWXSLGSR2LM7WyEsTzJONzSPi5oX1Lp/3VPdWlZOOwHgdFe+fFzQvqXT/uqe6j4uaF9S6f8AdU91Pq/AHgdFe+fFzQvqXT/uqe6j4uaF9S6f91T3UdX4A8Dor3z4uaF9S6f91T3UfFzQvqXT/uqe6jq/AHglcr3z4uaF9S6f91T3UfFzQvqXT/uqe6jq/AHgqO0ciupwykEempsGr3FvGsaKgRcADHZknH417b8XNC+pdP8Auqe6j4uaF9S6f91T3UnNP2A8UOtXRSRW4CXxg4xw4wNvUopL6xdyCTiKfvFZW83sYYNe2/FzQvqXT/uqe6j4uaF9S6f91T3Uty8AeJHWr1o3RnDBy2cjPPGcd3Ku/tm7Mhc8BJZW3XtGcfnXtnxc0L6l0/7qnuo+LmhfUun/AHVPdT3rwB4ISWJJ5neuV758XNC+pdP+6p7qPi5oX1Lp/wB1T3U+p8AeB0V758XNC+pdP+6p7qPi5oX1Lp/3VPdR1fgDwOivfPi5oX1Lp/3VPdR8XNC+pdP+6p7qOr8AeB0V758XNC+pdP8Auqe6j4uaF9S6f91T3UdX4A8Dor3z4uaF9S6f91T3UfFzQvqXT/uqe6jq/AHnHwVfOe5+xN+tKK9OtNJ02wlMtnp9rbSFeEvDCqEjuyBy2FFZMzuV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Picture 2" descr="https://images-na.ssl-images-amazon.com/images/I/41KGEKekNlL._SX31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7566"/>
            <a:ext cx="1722994" cy="27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ecx.images-amazon.com/images/I/51bTA8b912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22" y="213285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画像検索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2" y="2539189"/>
            <a:ext cx="1610174" cy="24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4638782" y="5293657"/>
            <a:ext cx="2309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パラドックス</a:t>
            </a:r>
            <a:r>
              <a:rPr lang="ja-JP" altLang="en-US" sz="2000" dirty="0" smtClean="0"/>
              <a:t>で</a:t>
            </a:r>
            <a:endParaRPr lang="en-US" altLang="ja-JP" sz="2000" dirty="0" smtClean="0"/>
          </a:p>
          <a:p>
            <a:r>
              <a:rPr lang="ja-JP" altLang="en-US" sz="2000" dirty="0" smtClean="0"/>
              <a:t>学ぶ</a:t>
            </a:r>
            <a:r>
              <a:rPr lang="ja-JP" altLang="en-US" sz="2000" dirty="0" smtClean="0">
                <a:solidFill>
                  <a:schemeClr val="accent2"/>
                </a:solidFill>
              </a:rPr>
              <a:t>流体力学</a:t>
            </a:r>
            <a:endParaRPr lang="en-US" altLang="ja-JP" sz="2000" dirty="0" smtClean="0">
              <a:solidFill>
                <a:schemeClr val="accent2"/>
              </a:solidFill>
            </a:endParaRPr>
          </a:p>
          <a:p>
            <a:r>
              <a:rPr lang="ja-JP" altLang="en-US" sz="2000" dirty="0" smtClean="0"/>
              <a:t>（担当：松本）</a:t>
            </a:r>
            <a:endParaRPr lang="en-US" altLang="ja-JP" sz="2000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6948264" y="2285637"/>
            <a:ext cx="1722966" cy="2655531"/>
            <a:chOff x="6953490" y="2195942"/>
            <a:chExt cx="1794974" cy="275821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923" y="2243718"/>
              <a:ext cx="1675533" cy="147331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3717032"/>
              <a:ext cx="1532659" cy="1171561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6953490" y="2195942"/>
              <a:ext cx="1794974" cy="275821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6876256" y="5293657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隠れマルコフ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モデル</a:t>
            </a:r>
            <a:r>
              <a:rPr lang="ja-JP" altLang="en-US" sz="2000" dirty="0" smtClean="0"/>
              <a:t>論文輪読</a:t>
            </a:r>
            <a:endParaRPr lang="en-US" altLang="ja-JP" sz="2000" dirty="0" smtClean="0"/>
          </a:p>
          <a:p>
            <a:r>
              <a:rPr lang="ja-JP" altLang="en-US" sz="2000" dirty="0" smtClean="0"/>
              <a:t>（担当：篠本）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0297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haos and Coarse Graining in Statistical Mecha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47" y="834757"/>
            <a:ext cx="2300575" cy="23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59225" y="59268"/>
            <a:ext cx="5569480" cy="825500"/>
          </a:xfrm>
          <a:prstGeom prst="rect">
            <a:avLst/>
          </a:prstGeom>
          <a:ln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S明朝E" pitchFamily="18" charset="-128"/>
                <a:ea typeface="HGS明朝E" pitchFamily="18" charset="-128"/>
                <a:cs typeface="ヒラギノ明朝 ProN W6" charset="0"/>
                <a:sym typeface="ヒラギノ明朝 ProN W6" charset="0"/>
              </a:rPr>
              <a:t>過去の例など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S明朝E" pitchFamily="18" charset="-128"/>
              <a:ea typeface="HGS明朝E" pitchFamily="18" charset="-128"/>
              <a:cs typeface="ヒラギノ明朝 ProN W6" charset="0"/>
              <a:sym typeface="ヒラギノ明朝 ProN W6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3226627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solidFill>
                  <a:srgbClr val="FF0000"/>
                </a:solidFill>
              </a:rPr>
              <a:t>ゆらぐ世界</a:t>
            </a:r>
            <a:r>
              <a:rPr lang="ja-JP" altLang="en-US" sz="1800" dirty="0" smtClean="0"/>
              <a:t>の領域に</a:t>
            </a:r>
            <a:r>
              <a:rPr lang="ja-JP" altLang="en-US" sz="1800" dirty="0" smtClean="0">
                <a:solidFill>
                  <a:srgbClr val="7030A0"/>
                </a:solidFill>
              </a:rPr>
              <a:t>熱統計力学</a:t>
            </a:r>
            <a:r>
              <a:rPr lang="ja-JP" altLang="en-US" sz="1800" dirty="0" smtClean="0"/>
              <a:t>を拡張する可能性</a:t>
            </a:r>
            <a:endParaRPr lang="en-US" altLang="ja-JP" sz="1800" dirty="0" smtClean="0"/>
          </a:p>
          <a:p>
            <a:r>
              <a:rPr lang="ja-JP" altLang="en-US" sz="1800" dirty="0" smtClean="0"/>
              <a:t>（担当：</a:t>
            </a:r>
            <a:r>
              <a:rPr lang="ja-JP" altLang="en-US" sz="1800" dirty="0"/>
              <a:t>佐々</a:t>
            </a:r>
            <a:r>
              <a:rPr lang="ja-JP" altLang="en-US" sz="1800" dirty="0" smtClean="0"/>
              <a:t>）</a:t>
            </a:r>
            <a:endParaRPr lang="en-US" altLang="ja-JP" sz="1800" dirty="0" smtClean="0"/>
          </a:p>
        </p:txBody>
      </p:sp>
      <p:pic>
        <p:nvPicPr>
          <p:cNvPr id="2054" name="Picture 6" descr="http://ecx.images-amazon.com/images/I/31iLWVAdUv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2" y="1081823"/>
            <a:ext cx="1218636" cy="19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BDAAoHBwgHBgoICAgLCgoLDhgQDg0NDh0VFhEYIx8lJCIfIiEmKzcvJik0KSEiMEExNDk7Pj4+JS5ESUM8SDc9Pjv/2wBDAQoLCw4NDhwQEBw7KCIoOzs7Ozs7Ozs7Ozs7Ozs7Ozs7Ozs7Ozs7Ozs7Ozs7Ozs7Ozs7Ozs7Ozs7Ozs7Ozs7Ozv/wAARCAFaANYDASIAAhEBAxEB/8QAGwAAAQUBAQAAAAAAAAAAAAAAAAIDBAUGAQf/xABPEAACAQMCAgUGCwUDCQkBAQABAgMABBEFIRIxBhNBUWEUInGBkdEHFjI2QlV0lKGxshUjUsHwYrPhJDM1Q1NkcoKSJSY0RFRjc5PxdaP/xAAaAQACAwEBAAAAAAAAAAAAAAAAAQIDBAUG/8QAMREAAgIBAwMDAgUEAgMAAAAAAAECEQMEEiETMVEFQWEiMhRCcYGRFSMzocHRseHw/9oADAMBAAIRAxEAPwDH6/r+sw9ItSii1e+jjS7lVUW5cBQHOABnYVX/ABj13661D70/vo6R/OfVfts36zVbXSjFUuBFl8Y9d+utQ+9P76PjHrv11qH3p/fVbRT2rwBZfGPXfrrUPvT++j4x679dah96f31W0UbV4AsvjHrv11qH3p/fR8Y9d+utQ+9P76raKNq8AWXxj13661D70/vo+Meu/XWofen99VtFG1eALL4x679dah96f30fGPXfrrUPvT++q+NuCRX4Q3CQcHtqbFqMSIoktElYYyzHdtznO3j+FJpeyAX8Y9d+utQ+9P76PjHrv11qH3p/fXP2nF1bqLKIE44CPo7DP5fjSX1KNuMrZQoXVlBA5ZGPwpV8AL+Meu/XWofen99Hxj13661D70/vrj6t1iMr2sTElirEbqDjb1Y/Gk/tKPiJFlCBxq3D2be/NOvgBfxj13661D70/vo+Meu/XWofen99VzHiYnlk1yntXgCy+Meu/XWofen99Hxj13661D70/vqtoo2rwBZfGPXfrrUPvT++j4x679dah96f31Ht9OurmMyRRMyqOI4Ukgd+Bvjbnypl4JUJBTOBnK7jHpFFRAnfGPXfrrUPvT++j4x679dah96f31A6mTJHVtkeHq/OuGN1BLKQAcHI7aKiBYfGPXfrrUPvT++j4x679dah96f31BMEyjJicDGclTSCpABIIB5Z7aKiB6B8Guralf8ASK4ivNQurmMWjMEmmZwDxpvgnnuaKh/BV857n7E360orDnVTGjOdI/nPqv22b9Zqtqy6R/OfVfts36zVbW6PZCCiiipAFFFFABRRRQAUUUUAFFFFABRRRQAUUUUAFFFFABRRRQBsdBltTcvLJFGepsZAf3AfijMJw2eXmsGU558QHfhnSb+ytby3sZpgtjdCS0mlA4SY24QJPDDgsPRWaiup4VKxyMqnmKbd2kYszEk9pqG0D0PXtWsWnsTa3iz3FzPHbzlRwhRFISzeiRyH9VROkFtJqFjqfkpRwmu3EzfvFGE4V87c7j0VhaMDupKFDPRukeozWfSa0uYFme2aRIpBJdiSGdWjVWVUHyRjiB571k+lkq/t+eygb/JLE+T2yg5ARTzz2knJJ8apaKcY0Btfgq+c9z9ib9aUUfBV857n7E360orFqPvBGc6R/OfVfts36zVbVl0j+c+q/bZv1movkN11Cz9S3VupZW7wOZHoxW5NJICPRTvk8vk4uOA9SW4OPs4u6lQ2dxcRNLFEWRCFZhyBPIevBp2goYopwQylnURsTGCWAHyQOdcSKSQOUQsEXibA5Dv/ABotAIop+KzuJ4mliiZo1YKzdgJ5D8D7KQIJmWRhExWL/OEDPDvjfu3otBQ3RTiwSvC8yoTHGQGbsGeVPDTbwoX6huFcZORtnlmk5Jd2FEWin0s7iR3RYiSjcLZwAD3Z79qZIKkgjcc6dpiOUU7HbTSp1ix+ZnAYkAE92TQ1rOlyLZoXWYkAIRg78qNyHQ1RT01rPbjM0ZTziu/eOYpmhNPsIKKKKYBRRRQAUUUUAFFFFABRRRQBtfgq+c9z9ib9aUUfBV857n7E360orn6j7xoznSP5z6r9tm/Wak3i/wDd/ScwyM3VTFWU7D94ee3pqN0j+c2q/bZv1moQuZxH1Ynk4MY4eM4x6K1uO5RY06LHgduiakIxHl5Gw/8AbFOaenB0f1QSxO4WeAMqnBH+c8DVVHczwrwxTyRqN8K5ArkdxPFnq5pE4jk8LkZNJwdNfI7Rb6FOmnnULqeAyRLGIpIm2JVpFDDwPCGqdZ2SafNf6YpEjXdpM6uN8xhS0ePTjJ9VZnrZCGHWNhzlhxfK9PfXFlkR+NXZWAxkHBpSwttu+4KVFtYKp6NagXjeRfK7fZDg/Jl7cGkaXdTafFeTwrngKCSNxlWUkgqw7Qar47meIERzSJk5PCxGaSJJAGUOwV/lAE7+mn07u/cNxd3NtbDR7u909s2szRgxsfOgfJJQ947j2jxBqLZgno5qZA/1sGT/ANdVgZgCoJweY76UskioUV2CtzUHY0dN1Vi3Fno0kTo1heQO9reSqolT5UUg2DDv2bcd1Vk0fVTSRl1fhYjiU5DeIPdXY7iaJWSOaRFb5QViAfTTdTUWpNib4LXVYuKx024t1Y2/kwQkbhZAx4ge45OfQRUqaQM2gQyHNzEAHHaqmQlAfV+BFUkVxNBnqZpI88+BiM+ykh3D8YdgwOeLO+ah03VEtxL1Rojfzqkbownfi4myDv6BjtqFXWZnYszFmO5JOSa5VkY0kiLdsKKKKkIKKKKACiiigAooooAKKK7QBtPgq+c9z9ib9aUV34KvnNc/Ym/WlFc/UfeNGb6R/OfVfts36zVzoMVu/QfX7qS1t5LizMHUSvCrMnGxDcxv6+XZVN0j+c2q/bZv1mrvo8M/B90qPja/rNbH9q/YCo6Lw21x0ksoryHrrdn/AHkf8S4O1SeknRxdK6nUNOlN3o94OK2uB2f2H7mHLxx6g30NXj6W6cvfJj8DTnRfpFHpiSaZqcJutHu8C4gPND/tF7mFDtO0ByyaNuh2pO9vbtNDNDHHKYV41VuPi3xn6I351J+D+3tr3pXBZXltDcW8ySFkljDbqjEYPMbjsqXq+gNoXRrUGhmF1p93PbyWl2vKVcSc+5h2io/wa5+PNljmEm/umpXcW0BVTa4txYz20mmaehlUcMsUAR0IIOx9GR66kWemwWPR/wDb1/CJxLOYbSAsQrsBlmbG+BsMAjJPhUGXVZZ7KS1kgtV42VuOO2RGGM7ZUDY55eArR3aftP4K9Pe2w7aTdyrcou5RZDlWI7uzNN8JAU0HSDMvDfabp9zascNEtqkRA/sugDA+v2070r0GDR7i1uLGR5dN1GAT2rv8oA81PiD+YqhrV9L5hDonR3Rnz5TZWjPOD9AyHiCnxAA9tD4kqAXqlzDY9Gej97Hptg0t5HObgvbL+84X4RyG23dioPSvT9PtH02806MwRajZrcNbli3UtkggE5OMjbNWeo3FjB0N6KeXaf5UhW4JIlZCAJdwMbb1A6ZacYryHUrWQzaTexjyGTGAiKMCI9xXGMevtqMXyIX0O0G31+DVbeUqtwYVW0J/2xJZV9YRh66zTIyOUZSrA4II3Bq/02WfTOikup278Ep1OARt3GNHb82FXWtadaTapB0wSLOmXcBvJIxyE4IBiz4uR6iae6pMZW9Iuj8OkdE9FnUKbuWSYXRHNWwhCH0Ds781mreCS6uYreIZklcIo7yTgVqLuZ7/AODNLqV+OaPWpA5PM8cYYn2g1X9GRFaS3WsXELSRWEOVUEDMrnhTBIO4JLf8lOLaTsCV0w0awsV0++0hi9jcRGLj75YzwufXgN66rrXXFtLKK2TStPlKZLSzQcbsSSefsGKvtKNlrnQ/VdFtop1ns/8AtC3EsocnAxIFwo+j2VjKUeVTEbbpZf2mg9KZrK10PS2t4liYJJb5Jyisd895NVnQmO3vumllbXNrDNbXUrK8UiBhjBIA7uzlT3wkD/vrd/8AxQ/3S018HuT080n/AOY/pNH5LAqRazarrotLeJRLcz9XGiKFUEnA2HIVP1K6tdFv5tP0uC3l8nYxyXU8KytKw2JAcEKuc4wM95pfRbUIdK6dWN7cbRR3WHJ+iCSM+rOfVUXpRpc2j9JL6zmB82ZmRv40Jyp9YIp95UMt9Is7PplDdWfksNprEMJmglt14EuAvNWQbA+IA8aq+ikNjPryLqcJls1hmeVB8rhWNiceO21WXwdSiy6THVZm4LbT7aWWVjywUKgeklgKrui4M2uOORe1udvTC9J8WgO9JejraJPHPbyi7027HHaXS8nX+E9zDtFPIIm6Az3Bt7fyhL+OAS9SvGIzG7EZx3qN+fjS+jXSG3tbeTRNbja40e6PnD6Vu/ZIncR299T9c0GfQOh91C0i3FrNqUEtrcp8iaMxS4I8e8UW+EwF/BV857n7E360ornwVfOe5+xN+tKKyZ/vBGc6R/OfVfts36zXbLXbqx0m80uOOFre9KmcOpJbhOV3ztiudI/nPqv22b9ZqZp1loOoapYachvy91LFC8vEgUMxAJAxnAJrbxtVgVulanNo+oxX9skZmhOYzICQp5cs7+uo0jiSRnCLGCc8K8h6M1dX1poFne31ix1AS27SRxyZQqzLkDIwCASKOjWj2esrqQuWmQ2VlJdqY2HncOPNII8edFruBAXV75dGfSOuLWbyiXqzuFYZ3Hdz3pWia1daBqK39kI+vVSqmReIAEYO3oNQQV48lSVzuM4/GrrpTo1polzZw2zzP5RaR3BMhG3GM42HZ30+O3kRSyMHkLKioCfkrnA9tTNJ1m+0S6M9jNwF14ZEZQySL2hlOxHpqx0jRrC86N6nqtybgNp7RjgjdQJOMkdoOMY8aq74adwQtYeUAlT1qzEHhOdsEAZGKLT4AkjW+rufKbfTLCCfOQ6RsQp7wrMVB9W3ZVdNNLcTPNNI0kjnLO5JLHvJqzXSYbPTItQ1RpFFyCbW3iwHlAOCxJ+SudhsScHbG9SNJ03SdduRYQyzafey4FuZnEkUjdisQqlc7b4NK0uUBDvdbuL/AEuy06aKEQ2IYQFVIZQxy2TnfJHbRZa9e2elz6X+6nsp24mhmTiAb+Je1T4iotzaS6ffyWl7EySQOUkjzggjnvWj1LQdC03pOujT3N5HE6x4uyVbhLqGGUwNvOGd6HtAo31eZ9HGldTCtusxnGAc8ZGM5z3DFN/tO8/ZP7K69vI+u6/quzjxjPsqTf6Uuh9IpdL1TjZbeXgkaEjJXYhhnwIOPypzpNoqaLqKLayNPY3ESzWs5/1iEc/A5yCOynwMYtdbubXR7jSRHDJaXEiyusiZIYciCNxSRq066M+lJFEsEkolYgHiZgCAc58Tty3p7UrCz0+ws0YzHUJY+smQkcEandRyzkrg47Mj1VVCSYido+r3ehanHqFkyrNGCBxDIIIwcjt51HlnEt0Z+ojXibiMaghfZnlTNFOgLHW9butfvzfXqRCdlCs0a8PEAMDIzjlSNH1a50PU4tRs1j8ohyY2kXiCkjGceg1BoopVQDtxN5RcPMUVDIxYhM4ye7NWZ6SXc+nxWN/Db38UAxCbhTxxjuDqQ2PDOKp6KGkwJ1zq089oLNEitrUNxGGFcBj3sTksfSTijSdVn0a+F5bRxNKFZR1q8QAIIO3oJqDRRSAUzBnLBQoP0RnA9tTW1q/fQxorzF7JZxOiNvwNgjY9g847VAoopAbX4KvnPc/Ym/WlFHwVfOe5+xN+tKKwaj7xmc6R/OfVfts36zTnRX536L//AEIP7xab6R/OfVfts36zSdCvoNM12yv7hZHS1mSbgjAyxVgQMnlyrb+QQrpF85tU+2TfrNXfQBkSXXWkj6xBo05ZM44h5u2aodau7e/1i7vbYSLHczNLwSAZUsScbE5589qn9GNastFXUvKoppTfWcloBGB5gfHnZJ3xjl+NJr6KAjHUNI+oh97erj4RWVtW01kTgU6XbkLnPCOHlmsqRH1uAzdXn5XDvjvxn8M1d9KtastduLSe1SeI29rHbFJADxBRgNkHt7seum19SAsujDW6dB+krXUTyw8VtxLG4Rj557cH8qzeoSWEjxNp9vNAnV4dZZeM8WTvkAbYx2VbaJrel2PR3UtJvortzqDRkvDwjq+A5HPnz8KrL9tK6iGPTVui4LGWS4CgnlgADkOftpLuxmg+ESMLdaLJF/4Z9Jg6ojljfI9tZKNnWRWjJDggqV558KvrXpDbXOixaNrttJcW1uxNtcQsBNb55qM7MvgfbTNtfaTpFyl3YJcXlzG3FCblFjSNhyJUFuIj0genlQrSqhFl8J0kUnTm8MeOIJGJcfx8AzVtrulafqnwhRW8t+Y5nhgxE6YV2ES4QPnbi2GcdtYOSd7q7ae6ld2lctK+MsSTkmrfpXrNnrmtHUrFJ7csiKY5MHh4VCghgd+XdS2tUgIWu3N7d65ez6ijJdvM3WoeaHlw+rl6q0XRmW11bo7e2epxtN+xI2v7U/2R8uL/AISeE+2q3V9esukFpDNqFvLFq0SBGuosFbhQNuNTjDeIPqpHR3WLHSbXVI7pLiRtQtGtV6sDCBsHi3O+4G340NNxAp7m4lu7mW5ncvLK5d2PaTTVdbHEeEkjOxIxXKsAWIZTjEbb7/JNHVSEsBG+VODtyqWbyNmLMg4yrAsFxxZxzGcZ9FNSzo8aKrOCjEg4xnOPHY/4UrZFN+Bjq34Q3A3CeRxtXRFIWKhG4gcEY3z3U8bhOJ3wcvGExjYbAfyp1b5DLHJIrlo3B4+1lGcA+I76LYW/BDZWT5SlfSK6IpWXiWJyu+4XalSSKYI4gWPBkknx7B4bfiac69DZLBuGBY5xnmBjHsotjtjPUyhgpifJOAOHnXeom4eLqXwRkHhO9SkvI1md/PIeUPjuAz+NMLOBDGmTlZCx9GB7qLZG5eBvq5ME8DYBwTjlXCjg4KnOOLl2d9SjdobiObB/dljw9jZJP88Gkm6VoDEwLcKgRtndeWR6Of8AWaLfgdvwaz4KvnNc/Ym/WlFc+Cr5zXP2Jv1pRWHP95NGc6R/OfVfts36zVbVxr9pcy9I9UkjgkZPLZhxBTj5Zqv/AGfecQXyWXJBIHAeQ5+ytilGu5HciPRUlNOvZLfyhLWVod/PCHG3jTBjcHBUg+ipKSfYLXYTRUz9k6j/AOhn/wDrNL/Yeq/V1z/9ZqDzY1+ZfyG5P3IFFSZ9PvLZgs9rLGxGQHUjNNdRL/sm9lWJqStBaG6KWYpF5ow9IrnA38JpjE0Urgb+E0cD/wAJ9lACaKVwN/CaUkMshwkbMe4DNADdFPRWtxO/BFC7t3KN6dl0rUIULy2cyKObMhAqLnFOrCyJRT62dy6hlgkIO4IU05Hpd/NnqrOZ+HnwoTik5xXdi3RurIlFSJrG7t24ZraWM9zKRXI7O6lz1dvK+P4UJp741dhuXkYoqRLYXcChpraWMHtZCKdXR9SbGLGc55YjNJ5ILltBuXkhUVO/YmqfV9z/APUaivBLG5R42VlOCpG4NEZwl9rsdpjdFK6t/wCE+yjq3/gPsqYGz+Cr5z3P2Jv1pRTvwWW066/cXDQuITasgcjbi402z30Vz87TnwNBNbXsWtXmoKsbWyXtyPPYDBMjDYd9JUsvVurAGEFV4tiFOSRvzB8e+lSxs+s3zT33+TRX1w4tlB4iesYf0aRFkmNQGMhXdUHFvvy2/resU/udnKzKsnDJGmOkcb6cx4be54gqj/VsQeR7j+dZO+ia2ujHIMMhwR4g1pYoHmuEgAw7tjccu/8AnVL0hkSTUn4SW4CE4jzYgAE1o0fGWSXurZLTzlKScjawuJIUccmUEeyraNuONW7xWb0Cfr9GgOclF4D6tvdV1azBTwMdjyry2rxuM5R8MUHtm0yNr2kftS0HV7Txboe/vFYaWKSCRo5UKOpwVIwRXp1RL3S7PUFAuYQzDkw2Yeutnp3qz0y6eRXH/wAGhqzzkgEYIyKaNuhO2RWyl6GQFiYbuRB3Mob3VyLoZADma8kYdyqF99d/+s6Or3f6Bbl2Mb5NnYMd/Cnf2TdcPF1E+D29UcVtZodM0C3aaCFWm+SrOeIknYb+6qxL+9UmQXTBjuWO659GeVQj6lLL9WKHHz7kJZ3H3KWz6PX13IFS3kA7WdeFR6zVqbeCxZrW3APAQskgG7HbPqGeVOvf3k6/vbtznl1fmj+dMRKi8KqAEDZbGSSSRkkk7nH51XPPlyffwvCM+TMprbY3NZWN0S06SRyA/LjA870jv9FITSdPYgzzXIC/RC8eR6c/yqVsQO/B4t9ue3rxjONqQcdn4ULJOqtlT1E4cCm4ckiIxD6MZ5qOzPjjFKjlmtrgTQyPDJjhbK5DDmMqfTzrkTiF1coCUyV4j5pJGMkdu1JwOrVcnzQAP6/rnVdXwyO+vqj3LNNbY5F3aC4TviUZH/KTv6jUa41Ga4A4IWtIgcrGBhiO84qL5w2xuKJZQkfGSSxbAA4naQkgdvIAeNVRw44u0iyOR5I7fcUbRr1ZrZvOZ1bBznLAZH5U3oGuCDGn3rcBU4jkbYeg91PTKYJmRWOYmA4lPM/yNNXNtBqbETiOORhtOPN3/tdnrq1qE4OE19L/ANDxzivoka2O4BUcR9Y7ap9f6Ox6opubbhS6A9Unp8fGqSCw16wBTyloIF24nYMo9HP8KmxX2owt5t2Je/rIhufURisENJkwZOpgyJmjqLG+WZOaGW2maKZGjdDgqwwaK1WuW/7V0c6h1ai5tmw5X6S/4ZrJqdq9Lpc/XhbVNcP9TZGW+NnovwZThoLqDtRuL2491FV3wZSMNduos+a1qWPpDL7zRWPJDZOXy7LI9iNc5/aeob/+en/vGqNemRLQrAx62aRYcg4wD7yBUi531TUhn/z1x/eNTTsqa7pEEnmozLK2e0ljw/kPaapl9z/f/Ryscd2dvwy/a0t9B0iU26DrEjy0h3Zj4n015/dEsVJ37zXpGswtNp1zGoyTGSB6N686lQvGccxvS9FlvhOTf1NlrnWVNlp0W1FYLhrOVsLMcoe5u711rq8y3BzyIrRab0qaFFivkaQDbrF5+sdtL1H0+WSXVx/uizPhbe6JsY7p4xg+cPGnhep/A1UC9I9LYZ8px4FD7qjXPSuxiUiBXnbs24R+NcNen5pyrYyiKzdkjRT6iIY2kbhjRRksx5VSS9Ibu5UNZWhlVvks8gXP/L21m7nUL3Wp1R9oyw4Yk5Z7PTV7cQC0n8lG/VRpsOzI/wAD+FdKPp+PT11Fcn7DnuiueWRmjnuLiOfVJeIoeJLeIjhB8T2fjT4kVnLupHE2SFOBuSTju2wB7aR5vDncY2//ADwoALYxu3IAbmtPFKjJPLK6O78ODljgZJ5+2uEEAeNc2zvsKcyMIy4+QQynI3z8rnvt2UipLe3Y3k4P4UsIWzwgkgZPCM48Tjl20k/uj8tFOMjLgHHfXWUMuM8SPwsRkFW4eR/DvpjhFfmEY9IpWCCQATtXMgnzW39eD6MgZpTEmKQbBmTCMwDcLZ7j4beFFhHHcqZxtmwcHxB513jZDmNmVu8Ng0OqKeGNnZBkcT8OfwrmOZJ9dCItVJpHccWxG47c1zk2O6uqNsjn3Zrg84gcqBO+4rgJiDfvyo2y8vEi+CjsNcY8WMYGBjIHjz7/AP8AKE4Y5FlFvDLKm8fGx29n5flXEylpDA8hkeMHL423PIeFRNM2nHc2WeiNFOt9YzD/AFhBU9qkYB9eDWO1Kwl0y/ktpAfNPmt/EvYavgroyzQ5SdQQrKdyOeCORFWskFj0n0yN5DwSgbOOcZ7QfXUceZ6XM8j+yXf4ZswZVXwQ/gzOekVx9kb9aUVZdB9ButI6RTvK8ckTWrKrI39pTyordkyQyPdB2jfFprgqLjhN/qSlM8V7cq2eTAyNywdiN6ZvIBdRRxz544l4YpfpDHjyIz/+09cNG2r6gi54vKrlpCBspErcIPppKo0soRF4n4eM4B80csk4wOXf2VmlxOzk5JTjke0u9H1GS9tzDcgC6hHnEfJkHLiFZXW7A2GoOoH7uTz4/R3eqrnovKtxq16yNxJHEqKRy574q01bTE1O0MRPDIu6NjkfdWHFnjota1+V1f7luSDlG33PO5YMniT1imCCNiCKs7m1mtJmhnQo69/b6KZr1cXGStPgUNTKCpkIKWOwJ9FTbDTZL26SBRlnPqA7zTtvbTXUoigjLuewCtpoukRaVA0srKZSMyOeSju9FYNdrIaaFJ3J9kT688jpcFVapaaWGFrEZLkAr10nJT3hR/XjTJBLsSSWY5Yk5JPjTVvL18ImKkCR24c8yudj+Y9VOsc7gADA2AAFc+nubfcxZpNXFsCMjFc4xGvEeFRgg8XLBGDn20pc5wqk5BBxv3Hu8PzqVaCKKG41CWMSCEBYlPyeLJ38ez0VGctqI44K91kUzQQQPPccRRFwFUgFj2D0bGm7LyvUH4YrAAdmJDkDxzkflVc13Lql8TK2Y4jkIBgZ9FbaBBYaCrRDDyKCzd5NV6rJ+HilVyf+i7auYvxbKzyPTtOjZ7xFubg7yMWwq+Hqqsk1TTeMpbW0pOdkjbzT7d6ha9cu1wtuCeFRxHxJqbpOmdfPHbRYBbd3xyHaavhgjjxdbM22/kJVGKbVt9kJ/aeruQQYUTsiI80Duxyp3yhJMvwCAndowM4OOzw9Fa6KzsdNhHDEue8jLNTEt/Gn7wxQoB9Jsbeuud+PhJ/28f8AwSljdVJmXNwhAV4J4+55GBB9X0aUBg52AKkg8xy2O3MZx7DV6dasLn9zNNayqdivGPw3qrnsWt5OrgV5ImJMRVSdic427f8ACtGPPudSjtZXKCTUkNAxrAkYilaQpxSTNJxAv27H8x4U2RnlmnZreaEBpreWPi5Myjhz3d4NM4J27a0Rr2Kstyas6O7FBJbAPYMD0Zz/ADru5OVjYITzIJA8M8qDhVzxZPo/rNBBxaOZIblypDWto0vXJcXMMxA6yJMqG/tcQ2waURyPYfGu9dFmO38ouDK7hUgKeYCfpA/1jJp8+xbp93KRoehKhdZm2GfJ29PywN/YaKV0KBOrTsTusbxsO1SGXI/KirIdjraVNY+TP3JJ1PUAeXl1x/eNRK7DSdRVCeJolOQOShtx+NcuttT1E/79cf3jU/aywRyzWd7mOK7twFkIwDuwIz371Vn4d96/7OfB/wB+RC6DXKRalPbu2GmQcOe0js9hPsrayJg8Q5V5pd2V5ot4kyk4VuKKZd1b1/yrd6FrkOs2gbIS4QfvI+7xHhWH1fTuUvxOPmL7nQmt3KH7i0t7uPguIlkXs4hyqD8XdLDZ8n9XGffVyYweW1c6od9cfHqsuNVCTSKHC/Yj21rBbp1dvCka9oUY9tUevXxnun0tJDHFGFM3AcM+d+HPYMfnV9e3kGm2clzMcIg9bHsFYXRp5L3V7y7uAWR4pHm3xt2YPZvjFdL0/FLJu1E+Uu36k9jUXRO4OFQQnCg80DB2xy3/AKNGe0rxY7B2/jXFBCjjOWCgN6QMfyruBjtzkjHD4bHx9HhXVs5LdztDN3iSCOHIAlnSMsDzGTkfl7K0GuWgTREjtowscLA8CjYLgis10iMqHTp0yEEQ4e7iB3P5Vd2nTKxkgAnjlWUjzo1TiBPhWfUY8zjjy4laTdo6SxXioyMZexumYqTG3aK1+l6/Y3NiLG6mVduFXz7M0xcX0E2THpkMJb6TqCwH/DjGai5B5QxJ38MYGfTV2dR1UU5xaZlnkUZW+/Y5r+i3BAu4U6wKPlLuGHYamdFbmN75WJ3kQqPTtt+FRIyIWDRDhYH0/ga4UTrzcQosEo3yhIBPZsdqUlKeB4Zu/DEskXXx2NPqUoSV2dsJGuSe4YzXnOpanPqVwXkYiMHzEHJR763N1PHrOly9WwWdomSSM7FTjGa85PcaPR8MY7ty+pG/Ak5OTDNSYNTvbVeCG6lRf4Q23srQaB0VjubdbvUOLhcZjiBxkd5NaMaLpYTg/Z9vjGP82M+3nV+p9U08JODW4unkjdGV0npJM0otNRImhmIUk7Ed341YXEKwXUkYclVbCtnBxj8xn8K5qnQ+JkMumExyDfqmbIPoJ5VDOpJGw8tL21xtxhkb5XadhVMZYcr34Pfuv/RjzwUqcES3kmkSKMXfUJDEFWMJlZD4jlvSX4QSyrgFjt3V0CNrZZ7adJomOCV4gVPcQfdSUUuQoySdhjvojXsYcrbe19zoLHbOFHiaUl1LDxcEzRjuGAPy29VIKjkDRkr3jtGKbSfDIRnKDND0JXq9XmjAIAgY7nJyWXJJ7zRXehW+szHGP8nbb/mWirY9js6Nt47fkz906R6vfRzCROuu7jqnROLzhMdsUcTHYuQpye4D3U9Ld3tvqGpJA8Bja9uP85zQ9Y24/CmFXq4YouPrHQYZ1GA2/d4VCV7nZiz7VJ0LgiN0/kZZurmDArnbPCSDj04rLW9xcWFyJreRopUPMflWx0Zidfues2DQqYQOQXbiA9eKoekmlSWGoSS8OYJm4lYDkTzFT0maPWlhn7pM1adbVtbsu9P6dQsgTUIGR/44hkH1dlSrjpvpkcZMCTTP2Dh4R7TWBxRipy9G0kpbqZp2IsNX1u71mYNMeCNfkRLyX3mrTSoeo6PtdKCA0pEzY+iAMZ8Mn8azgHrrd29qbDohJFKMu0LsR4sOX5U9a4afFDHBVbXBDMlt2le3m4AxkjOVOcj+vzpDKGicBihZSAccsj+vZXYk6uBUJ3RFVvSBilxMysrr9Ahhn01n7HEfEyys4bPW9IS1uFHHB5jKDgqRtkVAksNO0yRoLQdZOAOOV2yUB7B2b1Au9Nug3llhnqZmJwd+Bs4IyKlR2MtjZw9fnrZyzn0bCqlCMHccnD/L8+5rlkkoNJiZG6uESNgAusYJ2AJ/rNP3MbxatHp9tEryMuTJKTwnt2A99cOVVuF5RHKBxoyjgyBjIPbSFdo3jYOFeM5UZ3Hecd3ZU+e/6lS2xVUOTxRwXIt2vLZpeRQNwkHuOT7qa5b+NO2GlabILq+1HzhJMeFSTtkZ27zv+FLmtoIR1ttK09tsMsxJjJ2we3fbFQWSO7Zbb/Ti/gllxwauDE206x3UckjMUBwTnOBjH4fyqg1LTDb6wqAh4J5fMdDkEE8vVVxnfzcDuJGaYvyqpaSE4UXS8ZPYOz+f4Voxtwna91RLSZWpbfJtFUKoCgAAYAHZXWZUUs7BVHMk4pm8uo7GzkuZc8MYyR3+Fed6jqt1qk5knc8OfNjB81R6K4mi9Pnq23dLybIQcj0OO/spX4IruB2/hWQE0XVlbXsRjuIUlU9jD8j2V5fnervRekdxp8ixTu0tsTuCclPEe6uhm9FniW/DK2ibxNcokCzOja4dO42Nvd4Mbc8Hsz+VSo4zJMI2PDknOd8YBJ27TtUvWgsl7ZXkZDARuY3HYdt/YahLkrknckcs59JqyGSWTGpPu1z+pgzuLmr7jcdxFODwRzjJwjuBwvvy9Prp0nYYQDYdpOe/P+FLMkywG3eQNAy46kx4KMCDnPbnJpts5JzxZO/jUynI0uxoOhP+mZth/wCHb9S0V3oV/peUf7u36loq2PY6ei/xFBcEftPUdyP8uuOz/wBxqS7AuWGFyc4B5eFduB/2nqP264/vGpIXYDl4moz+5nLzW8jS8iZfK4zDe2MRkktXJdF3LKwxy9R9tW8es6fqMfk13A8RcbxzxkDPp5flVY0bqQrxPG4HJ1AP+IzmktH1iyKPk9WxOSNhjc/iPwrPkxRypOXDXZo0RyOKUKO6j0NOes0+QEH/AFbnl6D76pj0e1YSdX5C+e8EY9ucVrejerDUdPVHfNxCOGQHmR2GrjNUf1TVaaTx5FdeTb1JR4Zl9F6KNDMtxqBUlTlYgcjPeTWg1CEXGn3ETcnjYejapGar9cvUstJuJGYBmQqg7ydq58tRm1WeLl3vgrcnJmY0e8N5p8scoBlg4Sr9pUnGD386lEb8+Yqj0K7S21FUmHFFP5jjPfyPtrS39n5JKnASYnHEhONuwg+jb216DOljy7X78mXVYqk2hFveXdjlrR1yd2jdsK3uNEY1XWdZja7tGggjVgxztgjsPI9nLupndSQAc10O/AU6yVUP0VkIqlwVuUUrfuQx59q2yQW6m4luY4sM8GeNRuSAeYz6B20oScUEbwzM1vPHxcDoAVbOM7eg0mLhtonigURCQYkZSSzA9mT/ACpDPFEo6xljQbZOBgd3+FSrn4IuUWtsO4SWN1qoSygyI0zJIScDJwMZ9VNLY3OhXIgnYiG5HBxL5wByKak6TXVuqxWcQiiBLZkXLPntNW51FdY0Dypox1ltIrMme3w9ufVTk8+NJSitj/m/Jq6UoQ5IrEjzcfJ22FJkKeTur4KEZYHcHHh/XOlNjiK54t+eNj40lkYxsQfOPySRsSMbeygwxf1nektzJBo9nYOW6xgGfJ3wNhnx91ZQmr3pXL5Te28654ZIBgHsOTkVcdHuiUKwJd6lHxyOMrC3JR4958Kux6jFotKpT7v2+TtQajBMxWCdwCaAa9dSCGNAiRIqjkFUAVW6n0a07UkYmFYZjyljGDnxHbWXH69jlKpRaRJTMdpGuJbItpfRdda5yP4o/R4Vc39p5FBFqVjc9ba8SmSORQ6lCeYJGe2svqem3Gk3jW1wNxurDkw7xWh0KRrjoxewyMMQEuhbkMDiA9GR+NaNXCCUc+J8Nq/DsryQj9yOOPPxjAGw8ANq6Qc57O+uLmQIQCOJAwGO8Z/nSTPAxA66HOOEN6ztn0mq0cbZbZo+hP8ApibI38nb9S0V3oUpGsTE5/8ADnO39paKsj2Ovov8RQXP+k9Q+3XH941IaPihYsCUYYJ4v632/LvpVztqeokf+uuP7xqQSTnIOe00p/ccvK0ssmLRI0E7Pdy3Uk0fVpxAjq+4kntHhXYZjFIXKh1YFWVu0HmM+ykDCgjYkg7HlXCc9p9lV7buyMsrdMrbzSr7S7tbrTutMTANG8eSQO41Mh6XanaFRfWgkB7SChP8vwqZHPOimNLh0TO46zYHtPLb8aVFbJqZezuSW64EoxO4YDOR6jROcJx/vxTS9/c3x1CbUZIabp1HweZYNxY5GTb8qz2qavd6tKHuGAVfkRrsq09edHdQtpGVIGmQHZk7fVTCaNqTkAWUo9K4H41r0+HRYvrx1/Jsi8a5TIkQJlUL8okY9NenJaR6hbPbS8wOJGHNTWY0Xo49vOtze8PEhykY3we81sdPiKgysNiMCuT6tq4ykum+3uZ8klkmkuxjpJTYztb3jsFR+ESkcRXvB8O6pnkUjx9bakXcZGcIAG/rxGab6RmOa/usYIAwfSBULo5dSqZEDkdXhlPdWtxnLT9ePdd0YlFSjJv2YuS8W1b/ACmznBTmoI/PGR7Kl6Zrumq+fIcntYtxMo8MirnWbeO80db3hAlRQc945YrCvGItVAj2B3IFQ03T1kJKSpr5JxW1tLvVo3+pWtrqelPnhZHjLI/8JxkGsloqsdHcEjgM+4P0iFyPZj8RV9MxsuiqQykiSbCKo5nibkPUTVYsfAgiACLHnAHIbZ7O/HbVGjUo4pQu1fH7Fs5vp1XLBgByOx7McudCec2GJC82I7AOZ9lcHPG/t5UosAGUHKurIe8huY2J/rNauTDDmVvsc0GyOuamb6WMLaWrYRDvxNz3/M+qti0nYvtqq0GNbLQLdGwuzMxO30jvUC96VwxPwWkXXY5uxwvq765WfHm1udxxq1HheDpzmo8LsaHjbvpSyn6VZBel1yG8+2iI7gSKutN1u11LCKTHNj/Nt2+g9tUZ/TdRhjulHgrjkT7Mb6XacL7R2nRQZbfz1I58PaP5+qs/p68OiRQj5M7F5B/FvgZ8NuVbheF1MbjKsMEGsTqMU3R2/wCocGWxlyYv4lGeQPh41t9NzOeN6d907RbJSnDbHuSCxJY7YKcJAGAFIx2ctqc8ouIYILY6eh0+TEBk2LFj9L+u6kSIqiCSOTrLa5Visi7FSBncHPbSQ2zop4Q78ZUcs4x/XprbxIxKXSf1mi6FkHWJhnJEL7g7fKXf14FFc6F4OtTEcjA2P+paKvh2OhpHeIz9yeHU9RI5+XT/AN41cYcJ6s4Uk5Ck4OMe2nJcR6xfO4PD5fOdv/lamYh1NusI8mGGZ5bmdTl+7cbg742qGR/Uc+WNSnJN+50jh5D/AAoUjOCM10HGRkeo1wEgc8ew/wAqiZeFIWwRbdsXck87MvViRSOBAe092O7eklhx5Vj5rcSkE5BoJOdyME5xnauE5OSc550JeSyWS1wWC6zdBAJraGbGwmLAE+kDfNdh1pIzm8gUxk44otiv41A4HEMkwCdXEhZ34hkeGOZ/Kut5ilXRHR13DbhgQCP5VnemxO1RbvkkpPsaFdQ0dF4xNxHsUgk+yoF/0rj4DHa4jPLjcjI9Aqn8jsscXVzk/wCz4/3frOc+qlpHattcWqSR9oRQGX0d/oqENFp4vc7ZLqNqk6XwVV1dtckwW/FIzncjtq60HRZkQjh8+QjiPYo7qWkmnWgK2VrK0pHN4sKo7ye30ZpuS71B04FvmQdobkR6sVrzZZ5cfTxravkLio7F2J+v6kscK6baq0rKBxhN847KptN0yaGd9R1FBEFBKK/NjjYAdtORWyRA4maWeQ+cxXhwOwClkEqG4vNOVHhg7jwqvFjWHH04Pv3YnPls64eeRp5WZ5AMcTFmxk4wOwfhSB4V0MVzgnJ5jvGc4oP5VYkZ5T3VydRGYhQpOTj11K061t5bRtSvZCLVc9WhJCtg4LHv7gPfUYcb/IjbI58CnAPf3A7DuqHrN91On29gp+QWdl7sscD+u8UdOWVqEXV9/wBDTgik+FbDWNde+/dR/ubZeScs+n3VTm4Qd5ptIbi5OY4ZJT/YQn8q69jeRDiktJ0He0ZA/KuxiWHBHZCkbFp4/nfI4s6Htx6adR2jYOjFWByGBwRVfT0EpB4DyPKtHfhkMum2rdA9D0TUv2lYh3/zsZ4Xx2nvqP0ziSXo+ZGHnRSKVP4fzqq6JyldQliz5rx5x4g/41M6UzSXoTTIWVUjYPO7dh7BgbnnnbwryUtN0fUUocJc/sGGXFsr7QldKs4v4VZ8/wDE2f5fnTgHsHaK6VjVIooeMxRJwKzqV4u0nB7Mn8KWttLLb9elvI8Tbq3Dz7ts5/Ctrknz5MWVOeVsvehO+sTH/d2/UtFd6FsX1qYniz1DcXFnOeJeed6Ktj2OnpFWKjP3OTqepY/9bOP/APRqUpUtxmaO2QEgPIOIDwAPM/8A7SmvNJOsaja3nHBML+fEwPmnMjc/8anP0Y0+4QSFpJ+IZD9cd/Rvis2fNHFOsia/YzTwtZHJ9itljMbfLSQEZDx8mHeB2eikb53/AArlxZy6GGjkaSSyZuJWxkxnxH8/CllQyrIjB0fdX7D/AIirE4tWnafuZMuKpbl2OMOEFhkpnZuHnXCCN9vDenJUWW6L+dgxqkcXWFERuRJxzHbmmywJ81lYY+UrZB9dCZDJjUY2gaON8F0RiOxlB2/r86UTxgseZO5NJGSQB3eyugdnspkXKTVex1Nmzw8Qz8nJGfWKGACICctwfvOEYXiyeWcdlJ27aCSTkDnvRQKdRph9LdQwGNjypeRk8sFBnKjPHxdnPAx3mk9vF/OjcDA3yaAUtqpnGO/LP410EYwBjAwANh7KAMsEGN8438CfbtQEZmwpBJHESdhjAJJz3ZxRwCjN9jqIT5uCR28OMhc7kU5BFHJKqyFlTBZiOeAMnHsphH69sW8T3W/+r80f9RGBT/kGoXDGNLWSFm83iYghQefI77VCTjH7nRdDG1VorhPqWtStBYgwWyHGzEKPSe01ZWfRi1iPWXbm5k/tbL7O2tBYaTDZWyQqMKo5D8ye+pyxoowqAequbqPVG/pxcR/+9zbtk+I8FUiJGoSNVVRyCjAFK7KsyqkbqD6qYltFIzHse7srnLPb5KpYZLkzerdH4L1GlgVYrgbggYDeBrGOjxSMjqVdTgg8wa9MIIJBGCKyPSyzWK6ju1GOuGG9I7f67q9H6XrJOXSm78F2nyu9kg6M3KxatCznAkBTPif8asb2OSK9mWYfvJGL5xswOwI8OQrMWkjIcqcMpBB7q3GrqLzo/wCXoernijEyMPHcjxB7qv1/9vUQm+0uP+iqWPc5YyrHD2FRtv68igab+1ztqPVzQRhYYlPIDtPdSY3D29vKyFDJExkTfZvokHmO/HLlXQ379plHC7oELDY4Ho7TVL3fl4ZVGXRnyzQdB53udUM0hJdrPBJ7SCoJ9oNFHQkY1eUDAAtzgAAAecu21FXR7HR0zuF/JhNdH/eHVD/vs36zTuja9c6TMAGMluT58RP4juNN6584dU+2zfrNV52NdWWKGbHsmrRa+eGeok2+o2Qlj4ZIpV9RHcaysMLWXlNjvwRz8Sg9xXzfwzSOiWs+S3HkM7/uZT5hPJW/xrR6jpHlT9dDK0UmMcSgH2g+uvL7Xoc0sOR/S+xizQaTSKNY3mbqo4+sJ+jnA9vYPGpcumXBRnW8hu5BuyKoUr6Mc/Qah3Wiaw8bImorKD2MCpPp76opotS0qUNNG8Rzs45eoiuhjhHN/jyL9CuGL6WuGXZILHHPuzmnGYGIRghQ0gdnXZmGN13Hp3pvTtbGqRtY6gQzMP3Ux2ZG7N/50oh+Nk4QXJI4QN853/GlKEoy2zVMolDpPgSAxXI3A+UQCVB7s4AzQpwe4flU6HRL+8RHkvZLOJR+7ijHnc+Z8Sd6J9B1KMM8V1b3B58LxcJb1g7H2VT+Iwp7XNWSemt3F0RCRwEKB55U8WMEAcx3bntrsNvLNkQxvIVA4yo80EjOMnnjNILkBusXqSvy0fYofT/WaZlfU9RiW20yCU2yknjXKq578nFXKLfukvLCGLe6kuxOFjdFCxt3KjfGBn04JzTC273ebdcDjBDHPJe0moR6O6/H+8EQJ/syLkfjSbmPpE0Rimtrgr2kJkt6SOfrqcYwk/pyRZd+Fpray9uOkdnpyrb6fAspQY4zso9HfVfN0r1OX5DRxf8ACmT+OazkyXETcMySRnuYFfwpribvPtrZi9O0sVdbn5fJqWJ+S8fW9TkO97KP+E4/Kux63qcRBW9lOOxjxD8apVmdfpZHjUiOVZPA91avw2Bqti/ghKEomy0npSly6wXyrE7YCyD5JPj3Voq8ura9F9Ta8sjbysWlgwMntXs91eZ9W9Lhhj1sK491/wAhFljeR4IkA57Gsv0uA/ZsR7RMMew1rboZgbwrG9LC0rWlpGCzOxIAHM8hWT0u5Z4/BVVZUyhsLd55FijGWkYKK2muYjsbfS1YhJV84jmVTG3hn+VV+nLFo0YKQpNclfOctsnh7zSZZZ7q5a6uZY5JSOBFiBCxr3b9pzXZ1M3nzRf5Y/7ZF5Fcp3yJYDJ2x4V3fn3jIoVHZeMKSoG5A2FKIHV5GOEAA7niJ8NsY/H8ajZg2uVtl90JOdZm+zn9S0V3oXvrUxHLyc/qWiro9jr6JViMDr0yp0j1RSDtezfrNVzXCHsNSukfzn1X7bN+s1W1149kaqHxOoOQDWv03pzbRWUcd9HO8yDBdFB4h2HnzrE0Vn1OlxamKjkQnFPub2TpvpL79TdA/wDAvvqPL0v0meJo5bed0YYKlAQfxrFUVkj6Vp49r/kqeGHcn3VxZrcl7AzCM7hZAAV8Oe9ToelV9CuFlKntYIuT6TiqKit7xQlFRkrrySlijLuX/wAbdQznyuX/AKVqfZ9O5YyBdQ9av8SgK3urI0VRk0WnyRpwRFYIo3cvTLQ52DzWUzsORaJSR+NOjp5pYGBDcjw4F99ef0VmfpGmap3/ACS6cT0H4+aX/sLr/oX30fHzS/8AY3X/AEL768+oqP8AR9L4f8h04m+k6caPKhSS2uHU9jRqR+dUGq3+gXamSyguLabuCDgb1Z29VUFFaMOgxYJbsba/cagl2H+vXuNdFwAQQDkVHoroWTLAX8eN1bNWOh9IbfS7/r5UlMbIVYKBk/jWeoqvLBZcbhLsyvpRPQJenmlvGyiG63H8C++qHUekNtc6lbXUMcpWJSrKwwTnuOaztFYsHp2nwPdBCeKLdmjOvWfEQEmKZ2PCM49tEmv2bApidlxw5KgZG3ZnwrOUVd+Fxlf4XGaI63ZzzSXE91frKWPVqiqUVewYJ3pKa/bGMdZC6uCclBsR2Hc7Gs/RT/DYyc8EJqmelfB9qcF5r08USuCLVm84AbcS+NFVXwVfOa5+xN+tKKzZIKEqRZixxxx2xM50j+c+q/bZv1mq2rLpH859V+2zfrNVtdCPZEgoooqQBRRRQBZaJc9TfxQmCGVZ5ERutjDYGezu51YXcC6nqt5YrDDCtqsjR9UgQsQRjiNUEMrwTJNGcOjBlPcRT3l9z5RPcdYOsuAyyHhG4POqpQe60Uyxty3IsjoUcRhM8rKot2nm4CG5HGFxtXIdItLqe0khllW2uC6tx44kKjJ8CKgR6neRGEpLjqUKJ5o+STkg9/rrsmq3kkiuZAvArKiqgCqCMHAAx21FxyeSLjl8kqfQpLTTbi5nciSKUKiD6S5xxe6u3OiraCxaWVo1mISdmG0bbH8j+BqIdVvWXhabiHCqYZQdlORXX1e/k4usuDJxOHw4DAHwB5c+VOsnke3L7sVq9kljdBIlcRFcqzMG4vEEdlXcmixX+iWKW6ol2qK7YABZWOCT34rO3V5NdshlK4QcKKqhQo57AU6mrXyPE6TcLQxdUhCgYXupOM3Fc8ilDI4xp8osuk1taQQWLWaKIwrx8Sj5RUgZPf21D6P2cN7qqRTrxoql+D+IjfFMR6peRxwxrIvDBxdWCgPDxc+yo8M0lvMs0TlJEOVZTgipRhJQ22SjCahtv9y1NxJrd5Hp3k1tahpNikWCgGdq4NP06aNpoJrgRwzLHN1mMkMcAj2cqj3GuahciPrJVDRsHDIgUlhyJIpq61O6u4uqldQnFxFURVDN3nA3NRUZe3BFQmuFwWcfR6JL6G0uZHDyySY4SB5i8j6zSrPQrW8e4XM6iOQIPPQ8OVyScbH1VWfta98qjujNmaJOBWKg4GMcuVcGqXanKOsZ4xJ5iBfOGwOwo25PIbMvkisAHIDcQB2PfSaXJI0srSNjiY5OBgUirkaF2CiiimAUUUUAbX4KvnPc/Ym/WlFHwVfOe5+xN+tKK5+o+8aM50j+c+q/bZv1mq2rLpH859V+2zfrNVtbo9kIKKKKkAUUUUAFFFOQJHJOiSydXGWAZ+HPCO/FJg+xb3+iIuo9TbMIYUgWSSSVtlzUdtEn4j1UsUwMZkiKEnrQOYG3Md1SL/XIpdSnZIeutJIliKMSpYDcHPYc1HGsmO6s5IbcRw2eTHFxk8+eWqldSkZ49WkQ7y1NncGB5FZ1A4uH6J7vSKs/2LH8XvK+I+VY67g/9vOOX45qoZ+smZyueJskA1cnpPdLcYaBRamPg8m2wFxjHFjNOe/iiWRZKW0o6vrC30mbSbi6ltJi9qE48S44ydtu6qeSSKSGKOO3COnFxOHJ488tuzFP2t+9vYXdmIeLykKS3Fgrw78u2pTTkuCU05LgdGkyXLQSW4CxXcjLErZJQA/SNEOjPIgaW5ggLuUjEhOZCDjbbYZ76dttZvLCG0iWKREgdmI4iolzg4O3Z/Om01eNliW4sRO0Lloj1hXhyc4OBuM+ioN5CD6o0+k3aWctyybQzdS69oPu3FONod2mpxaexQSyKGJ7FGM7+inoOkdzAxYwo5aV5JAx2ctjG3hgUn4wS9aZvJ0M3ULDxseIYB3OMdtO8gXm8DNto804uTJIkItTwyFwTg92w8KgVbRa6I9QkvTakyyYLcMxVScYORjcHniqp24nLEAZOcCpx3X9RODm39QmiiiplgUUUUAFFFFAG1+Cr5z3P2Jv1pRR8FXznufsTfrSiufqPvGjOdI/nPqv22b9Zqtr3+TQNGmleWXSLGSR2LM7WyEsTzJONzSPi5oX1Lp/3VPdWlZOOwHgdFe+fFzQvqXT/uqe6j4uaF9S6f8AdU91Pq/AHgdFe+fFzQvqXT/uqe6j4uaF9S6f91T3UdX4A8Dor3z4uaF9S6f91T3UfFzQvqXT/uqe6jq/AHglcr3z4uaF9S6f91T3UfFzQvqXT/uqe6jq/AHgqO0ciupwykEempsGr3FvGsaKgRcADHZknH417b8XNC+pdP8Auqe6j4uaF9S6f91T3UnNP2A8UOtXRSRW4CXxg4xw4wNvUopL6xdyCTiKfvFZW83sYYNe2/FzQvqXT/uqe6j4uaF9S6f91T3Uty8AeJHWr1o3RnDBy2cjPPGcd3Ku/tm7Mhc8BJZW3XtGcfnXtnxc0L6l0/7qnuo+LmhfUun/AHVPdT3rwB4ISWJJ5neuV758XNC+pdP+6p7qPi5oX1Lp/wB1T3U+p8AeB0V758XNC+pdP+6p7qPi5oX1Lp/3VPdR1fgDwOivfPi5oX1Lp/3VPdR8XNC+pdP+6p7qOr8AeB0V758XNC+pdP8Auqe6j4uaF9S6f91T3UdX4A8Dor3z4uaF9S6f91T3UfFzQvqXT/uqe6jq/AHnHwVfOe5+xN+tKK9OtNJ02wlMtnp9rbSFeEvDCqEjuyBy2FFZMzuV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24950" y="1336615"/>
            <a:ext cx="1891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/>
              <a:t>「</a:t>
            </a:r>
            <a:r>
              <a:rPr lang="ja-JP" altLang="en-US" sz="1800" dirty="0">
                <a:solidFill>
                  <a:srgbClr val="7030A0"/>
                </a:solidFill>
              </a:rPr>
              <a:t>カオス</a:t>
            </a:r>
            <a:r>
              <a:rPr lang="ja-JP" altLang="en-US" sz="1800" dirty="0" smtClean="0"/>
              <a:t>」と</a:t>
            </a:r>
            <a:endParaRPr lang="en-US" altLang="ja-JP" sz="1800" dirty="0" smtClean="0"/>
          </a:p>
          <a:p>
            <a:r>
              <a:rPr lang="ja-JP" altLang="en-US" sz="1800" dirty="0" smtClean="0"/>
              <a:t>「</a:t>
            </a:r>
            <a:r>
              <a:rPr lang="ja-JP" altLang="en-US" sz="1800" dirty="0">
                <a:solidFill>
                  <a:srgbClr val="7030A0"/>
                </a:solidFill>
              </a:rPr>
              <a:t>統計</a:t>
            </a:r>
            <a:r>
              <a:rPr lang="ja-JP" altLang="en-US" sz="1800" dirty="0" smtClean="0">
                <a:solidFill>
                  <a:srgbClr val="7030A0"/>
                </a:solidFill>
              </a:rPr>
              <a:t>力学」</a:t>
            </a:r>
            <a:r>
              <a:rPr lang="ja-JP" altLang="en-US" sz="1800" dirty="0" smtClean="0"/>
              <a:t>から、</a:t>
            </a:r>
            <a:endParaRPr lang="en-US" altLang="ja-JP" sz="1800" dirty="0" smtClean="0"/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粗視化</a:t>
            </a:r>
            <a:r>
              <a:rPr lang="ja-JP" altLang="en-US" sz="1800" dirty="0" smtClean="0"/>
              <a:t>を鍵として</a:t>
            </a:r>
            <a:endParaRPr lang="en-US" altLang="ja-JP" sz="1800" dirty="0" smtClean="0"/>
          </a:p>
          <a:p>
            <a:r>
              <a:rPr lang="ja-JP" altLang="en-US" sz="1800" dirty="0" smtClean="0"/>
              <a:t>両者の関係へ</a:t>
            </a:r>
            <a:endParaRPr lang="en-US" altLang="ja-JP" sz="1800" dirty="0" smtClean="0"/>
          </a:p>
          <a:p>
            <a:r>
              <a:rPr lang="ja-JP" altLang="en-US" sz="1800" dirty="0" smtClean="0"/>
              <a:t>（担当：松本）</a:t>
            </a:r>
            <a:endParaRPr lang="en-US" altLang="ja-JP" sz="18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6668616" y="3168677"/>
            <a:ext cx="2117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solidFill>
                  <a:srgbClr val="7030A0"/>
                </a:solidFill>
              </a:rPr>
              <a:t>情報理論</a:t>
            </a:r>
            <a:r>
              <a:rPr lang="ja-JP" altLang="en-US" sz="1800" dirty="0" smtClean="0"/>
              <a:t>の</a:t>
            </a:r>
            <a:r>
              <a:rPr lang="ja-JP" altLang="en-US" sz="1800" dirty="0" smtClean="0">
                <a:solidFill>
                  <a:schemeClr val="tx2"/>
                </a:solidFill>
              </a:rPr>
              <a:t>基礎</a:t>
            </a:r>
            <a:endParaRPr lang="en-US" altLang="ja-JP" sz="1800" dirty="0">
              <a:solidFill>
                <a:schemeClr val="tx2"/>
              </a:solidFill>
            </a:endParaRPr>
          </a:p>
          <a:p>
            <a:r>
              <a:rPr lang="ja-JP" altLang="en-US" sz="1800" dirty="0" smtClean="0"/>
              <a:t>（担当：武末、篠本）</a:t>
            </a:r>
            <a:endParaRPr lang="en-US" altLang="ja-JP" sz="1800" dirty="0" smtClean="0"/>
          </a:p>
        </p:txBody>
      </p:sp>
      <p:pic>
        <p:nvPicPr>
          <p:cNvPr id="17" name="Picture 2" descr="チェイキン&amp;ルベンスキー現代の凝縮系物理学〈上〉 (物理学叢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" y="4202403"/>
            <a:ext cx="2187982" cy="21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852767" y="4587423"/>
            <a:ext cx="2135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「</a:t>
            </a:r>
            <a:r>
              <a:rPr lang="ja-JP" altLang="en-US" sz="1800" dirty="0">
                <a:solidFill>
                  <a:srgbClr val="7030A0"/>
                </a:solidFill>
              </a:rPr>
              <a:t>対称性の破れ</a:t>
            </a:r>
            <a:r>
              <a:rPr lang="ja-JP" altLang="en-US" sz="1800" dirty="0" smtClean="0"/>
              <a:t>」</a:t>
            </a:r>
            <a:endParaRPr lang="en-US" altLang="ja-JP" sz="1800" dirty="0" smtClean="0"/>
          </a:p>
          <a:p>
            <a:r>
              <a:rPr lang="ja-JP" altLang="en-US" sz="1800" dirty="0" smtClean="0"/>
              <a:t>と</a:t>
            </a:r>
            <a:r>
              <a:rPr lang="ja-JP" altLang="en-US" sz="1800" dirty="0"/>
              <a:t>「</a:t>
            </a:r>
            <a:r>
              <a:rPr lang="ja-JP" altLang="en-US" sz="1800" dirty="0">
                <a:solidFill>
                  <a:srgbClr val="7030A0"/>
                </a:solidFill>
              </a:rPr>
              <a:t>秩序</a:t>
            </a:r>
            <a:r>
              <a:rPr lang="ja-JP" altLang="en-US" sz="1800" dirty="0" smtClean="0">
                <a:solidFill>
                  <a:srgbClr val="7030A0"/>
                </a:solidFill>
              </a:rPr>
              <a:t>パラメータ</a:t>
            </a:r>
            <a:r>
              <a:rPr lang="ja-JP" altLang="en-US" sz="1800" dirty="0" smtClean="0"/>
              <a:t>」</a:t>
            </a:r>
            <a:endParaRPr lang="en-US" altLang="ja-JP" sz="1800" dirty="0" smtClean="0"/>
          </a:p>
          <a:p>
            <a:r>
              <a:rPr lang="ja-JP" altLang="en-US" sz="1800" dirty="0" smtClean="0"/>
              <a:t>を</a:t>
            </a:r>
            <a:r>
              <a:rPr lang="ja-JP" altLang="en-US" sz="1800" dirty="0"/>
              <a:t>基本概念として</a:t>
            </a:r>
            <a:r>
              <a:rPr lang="ja-JP" altLang="en-US" sz="1800" dirty="0" smtClean="0"/>
              <a:t>、</a:t>
            </a:r>
            <a:endParaRPr lang="en-US" altLang="ja-JP" sz="1800" dirty="0" smtClean="0"/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ソフト凝縮系</a:t>
            </a:r>
            <a:r>
              <a:rPr lang="ja-JP" altLang="en-US" sz="1800" dirty="0" smtClean="0"/>
              <a:t>と</a:t>
            </a:r>
            <a:endParaRPr lang="en-US" altLang="ja-JP" sz="1800" dirty="0" smtClean="0"/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相転移</a:t>
            </a:r>
            <a:r>
              <a:rPr lang="ja-JP" altLang="en-US" sz="1800" dirty="0" smtClean="0"/>
              <a:t>の理解</a:t>
            </a:r>
            <a:endParaRPr lang="en-US" altLang="ja-JP" sz="1800" dirty="0"/>
          </a:p>
          <a:p>
            <a:r>
              <a:rPr lang="ja-JP" altLang="en-US" sz="1800" dirty="0" smtClean="0"/>
              <a:t>（担当：北村）</a:t>
            </a:r>
            <a:endParaRPr lang="ja-JP" altLang="en-US" sz="1800" dirty="0"/>
          </a:p>
        </p:txBody>
      </p:sp>
      <p:pic>
        <p:nvPicPr>
          <p:cNvPr id="2052" name="Picture 4" descr="http://ecx.images-amazon.com/images/I/51cddVbt5SL._SX382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48" y="4072106"/>
            <a:ext cx="1364266" cy="17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6560800" y="5928720"/>
            <a:ext cx="258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solidFill>
                  <a:srgbClr val="7030A0"/>
                </a:solidFill>
              </a:rPr>
              <a:t>計算量理論</a:t>
            </a:r>
            <a:r>
              <a:rPr lang="ja-JP" altLang="en-US" sz="1800" dirty="0" smtClean="0"/>
              <a:t>の基礎</a:t>
            </a:r>
            <a:endParaRPr lang="en-US" altLang="ja-JP" sz="1800" dirty="0" smtClean="0"/>
          </a:p>
          <a:p>
            <a:r>
              <a:rPr lang="ja-JP" altLang="en-US" sz="1800" dirty="0" smtClean="0"/>
              <a:t>を物理学との接点を</a:t>
            </a:r>
            <a:endParaRPr lang="en-US" altLang="ja-JP" sz="1800" dirty="0" smtClean="0"/>
          </a:p>
          <a:p>
            <a:r>
              <a:rPr lang="ja-JP" altLang="en-US" sz="1800" dirty="0" smtClean="0"/>
              <a:t>意識して学ぶ</a:t>
            </a:r>
            <a:endParaRPr lang="en-US" altLang="ja-JP" sz="1800" dirty="0" smtClean="0"/>
          </a:p>
        </p:txBody>
      </p:sp>
      <p:pic>
        <p:nvPicPr>
          <p:cNvPr id="19" name="Picture 10" descr="http://ecx.images-amazon.com/images/I/51e6wVjUgB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59" y="998770"/>
            <a:ext cx="1285055" cy="20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20" y="3455564"/>
            <a:ext cx="1392724" cy="195630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934411" y="5591823"/>
            <a:ext cx="2117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 smtClean="0">
                <a:solidFill>
                  <a:srgbClr val="7030A0"/>
                </a:solidFill>
              </a:rPr>
              <a:t>「量子計算」</a:t>
            </a:r>
            <a:r>
              <a:rPr lang="ja-JP" altLang="en-US" sz="1800" dirty="0" smtClean="0"/>
              <a:t>と「</a:t>
            </a:r>
            <a:r>
              <a:rPr lang="ja-JP" altLang="en-US" sz="1800" dirty="0" smtClean="0">
                <a:solidFill>
                  <a:srgbClr val="7030A0"/>
                </a:solidFill>
              </a:rPr>
              <a:t>量子情報」</a:t>
            </a:r>
            <a:r>
              <a:rPr lang="ja-JP" altLang="en-US" sz="1800" dirty="0" smtClean="0"/>
              <a:t>の基礎、</a:t>
            </a:r>
            <a:r>
              <a:rPr lang="ja-JP" altLang="en-US" sz="1800" dirty="0" smtClean="0">
                <a:solidFill>
                  <a:srgbClr val="FF0000"/>
                </a:solidFill>
              </a:rPr>
              <a:t>物理と情報の境界領域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スライド 2 - &amp;quot;非線形動力学研究室（太田, 篠本）&amp;quot;&quot;/&gt;&lt;property id=&quot;20307&quot; value=&quot;267&quot;/&gt;&lt;/object&gt;&lt;object type=&quot;3&quot; unique_id=&quot;10006&quot;&gt;&lt;property id=&quot;20148&quot; value=&quot;5&quot;/&gt;&lt;property id=&quot;20300&quot; value=&quot;スライド 3&quot;/&gt;&lt;property id=&quot;20307&quot; value=&quot;264&quot;/&gt;&lt;/object&gt;&lt;object type=&quot;3&quot; unique_id=&quot;10007&quot;&gt;&lt;property id=&quot;20148&quot; value=&quot;5&quot;/&gt;&lt;property id=&quot;20300&quot; value=&quot;スライド 4 - &amp;quot;流体物理学研究室（藤、松本）&amp;quot;&quot;/&gt;&lt;property id=&quot;20307&quot; value=&quot;263&quot;/&gt;&lt;/object&gt;&lt;object type=&quot;3&quot; unique_id=&quot;10016&quot;&gt;&lt;property id=&quot;20148&quot; value=&quot;5&quot;/&gt;&lt;property id=&quot;20300&quot; value=&quot;スライド 1&quot;/&gt;&lt;property id=&quot;20307&quot; value=&quot;268&quot;/&gt;&lt;/object&gt;&lt;object type=&quot;3&quot; unique_id=&quot;10017&quot;&gt;&lt;property id=&quot;20148&quot; value=&quot;5&quot;/&gt;&lt;property id=&quot;20300&quot; value=&quot;スライド 5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483</Words>
  <Application>Microsoft Office PowerPoint</Application>
  <PresentationFormat>画面に合わせる (4:3)</PresentationFormat>
  <Paragraphs>116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7" baseType="lpstr">
      <vt:lpstr>Arial Unicode MS</vt:lpstr>
      <vt:lpstr>HGP創英角ｺﾞｼｯｸUB</vt:lpstr>
      <vt:lpstr>HGP明朝E</vt:lpstr>
      <vt:lpstr>HGS創英ﾌﾟﾚｾﾞﾝｽEB</vt:lpstr>
      <vt:lpstr>HGS明朝E</vt:lpstr>
      <vt:lpstr>HG創英ﾌﾟﾚｾﾞﾝｽEB</vt:lpstr>
      <vt:lpstr>HG創英角ﾎﾟｯﾌﾟ体</vt:lpstr>
      <vt:lpstr>ＭＳ Ｐゴシック</vt:lpstr>
      <vt:lpstr>ＭＳ ゴシック</vt:lpstr>
      <vt:lpstr>ＭＳ 明朝</vt:lpstr>
      <vt:lpstr>ヒラギノ角ゴ StdN W8</vt:lpstr>
      <vt:lpstr>ヒラギノ明朝 ProN W6</vt:lpstr>
      <vt:lpstr>Arial</vt:lpstr>
      <vt:lpstr>Times New Roman</vt:lpstr>
      <vt:lpstr>Wingdings</vt:lpstr>
      <vt:lpstr>新しいプレゼンテーション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京都大学理学部物理学教室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非線形動力学研究室</dc:title>
  <dc:creator>中尾 裕也</dc:creator>
  <cp:lastModifiedBy>佐々真一</cp:lastModifiedBy>
  <cp:revision>121</cp:revision>
  <dcterms:created xsi:type="dcterms:W3CDTF">2006-11-28T04:01:42Z</dcterms:created>
  <dcterms:modified xsi:type="dcterms:W3CDTF">2017-11-18T09:47:36Z</dcterms:modified>
</cp:coreProperties>
</file>