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mp4" ContentType="video/unknown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handoutMasterIdLst>
    <p:handoutMasterId r:id="rId9"/>
  </p:handoutMasterIdLst>
  <p:sldIdLst>
    <p:sldId id="256" r:id="rId2"/>
    <p:sldId id="258" r:id="rId3"/>
    <p:sldId id="278" r:id="rId4"/>
    <p:sldId id="268" r:id="rId5"/>
    <p:sldId id="279" r:id="rId6"/>
    <p:sldId id="267" r:id="rId7"/>
    <p:sldId id="260" r:id="rId8"/>
  </p:sldIdLst>
  <p:sldSz cx="9144000" cy="6858000" type="screen4x3"/>
  <p:notesSz cx="10234613" cy="7099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40"/>
    <a:srgbClr val="0080FF"/>
    <a:srgbClr val="8000FF"/>
    <a:srgbClr val="80FF00"/>
    <a:srgbClr val="008080"/>
    <a:srgbClr val="FF80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104" y="-112"/>
      </p:cViewPr>
      <p:guideLst>
        <p:guide orient="horz" pos="391"/>
        <p:guide orient="horz" pos="799"/>
        <p:guide orient="horz" pos="2160"/>
        <p:guide pos="1474"/>
        <p:guide pos="5284"/>
        <p:guide pos="3470"/>
        <p:guide pos="2880"/>
        <p:guide pos="42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5555" tIns="47777" rIns="95555" bIns="47777" rtlCol="0"/>
          <a:lstStyle>
            <a:lvl1pPr algn="l">
              <a:defRPr sz="13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wrap="square" lIns="95555" tIns="47777" rIns="95555" bIns="4777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15AF789-4DC2-2D48-A500-6EC4ABB4F5DC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5555" tIns="47777" rIns="95555" bIns="47777" rtlCol="0" anchor="b"/>
          <a:lstStyle>
            <a:lvl1pPr algn="l">
              <a:defRPr sz="13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wrap="square" lIns="95555" tIns="47777" rIns="95555" bIns="4777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3DDBD40A-E241-A54D-9DD8-CB29C6C11F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838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90CDB-0D36-B34A-82E8-0104C06AD135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46F0-20B7-824F-B116-C1E9C6A870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12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F8A0B-CBD2-E140-BD0B-13C72B86B3EB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F8BC-CD4D-604C-B142-FA388A09BB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178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EF58-20EA-BA48-9679-EAED6AA29EE3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7F1FF-BA17-6C42-98D5-D9C159CB31C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828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8BA7E-5F85-E04E-B853-ABF4DB302F5C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33F5-EAD5-CC4D-B81F-DA54C019EEE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02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3FBD9-40FC-4948-BC5C-BC7550B83CF3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C29B-67BB-6A4D-9DD8-3DD2A08ED6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73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C45CC-6268-014F-BC39-62AC14C07608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0100-0BDB-834C-8925-77A5A028BCD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43118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9C90-FA54-1342-AEA8-F6A79481620A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26D6C-795E-8A42-B2C9-7707FE095B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0501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820F-B351-8F4E-B99B-5DB468326686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AE0F2-CF84-BA49-B11D-C616D41FB73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328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7137-EBBA-0444-B2AD-12402CB5C669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6D16A-F16F-B549-AC60-83B018042A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732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4B895-5F30-9A48-9488-B48A3E7F5770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992F-B81B-A545-8414-CD1FD7DCEF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061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F150-6C66-3A41-99AC-B4D2B8FBD93E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DD34-09B0-C14D-89D3-F71B64F93A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5586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C6D9F1"/>
            </a:gs>
            <a:gs pos="100000">
              <a:srgbClr val="558ED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B3BA8AD-B057-4842-938B-F4A0227ABE13}" type="datetimeFigureOut">
              <a:rPr lang="ja-JP" altLang="en-US"/>
              <a:pPr>
                <a:defRPr/>
              </a:pPr>
              <a:t>17/11/22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5574572-3CF4-1E47-8DD0-34C303CC782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emf"/><Relationship Id="rId10" Type="http://schemas.openxmlformats.org/officeDocument/2006/relationships/image" Target="../media/image29.emf"/><Relationship Id="rId1" Type="http://schemas.microsoft.com/office/2007/relationships/media" Target="file://localhost/Users/kasaharayuuichi/Documents/%E7%A0%94%E7%A9%B6%E4%BB%A5%E5%A4%96/%E4%BA%AC%E9%83%BD%E5%A4%A7%E5%AD%A6/%E6%8E%88%E6%A5%AD/%E8%AA%B2%E9%A1%8C%E7%A0%94%E7%A9%B6Q3/H30/Q3/MBE_Deposition.mp4" TargetMode="External"/><Relationship Id="rId2" Type="http://schemas.openxmlformats.org/officeDocument/2006/relationships/video" Target="file://localhost/Users/kasaharayuuichi/Documents/%E7%A0%94%E7%A9%B6%E4%BB%A5%E5%A4%96/%E4%BA%AC%E9%83%BD%E5%A4%A7%E5%AD%A6/%E6%8E%88%E6%A5%AD/%E8%AA%B2%E9%A1%8C%E7%A0%94%E7%A9%B6Q3/H30/Q3/MBE_Deposition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"/>
          <p:cNvSpPr>
            <a:spLocks noChangeArrowheads="1"/>
          </p:cNvSpPr>
          <p:nvPr/>
        </p:nvSpPr>
        <p:spPr bwMode="auto">
          <a:xfrm>
            <a:off x="419100" y="2349500"/>
            <a:ext cx="8305800" cy="201612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49238" y="260350"/>
            <a:ext cx="8645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4800" dirty="0">
                <a:latin typeface="+mn-lt"/>
                <a:ea typeface="+mn-ea"/>
                <a:cs typeface="+mn-cs"/>
              </a:rPr>
              <a:t>課題研究</a:t>
            </a:r>
            <a:r>
              <a:rPr lang="en-US" altLang="ja-JP" sz="4800" dirty="0">
                <a:latin typeface="+mn-lt"/>
                <a:ea typeface="+mn-ea"/>
                <a:cs typeface="+mn-cs"/>
              </a:rPr>
              <a:t> Q3</a:t>
            </a:r>
          </a:p>
          <a:p>
            <a:pPr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ja-JP" altLang="en-US" sz="6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量子凝縮物性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76263" y="2493963"/>
            <a:ext cx="79914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ja-JP" altLang="en-US">
                <a:latin typeface="Calibri" charset="0"/>
              </a:rPr>
              <a:t>固体中の多体電子系に現れる量子凝縮現象と対称性</a:t>
            </a:r>
            <a:r>
              <a:rPr lang="en-US" altLang="ja-JP">
                <a:latin typeface="Calibri" charset="0"/>
              </a:rPr>
              <a:t/>
            </a:r>
            <a:br>
              <a:rPr lang="en-US" altLang="ja-JP">
                <a:latin typeface="Calibri" charset="0"/>
              </a:rPr>
            </a:br>
            <a:r>
              <a:rPr lang="ja-JP" altLang="en-US" sz="2800">
                <a:latin typeface="Calibri" charset="0"/>
              </a:rPr>
              <a:t>「</a:t>
            </a:r>
            <a:r>
              <a:rPr lang="ja-JP" altLang="en-US" sz="2800">
                <a:solidFill>
                  <a:srgbClr val="FF0000"/>
                </a:solidFill>
                <a:latin typeface="Calibri" charset="0"/>
              </a:rPr>
              <a:t>複数の対称性の破れを伴う超伝導</a:t>
            </a:r>
            <a:r>
              <a:rPr lang="ja-JP" altLang="en-US" sz="2800">
                <a:latin typeface="Calibri" charset="0"/>
              </a:rPr>
              <a:t>」</a:t>
            </a:r>
            <a:endParaRPr lang="en-US" altLang="ja-JP" sz="2800">
              <a:latin typeface="Calibri" charset="0"/>
            </a:endParaRPr>
          </a:p>
          <a:p>
            <a:pPr algn="ctr">
              <a:spcBef>
                <a:spcPct val="50000"/>
              </a:spcBef>
            </a:pPr>
            <a:r>
              <a:rPr lang="ja-JP" altLang="en-US" sz="2800">
                <a:latin typeface="Calibri" charset="0"/>
              </a:rPr>
              <a:t>「</a:t>
            </a:r>
            <a:r>
              <a:rPr lang="ja-JP" altLang="en-US" sz="2800">
                <a:solidFill>
                  <a:srgbClr val="008000"/>
                </a:solidFill>
                <a:latin typeface="Calibri" charset="0"/>
              </a:rPr>
              <a:t>人工物質設計</a:t>
            </a:r>
            <a:r>
              <a:rPr lang="ja-JP" altLang="en-US" sz="2800">
                <a:latin typeface="Calibri" charset="0"/>
              </a:rPr>
              <a:t>」　「</a:t>
            </a:r>
            <a:r>
              <a:rPr lang="ja-JP" altLang="en-US" sz="2800">
                <a:solidFill>
                  <a:srgbClr val="0033CC"/>
                </a:solidFill>
                <a:latin typeface="Calibri" charset="0"/>
              </a:rPr>
              <a:t>量子スピン液体</a:t>
            </a:r>
            <a:r>
              <a:rPr lang="ja-JP" altLang="en-US" sz="2800">
                <a:latin typeface="Calibri" charset="0"/>
              </a:rPr>
              <a:t>」　「</a:t>
            </a:r>
            <a:r>
              <a:rPr lang="ja-JP" altLang="en-US" sz="2800">
                <a:solidFill>
                  <a:srgbClr val="8000FF"/>
                </a:solidFill>
                <a:latin typeface="Calibri" charset="0"/>
              </a:rPr>
              <a:t>量子相転移</a:t>
            </a:r>
            <a:r>
              <a:rPr lang="ja-JP" altLang="en-US" sz="2800">
                <a:latin typeface="Calibri" charset="0"/>
              </a:rPr>
              <a:t>」</a:t>
            </a:r>
            <a:endParaRPr lang="en-US" altLang="ja-JP" sz="2800">
              <a:latin typeface="Calibri" charset="0"/>
            </a:endParaRPr>
          </a:p>
        </p:txBody>
      </p:sp>
      <p:sp>
        <p:nvSpPr>
          <p:cNvPr id="14340" name="正方形/長方形 12"/>
          <p:cNvSpPr>
            <a:spLocks noChangeArrowheads="1"/>
          </p:cNvSpPr>
          <p:nvPr/>
        </p:nvSpPr>
        <p:spPr bwMode="auto">
          <a:xfrm>
            <a:off x="898525" y="6237288"/>
            <a:ext cx="17287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ja-JP" altLang="en-US" sz="1600">
                <a:latin typeface="Calibri" charset="0"/>
              </a:rPr>
              <a:t>松田（教授）</a:t>
            </a:r>
            <a:endParaRPr lang="en-US" altLang="ja-JP" sz="1600">
              <a:latin typeface="Calibri" charset="0"/>
            </a:endParaRPr>
          </a:p>
        </p:txBody>
      </p:sp>
      <p:sp>
        <p:nvSpPr>
          <p:cNvPr id="14341" name="正方形/長方形 1"/>
          <p:cNvSpPr>
            <a:spLocks noChangeArrowheads="1"/>
          </p:cNvSpPr>
          <p:nvPr/>
        </p:nvSpPr>
        <p:spPr bwMode="auto">
          <a:xfrm>
            <a:off x="3162300" y="6237288"/>
            <a:ext cx="12779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ja-JP" altLang="en-US" sz="1600">
                <a:latin typeface="Calibri" charset="0"/>
              </a:rPr>
              <a:t>寺嶋（教授）</a:t>
            </a:r>
          </a:p>
        </p:txBody>
      </p:sp>
      <p:sp>
        <p:nvSpPr>
          <p:cNvPr id="14342" name="正方形/長方形 3"/>
          <p:cNvSpPr>
            <a:spLocks noChangeArrowheads="1"/>
          </p:cNvSpPr>
          <p:nvPr/>
        </p:nvSpPr>
        <p:spPr bwMode="auto">
          <a:xfrm>
            <a:off x="4973638" y="6237288"/>
            <a:ext cx="15128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ja-JP" altLang="en-US" sz="1600">
                <a:latin typeface="Calibri" charset="0"/>
              </a:rPr>
              <a:t>笠原（准教授）</a:t>
            </a:r>
          </a:p>
        </p:txBody>
      </p:sp>
      <p:sp>
        <p:nvSpPr>
          <p:cNvPr id="14343" name="正方形/長方形 6"/>
          <p:cNvSpPr>
            <a:spLocks noChangeArrowheads="1"/>
          </p:cNvSpPr>
          <p:nvPr/>
        </p:nvSpPr>
        <p:spPr bwMode="auto">
          <a:xfrm>
            <a:off x="7019925" y="6237288"/>
            <a:ext cx="12112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ja-JP" altLang="en-US" sz="1600">
                <a:latin typeface="Calibri" charset="0"/>
              </a:rPr>
              <a:t>笠原（助教）</a:t>
            </a:r>
          </a:p>
        </p:txBody>
      </p:sp>
      <p:pic>
        <p:nvPicPr>
          <p:cNvPr id="14344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941888"/>
            <a:ext cx="935037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105568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7070725" y="4941888"/>
            <a:ext cx="10445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941888"/>
            <a:ext cx="106680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8"/>
          <p:cNvSpPr txBox="1">
            <a:spLocks noChangeArrowheads="1"/>
          </p:cNvSpPr>
          <p:nvPr/>
        </p:nvSpPr>
        <p:spPr bwMode="auto">
          <a:xfrm>
            <a:off x="4859338" y="3924300"/>
            <a:ext cx="386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ja-JP" altLang="en-US" sz="1800" u="sng">
                <a:solidFill>
                  <a:srgbClr val="000000"/>
                </a:solidFill>
              </a:rPr>
              <a:t>銅酸化物：</a:t>
            </a:r>
            <a:r>
              <a:rPr lang="en-US" altLang="ja-JP" sz="1800" u="sng">
                <a:solidFill>
                  <a:srgbClr val="000000"/>
                </a:solidFill>
              </a:rPr>
              <a:t> </a:t>
            </a:r>
            <a:r>
              <a:rPr lang="ja-JP" altLang="en-US" sz="1800" u="sng">
                <a:solidFill>
                  <a:srgbClr val="000000"/>
                </a:solidFill>
              </a:rPr>
              <a:t>ＣｕＯ</a:t>
            </a:r>
            <a:r>
              <a:rPr lang="ja-JP" altLang="en-US" sz="1800" u="sng" baseline="-25000">
                <a:solidFill>
                  <a:srgbClr val="000000"/>
                </a:solidFill>
              </a:rPr>
              <a:t>２</a:t>
            </a:r>
            <a:r>
              <a:rPr lang="ja-JP" altLang="en-US" sz="1800" u="sng">
                <a:solidFill>
                  <a:srgbClr val="000000"/>
                </a:solidFill>
              </a:rPr>
              <a:t>面（４回対称）</a:t>
            </a:r>
            <a:endParaRPr lang="ja-JP" altLang="en-US" sz="1800" u="sng" baseline="-25000">
              <a:solidFill>
                <a:srgbClr val="000000"/>
              </a:solidFill>
            </a:endParaRPr>
          </a:p>
        </p:txBody>
      </p:sp>
      <p:grpSp>
        <p:nvGrpSpPr>
          <p:cNvPr id="15362" name="Group 19"/>
          <p:cNvGrpSpPr>
            <a:grpSpLocks/>
          </p:cNvGrpSpPr>
          <p:nvPr/>
        </p:nvGrpSpPr>
        <p:grpSpPr bwMode="auto">
          <a:xfrm>
            <a:off x="5113338" y="4365625"/>
            <a:ext cx="1603375" cy="1608138"/>
            <a:chOff x="3066" y="899"/>
            <a:chExt cx="2118" cy="2125"/>
          </a:xfrm>
        </p:grpSpPr>
        <p:sp>
          <p:nvSpPr>
            <p:cNvPr id="15385" name="Line 20"/>
            <p:cNvSpPr>
              <a:spLocks noChangeShapeType="1"/>
            </p:cNvSpPr>
            <p:nvPr/>
          </p:nvSpPr>
          <p:spPr bwMode="auto">
            <a:xfrm>
              <a:off x="3456" y="129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86" name="Line 21"/>
            <p:cNvSpPr>
              <a:spLocks noChangeShapeType="1"/>
            </p:cNvSpPr>
            <p:nvPr/>
          </p:nvSpPr>
          <p:spPr bwMode="auto">
            <a:xfrm>
              <a:off x="3456" y="201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87" name="Line 22"/>
            <p:cNvSpPr>
              <a:spLocks noChangeShapeType="1"/>
            </p:cNvSpPr>
            <p:nvPr/>
          </p:nvSpPr>
          <p:spPr bwMode="auto">
            <a:xfrm>
              <a:off x="3456" y="273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88" name="Line 23"/>
            <p:cNvSpPr>
              <a:spLocks noChangeShapeType="1"/>
            </p:cNvSpPr>
            <p:nvPr/>
          </p:nvSpPr>
          <p:spPr bwMode="auto">
            <a:xfrm>
              <a:off x="3600" y="100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89" name="Line 24"/>
            <p:cNvSpPr>
              <a:spLocks noChangeShapeType="1"/>
            </p:cNvSpPr>
            <p:nvPr/>
          </p:nvSpPr>
          <p:spPr bwMode="auto">
            <a:xfrm>
              <a:off x="5040" y="100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90" name="Line 25"/>
            <p:cNvSpPr>
              <a:spLocks noChangeShapeType="1"/>
            </p:cNvSpPr>
            <p:nvPr/>
          </p:nvSpPr>
          <p:spPr bwMode="auto">
            <a:xfrm>
              <a:off x="4320" y="1008"/>
              <a:ext cx="0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5391" name="Group 26"/>
            <p:cNvGrpSpPr>
              <a:grpSpLocks/>
            </p:cNvGrpSpPr>
            <p:nvPr/>
          </p:nvGrpSpPr>
          <p:grpSpPr bwMode="auto">
            <a:xfrm>
              <a:off x="3543" y="1169"/>
              <a:ext cx="131" cy="218"/>
              <a:chOff x="3847" y="1616"/>
              <a:chExt cx="131" cy="218"/>
            </a:xfrm>
          </p:grpSpPr>
          <p:sp>
            <p:nvSpPr>
              <p:cNvPr id="15434" name="Oval 27"/>
              <p:cNvSpPr>
                <a:spLocks noChangeArrowheads="1"/>
              </p:cNvSpPr>
              <p:nvPr/>
            </p:nvSpPr>
            <p:spPr bwMode="auto">
              <a:xfrm>
                <a:off x="3880" y="172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35" name="Line 28"/>
              <p:cNvSpPr>
                <a:spLocks noChangeShapeType="1"/>
              </p:cNvSpPr>
              <p:nvPr/>
            </p:nvSpPr>
            <p:spPr bwMode="auto">
              <a:xfrm flipV="1">
                <a:off x="3847" y="1616"/>
                <a:ext cx="131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392" name="Group 29"/>
            <p:cNvGrpSpPr>
              <a:grpSpLocks/>
            </p:cNvGrpSpPr>
            <p:nvPr/>
          </p:nvGrpSpPr>
          <p:grpSpPr bwMode="auto">
            <a:xfrm rot="10800000">
              <a:off x="3524" y="1928"/>
              <a:ext cx="131" cy="218"/>
              <a:chOff x="3847" y="1616"/>
              <a:chExt cx="131" cy="218"/>
            </a:xfrm>
          </p:grpSpPr>
          <p:sp>
            <p:nvSpPr>
              <p:cNvPr id="15432" name="Oval 30"/>
              <p:cNvSpPr>
                <a:spLocks noChangeArrowheads="1"/>
              </p:cNvSpPr>
              <p:nvPr/>
            </p:nvSpPr>
            <p:spPr bwMode="auto">
              <a:xfrm>
                <a:off x="3880" y="172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33" name="Line 31"/>
              <p:cNvSpPr>
                <a:spLocks noChangeShapeType="1"/>
              </p:cNvSpPr>
              <p:nvPr/>
            </p:nvSpPr>
            <p:spPr bwMode="auto">
              <a:xfrm flipV="1">
                <a:off x="3847" y="1616"/>
                <a:ext cx="131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393" name="Group 32"/>
            <p:cNvGrpSpPr>
              <a:grpSpLocks/>
            </p:cNvGrpSpPr>
            <p:nvPr/>
          </p:nvGrpSpPr>
          <p:grpSpPr bwMode="auto">
            <a:xfrm>
              <a:off x="4983" y="1166"/>
              <a:ext cx="131" cy="218"/>
              <a:chOff x="3847" y="1616"/>
              <a:chExt cx="131" cy="218"/>
            </a:xfrm>
          </p:grpSpPr>
          <p:sp>
            <p:nvSpPr>
              <p:cNvPr id="15430" name="Oval 33"/>
              <p:cNvSpPr>
                <a:spLocks noChangeArrowheads="1"/>
              </p:cNvSpPr>
              <p:nvPr/>
            </p:nvSpPr>
            <p:spPr bwMode="auto">
              <a:xfrm>
                <a:off x="3880" y="172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31" name="Line 34"/>
              <p:cNvSpPr>
                <a:spLocks noChangeShapeType="1"/>
              </p:cNvSpPr>
              <p:nvPr/>
            </p:nvSpPr>
            <p:spPr bwMode="auto">
              <a:xfrm flipV="1">
                <a:off x="3847" y="1616"/>
                <a:ext cx="131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394" name="Group 35"/>
            <p:cNvGrpSpPr>
              <a:grpSpLocks/>
            </p:cNvGrpSpPr>
            <p:nvPr/>
          </p:nvGrpSpPr>
          <p:grpSpPr bwMode="auto">
            <a:xfrm>
              <a:off x="3542" y="2605"/>
              <a:ext cx="131" cy="218"/>
              <a:chOff x="3847" y="1616"/>
              <a:chExt cx="131" cy="218"/>
            </a:xfrm>
          </p:grpSpPr>
          <p:sp>
            <p:nvSpPr>
              <p:cNvPr id="15428" name="Oval 36"/>
              <p:cNvSpPr>
                <a:spLocks noChangeArrowheads="1"/>
              </p:cNvSpPr>
              <p:nvPr/>
            </p:nvSpPr>
            <p:spPr bwMode="auto">
              <a:xfrm>
                <a:off x="3880" y="172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29" name="Line 37"/>
              <p:cNvSpPr>
                <a:spLocks noChangeShapeType="1"/>
              </p:cNvSpPr>
              <p:nvPr/>
            </p:nvSpPr>
            <p:spPr bwMode="auto">
              <a:xfrm flipV="1">
                <a:off x="3847" y="1616"/>
                <a:ext cx="131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395" name="Group 38"/>
            <p:cNvGrpSpPr>
              <a:grpSpLocks/>
            </p:cNvGrpSpPr>
            <p:nvPr/>
          </p:nvGrpSpPr>
          <p:grpSpPr bwMode="auto">
            <a:xfrm>
              <a:off x="4980" y="2608"/>
              <a:ext cx="131" cy="218"/>
              <a:chOff x="3847" y="1616"/>
              <a:chExt cx="131" cy="218"/>
            </a:xfrm>
          </p:grpSpPr>
          <p:sp>
            <p:nvSpPr>
              <p:cNvPr id="15426" name="Oval 39"/>
              <p:cNvSpPr>
                <a:spLocks noChangeArrowheads="1"/>
              </p:cNvSpPr>
              <p:nvPr/>
            </p:nvSpPr>
            <p:spPr bwMode="auto">
              <a:xfrm>
                <a:off x="3880" y="172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27" name="Line 40"/>
              <p:cNvSpPr>
                <a:spLocks noChangeShapeType="1"/>
              </p:cNvSpPr>
              <p:nvPr/>
            </p:nvSpPr>
            <p:spPr bwMode="auto">
              <a:xfrm flipV="1">
                <a:off x="3847" y="1616"/>
                <a:ext cx="131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396" name="Group 41"/>
            <p:cNvGrpSpPr>
              <a:grpSpLocks/>
            </p:cNvGrpSpPr>
            <p:nvPr/>
          </p:nvGrpSpPr>
          <p:grpSpPr bwMode="auto">
            <a:xfrm>
              <a:off x="4265" y="1881"/>
              <a:ext cx="131" cy="218"/>
              <a:chOff x="3847" y="1616"/>
              <a:chExt cx="131" cy="218"/>
            </a:xfrm>
          </p:grpSpPr>
          <p:sp>
            <p:nvSpPr>
              <p:cNvPr id="15424" name="Oval 42"/>
              <p:cNvSpPr>
                <a:spLocks noChangeArrowheads="1"/>
              </p:cNvSpPr>
              <p:nvPr/>
            </p:nvSpPr>
            <p:spPr bwMode="auto">
              <a:xfrm>
                <a:off x="3880" y="172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25" name="Line 43"/>
              <p:cNvSpPr>
                <a:spLocks noChangeShapeType="1"/>
              </p:cNvSpPr>
              <p:nvPr/>
            </p:nvSpPr>
            <p:spPr bwMode="auto">
              <a:xfrm flipV="1">
                <a:off x="3847" y="1616"/>
                <a:ext cx="131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397" name="Group 44"/>
            <p:cNvGrpSpPr>
              <a:grpSpLocks/>
            </p:cNvGrpSpPr>
            <p:nvPr/>
          </p:nvGrpSpPr>
          <p:grpSpPr bwMode="auto">
            <a:xfrm rot="10800000">
              <a:off x="4241" y="1208"/>
              <a:ext cx="131" cy="218"/>
              <a:chOff x="3847" y="1616"/>
              <a:chExt cx="131" cy="218"/>
            </a:xfrm>
          </p:grpSpPr>
          <p:sp>
            <p:nvSpPr>
              <p:cNvPr id="15422" name="Oval 45"/>
              <p:cNvSpPr>
                <a:spLocks noChangeArrowheads="1"/>
              </p:cNvSpPr>
              <p:nvPr/>
            </p:nvSpPr>
            <p:spPr bwMode="auto">
              <a:xfrm>
                <a:off x="3880" y="172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23" name="Line 46"/>
              <p:cNvSpPr>
                <a:spLocks noChangeShapeType="1"/>
              </p:cNvSpPr>
              <p:nvPr/>
            </p:nvSpPr>
            <p:spPr bwMode="auto">
              <a:xfrm flipV="1">
                <a:off x="3847" y="1616"/>
                <a:ext cx="131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398" name="Group 47"/>
            <p:cNvGrpSpPr>
              <a:grpSpLocks/>
            </p:cNvGrpSpPr>
            <p:nvPr/>
          </p:nvGrpSpPr>
          <p:grpSpPr bwMode="auto">
            <a:xfrm rot="10800000">
              <a:off x="4965" y="1927"/>
              <a:ext cx="131" cy="218"/>
              <a:chOff x="3847" y="1616"/>
              <a:chExt cx="131" cy="218"/>
            </a:xfrm>
          </p:grpSpPr>
          <p:sp>
            <p:nvSpPr>
              <p:cNvPr id="15420" name="Oval 48"/>
              <p:cNvSpPr>
                <a:spLocks noChangeArrowheads="1"/>
              </p:cNvSpPr>
              <p:nvPr/>
            </p:nvSpPr>
            <p:spPr bwMode="auto">
              <a:xfrm>
                <a:off x="3880" y="172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21" name="Line 49"/>
              <p:cNvSpPr>
                <a:spLocks noChangeShapeType="1"/>
              </p:cNvSpPr>
              <p:nvPr/>
            </p:nvSpPr>
            <p:spPr bwMode="auto">
              <a:xfrm flipV="1">
                <a:off x="3847" y="1616"/>
                <a:ext cx="131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5399" name="Group 50"/>
            <p:cNvGrpSpPr>
              <a:grpSpLocks/>
            </p:cNvGrpSpPr>
            <p:nvPr/>
          </p:nvGrpSpPr>
          <p:grpSpPr bwMode="auto">
            <a:xfrm rot="10800000">
              <a:off x="4244" y="2649"/>
              <a:ext cx="131" cy="218"/>
              <a:chOff x="3847" y="1616"/>
              <a:chExt cx="131" cy="218"/>
            </a:xfrm>
          </p:grpSpPr>
          <p:sp>
            <p:nvSpPr>
              <p:cNvPr id="15418" name="Oval 51"/>
              <p:cNvSpPr>
                <a:spLocks noChangeArrowheads="1"/>
              </p:cNvSpPr>
              <p:nvPr/>
            </p:nvSpPr>
            <p:spPr bwMode="auto">
              <a:xfrm>
                <a:off x="3880" y="172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419" name="Line 52"/>
              <p:cNvSpPr>
                <a:spLocks noChangeShapeType="1"/>
              </p:cNvSpPr>
              <p:nvPr/>
            </p:nvSpPr>
            <p:spPr bwMode="auto">
              <a:xfrm flipV="1">
                <a:off x="3847" y="1616"/>
                <a:ext cx="131" cy="2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5400" name="Oval 53"/>
            <p:cNvSpPr>
              <a:spLocks noChangeArrowheads="1"/>
            </p:cNvSpPr>
            <p:nvPr/>
          </p:nvSpPr>
          <p:spPr bwMode="auto">
            <a:xfrm>
              <a:off x="4589" y="2644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1" name="Oval 54"/>
            <p:cNvSpPr>
              <a:spLocks noChangeArrowheads="1"/>
            </p:cNvSpPr>
            <p:nvPr/>
          </p:nvSpPr>
          <p:spPr bwMode="auto">
            <a:xfrm>
              <a:off x="4589" y="1925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2" name="Oval 55"/>
            <p:cNvSpPr>
              <a:spLocks noChangeArrowheads="1"/>
            </p:cNvSpPr>
            <p:nvPr/>
          </p:nvSpPr>
          <p:spPr bwMode="auto">
            <a:xfrm>
              <a:off x="4589" y="1205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3" name="Oval 56"/>
            <p:cNvSpPr>
              <a:spLocks noChangeArrowheads="1"/>
            </p:cNvSpPr>
            <p:nvPr/>
          </p:nvSpPr>
          <p:spPr bwMode="auto">
            <a:xfrm>
              <a:off x="4947" y="1567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4" name="Oval 57"/>
            <p:cNvSpPr>
              <a:spLocks noChangeArrowheads="1"/>
            </p:cNvSpPr>
            <p:nvPr/>
          </p:nvSpPr>
          <p:spPr bwMode="auto">
            <a:xfrm>
              <a:off x="4944" y="2286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5" name="Oval 58"/>
            <p:cNvSpPr>
              <a:spLocks noChangeArrowheads="1"/>
            </p:cNvSpPr>
            <p:nvPr/>
          </p:nvSpPr>
          <p:spPr bwMode="auto">
            <a:xfrm>
              <a:off x="4224" y="2284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6" name="Oval 59"/>
            <p:cNvSpPr>
              <a:spLocks noChangeArrowheads="1"/>
            </p:cNvSpPr>
            <p:nvPr/>
          </p:nvSpPr>
          <p:spPr bwMode="auto">
            <a:xfrm>
              <a:off x="4229" y="1565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7" name="Oval 60"/>
            <p:cNvSpPr>
              <a:spLocks noChangeArrowheads="1"/>
            </p:cNvSpPr>
            <p:nvPr/>
          </p:nvSpPr>
          <p:spPr bwMode="auto">
            <a:xfrm>
              <a:off x="3867" y="1205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8" name="Oval 61"/>
            <p:cNvSpPr>
              <a:spLocks noChangeArrowheads="1"/>
            </p:cNvSpPr>
            <p:nvPr/>
          </p:nvSpPr>
          <p:spPr bwMode="auto">
            <a:xfrm>
              <a:off x="3869" y="1925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09" name="Oval 62"/>
            <p:cNvSpPr>
              <a:spLocks noChangeArrowheads="1"/>
            </p:cNvSpPr>
            <p:nvPr/>
          </p:nvSpPr>
          <p:spPr bwMode="auto">
            <a:xfrm>
              <a:off x="3868" y="2641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0" name="Oval 63"/>
            <p:cNvSpPr>
              <a:spLocks noChangeArrowheads="1"/>
            </p:cNvSpPr>
            <p:nvPr/>
          </p:nvSpPr>
          <p:spPr bwMode="auto">
            <a:xfrm>
              <a:off x="3507" y="2285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1" name="Oval 64"/>
            <p:cNvSpPr>
              <a:spLocks noChangeArrowheads="1"/>
            </p:cNvSpPr>
            <p:nvPr/>
          </p:nvSpPr>
          <p:spPr bwMode="auto">
            <a:xfrm>
              <a:off x="3502" y="1563"/>
              <a:ext cx="181" cy="1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2" name="Oval 65"/>
            <p:cNvSpPr>
              <a:spLocks noChangeArrowheads="1"/>
            </p:cNvSpPr>
            <p:nvPr/>
          </p:nvSpPr>
          <p:spPr bwMode="auto">
            <a:xfrm>
              <a:off x="4096" y="1983"/>
              <a:ext cx="22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3" name="Oval 66"/>
            <p:cNvSpPr>
              <a:spLocks noChangeArrowheads="1"/>
            </p:cNvSpPr>
            <p:nvPr/>
          </p:nvSpPr>
          <p:spPr bwMode="auto">
            <a:xfrm>
              <a:off x="4320" y="1980"/>
              <a:ext cx="22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4" name="Oval 67"/>
            <p:cNvSpPr>
              <a:spLocks noChangeArrowheads="1"/>
            </p:cNvSpPr>
            <p:nvPr/>
          </p:nvSpPr>
          <p:spPr bwMode="auto">
            <a:xfrm rot="-5400000">
              <a:off x="4210" y="2094"/>
              <a:ext cx="22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5" name="Oval 68"/>
            <p:cNvSpPr>
              <a:spLocks noChangeArrowheads="1"/>
            </p:cNvSpPr>
            <p:nvPr/>
          </p:nvSpPr>
          <p:spPr bwMode="auto">
            <a:xfrm rot="-5400000">
              <a:off x="4208" y="1865"/>
              <a:ext cx="22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416" name="Text Box 69"/>
            <p:cNvSpPr txBox="1">
              <a:spLocks noChangeArrowheads="1"/>
            </p:cNvSpPr>
            <p:nvPr/>
          </p:nvSpPr>
          <p:spPr bwMode="auto">
            <a:xfrm>
              <a:off x="3066" y="899"/>
              <a:ext cx="426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400"/>
                <a:t>Cu</a:t>
              </a:r>
            </a:p>
          </p:txBody>
        </p:sp>
        <p:sp>
          <p:nvSpPr>
            <p:cNvPr id="15417" name="Text Box 70"/>
            <p:cNvSpPr txBox="1">
              <a:spLocks noChangeArrowheads="1"/>
            </p:cNvSpPr>
            <p:nvPr/>
          </p:nvSpPr>
          <p:spPr bwMode="auto">
            <a:xfrm>
              <a:off x="3757" y="1360"/>
              <a:ext cx="334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400"/>
                <a:t>O</a:t>
              </a:r>
            </a:p>
          </p:txBody>
        </p:sp>
      </p:grpSp>
      <p:sp>
        <p:nvSpPr>
          <p:cNvPr id="15363" name="Text Box 72"/>
          <p:cNvSpPr txBox="1">
            <a:spLocks noChangeArrowheads="1"/>
          </p:cNvSpPr>
          <p:nvPr/>
        </p:nvSpPr>
        <p:spPr bwMode="auto">
          <a:xfrm>
            <a:off x="6948488" y="4464050"/>
            <a:ext cx="19081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ja-JP" altLang="en-US" sz="1800"/>
              <a:t>対波動関数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ja-JP" sz="1800" i="1"/>
              <a:t>d</a:t>
            </a:r>
            <a:r>
              <a:rPr lang="en-US" altLang="ja-JP" sz="1800" baseline="-25000"/>
              <a:t>x</a:t>
            </a:r>
            <a:r>
              <a:rPr lang="en-US" altLang="ja-JP" sz="1800" baseline="30000"/>
              <a:t>2</a:t>
            </a:r>
            <a:r>
              <a:rPr lang="en-US" altLang="ja-JP" sz="1800" baseline="-25000"/>
              <a:t>-y</a:t>
            </a:r>
            <a:r>
              <a:rPr lang="en-US" altLang="ja-JP" sz="1800" baseline="30000"/>
              <a:t>2</a:t>
            </a:r>
            <a:r>
              <a:rPr lang="en-US" altLang="ja-JP" sz="1800"/>
              <a:t> </a:t>
            </a:r>
            <a:r>
              <a:rPr lang="ja-JP" altLang="en-US" sz="1800"/>
              <a:t>（２回対称）</a:t>
            </a:r>
          </a:p>
        </p:txBody>
      </p:sp>
      <p:grpSp>
        <p:nvGrpSpPr>
          <p:cNvPr id="15364" name="グループ化 75"/>
          <p:cNvGrpSpPr>
            <a:grpSpLocks/>
          </p:cNvGrpSpPr>
          <p:nvPr/>
        </p:nvGrpSpPr>
        <p:grpSpPr bwMode="auto">
          <a:xfrm>
            <a:off x="7380288" y="5184775"/>
            <a:ext cx="944562" cy="901700"/>
            <a:chOff x="7000892" y="3833244"/>
            <a:chExt cx="1296988" cy="1238830"/>
          </a:xfrm>
        </p:grpSpPr>
        <p:pic>
          <p:nvPicPr>
            <p:cNvPr id="15381" name="Picture 7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92" y="3871924"/>
              <a:ext cx="12573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2" name="Text Box 75"/>
            <p:cNvSpPr txBox="1">
              <a:spLocks noChangeArrowheads="1"/>
            </p:cNvSpPr>
            <p:nvPr/>
          </p:nvSpPr>
          <p:spPr bwMode="auto">
            <a:xfrm>
              <a:off x="7000892" y="4191552"/>
              <a:ext cx="1296988" cy="507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>
                  <a:solidFill>
                    <a:schemeClr val="bg1"/>
                  </a:solidFill>
                </a:rPr>
                <a:t> +      + </a:t>
              </a:r>
            </a:p>
          </p:txBody>
        </p:sp>
        <p:sp>
          <p:nvSpPr>
            <p:cNvPr id="15383" name="Text Box 73"/>
            <p:cNvSpPr txBox="1">
              <a:spLocks noChangeArrowheads="1"/>
            </p:cNvSpPr>
            <p:nvPr/>
          </p:nvSpPr>
          <p:spPr bwMode="auto">
            <a:xfrm>
              <a:off x="7431682" y="3833244"/>
              <a:ext cx="36036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/>
                <a:t>-</a:t>
              </a:r>
            </a:p>
          </p:txBody>
        </p:sp>
        <p:sp>
          <p:nvSpPr>
            <p:cNvPr id="15384" name="Text Box 74"/>
            <p:cNvSpPr txBox="1">
              <a:spLocks noChangeArrowheads="1"/>
            </p:cNvSpPr>
            <p:nvPr/>
          </p:nvSpPr>
          <p:spPr bwMode="auto">
            <a:xfrm>
              <a:off x="7431682" y="4525500"/>
              <a:ext cx="36036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/>
                <a:t>-</a:t>
              </a:r>
            </a:p>
          </p:txBody>
        </p:sp>
      </p:grpSp>
      <p:sp>
        <p:nvSpPr>
          <p:cNvPr id="144" name="テキスト ボックス 143"/>
          <p:cNvSpPr txBox="1"/>
          <p:nvPr/>
        </p:nvSpPr>
        <p:spPr>
          <a:xfrm>
            <a:off x="935038" y="2741613"/>
            <a:ext cx="7273925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000" dirty="0">
                <a:solidFill>
                  <a:srgbClr val="008000"/>
                </a:solidFill>
              </a:rPr>
              <a:t>強相関電子系</a:t>
            </a:r>
            <a:r>
              <a:rPr lang="ja-JP" altLang="en-US" sz="2000" dirty="0">
                <a:solidFill>
                  <a:schemeClr val="tx1"/>
                </a:solidFill>
              </a:rPr>
              <a:t>：強いクーロン反発　　　　　</a:t>
            </a:r>
            <a:r>
              <a:rPr lang="ja-JP" altLang="en-US" sz="2000" dirty="0">
                <a:solidFill>
                  <a:srgbClr val="FF0000"/>
                </a:solidFill>
                <a:latin typeface="Calibri" charset="0"/>
              </a:rPr>
              <a:t>「非従来型」超伝導体</a:t>
            </a:r>
          </a:p>
        </p:txBody>
      </p:sp>
      <p:sp>
        <p:nvSpPr>
          <p:cNvPr id="15366" name="テキスト ボックス 10"/>
          <p:cNvSpPr txBox="1">
            <a:spLocks noChangeArrowheads="1"/>
          </p:cNvSpPr>
          <p:nvPr/>
        </p:nvSpPr>
        <p:spPr bwMode="auto">
          <a:xfrm>
            <a:off x="1790700" y="765175"/>
            <a:ext cx="556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u="sng">
                <a:latin typeface="Calibri" charset="0"/>
              </a:rPr>
              <a:t>“</a:t>
            </a:r>
            <a:r>
              <a:rPr lang="ja-JP" altLang="en-US" u="sng">
                <a:latin typeface="Calibri" charset="0"/>
              </a:rPr>
              <a:t>自然界で最も美しい二次相転移現象</a:t>
            </a:r>
            <a:r>
              <a:rPr lang="en-US" altLang="ja-JP" u="sng">
                <a:latin typeface="Calibri" charset="0"/>
              </a:rPr>
              <a:t>”</a:t>
            </a:r>
            <a:endParaRPr lang="ja-JP" altLang="en-US" u="sng">
              <a:latin typeface="Calibri" charset="0"/>
            </a:endParaRPr>
          </a:p>
        </p:txBody>
      </p:sp>
      <p:sp>
        <p:nvSpPr>
          <p:cNvPr id="15367" name="テキスト ボックス 23"/>
          <p:cNvSpPr txBox="1">
            <a:spLocks noChangeArrowheads="1"/>
          </p:cNvSpPr>
          <p:nvPr/>
        </p:nvSpPr>
        <p:spPr bwMode="auto">
          <a:xfrm>
            <a:off x="2879725" y="1341438"/>
            <a:ext cx="23399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>
                <a:solidFill>
                  <a:srgbClr val="FF0000"/>
                </a:solidFill>
                <a:latin typeface="Calibri" charset="0"/>
              </a:rPr>
              <a:t>BCS </a:t>
            </a:r>
            <a:r>
              <a:rPr lang="ja-JP" altLang="en-US" sz="2000">
                <a:solidFill>
                  <a:srgbClr val="FF0000"/>
                </a:solidFill>
                <a:latin typeface="Calibri" charset="0"/>
              </a:rPr>
              <a:t>理論</a:t>
            </a:r>
            <a:r>
              <a:rPr lang="en-US" altLang="ja-JP" sz="2000">
                <a:solidFill>
                  <a:srgbClr val="FF0000"/>
                </a:solidFill>
                <a:latin typeface="Calibri" charset="0"/>
              </a:rPr>
              <a:t> (1957)</a:t>
            </a:r>
          </a:p>
          <a:p>
            <a:pPr algn="ctr"/>
            <a:endParaRPr lang="en-US" altLang="ja-JP" sz="1000" u="sng">
              <a:solidFill>
                <a:schemeClr val="accent2"/>
              </a:solidFill>
              <a:latin typeface="Calibri" charset="0"/>
            </a:endParaRPr>
          </a:p>
          <a:p>
            <a:pPr algn="ctr"/>
            <a:r>
              <a:rPr lang="ja-JP" altLang="en-US" sz="2000">
                <a:solidFill>
                  <a:srgbClr val="0000FF"/>
                </a:solidFill>
                <a:latin typeface="Calibri" charset="0"/>
              </a:rPr>
              <a:t>「従来型」</a:t>
            </a:r>
            <a:r>
              <a:rPr lang="ja-JP" altLang="en-US" sz="2000">
                <a:latin typeface="Calibri" charset="0"/>
              </a:rPr>
              <a:t>超伝導体</a:t>
            </a:r>
            <a:endParaRPr lang="en-US" altLang="ja-JP" sz="2000">
              <a:latin typeface="Calibri" charset="0"/>
            </a:endParaRPr>
          </a:p>
          <a:p>
            <a:pPr algn="ctr"/>
            <a:r>
              <a:rPr lang="ja-JP" altLang="en-US" sz="1800">
                <a:latin typeface="Calibri" charset="0"/>
              </a:rPr>
              <a:t>アルミ、鉛、、、</a:t>
            </a:r>
          </a:p>
        </p:txBody>
      </p:sp>
      <p:sp>
        <p:nvSpPr>
          <p:cNvPr id="75" name="正方形/長方形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超伝導</a:t>
            </a:r>
          </a:p>
        </p:txBody>
      </p:sp>
      <p:sp>
        <p:nvSpPr>
          <p:cNvPr id="76" name="正方形/長方形 75"/>
          <p:cNvSpPr>
            <a:spLocks/>
          </p:cNvSpPr>
          <p:nvPr/>
        </p:nvSpPr>
        <p:spPr>
          <a:xfrm>
            <a:off x="1511300" y="6165850"/>
            <a:ext cx="6121400" cy="57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ja-JP" altLang="en-US" sz="2200" dirty="0">
                <a:solidFill>
                  <a:srgbClr val="0000FF"/>
                </a:solidFill>
                <a:ea typeface="ＭＳ Ｐゴシック" charset="-128"/>
                <a:cs typeface="+mn-cs"/>
              </a:rPr>
              <a:t>様々な対称性の破れた超伝導状態、発現機構</a:t>
            </a:r>
          </a:p>
        </p:txBody>
      </p:sp>
      <p:sp>
        <p:nvSpPr>
          <p:cNvPr id="15370" name="Text Box 92"/>
          <p:cNvSpPr txBox="1">
            <a:spLocks noChangeArrowheads="1"/>
          </p:cNvSpPr>
          <p:nvPr/>
        </p:nvSpPr>
        <p:spPr bwMode="auto">
          <a:xfrm>
            <a:off x="1438275" y="3284538"/>
            <a:ext cx="6267450" cy="5397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ja-JP" altLang="en-US" sz="2000"/>
              <a:t>ゲージ対称性以外の破れ　</a:t>
            </a:r>
            <a:r>
              <a:rPr lang="ja-JP" altLang="en-US" sz="1800"/>
              <a:t>（スピン、空間反転、時間反転）</a:t>
            </a:r>
            <a:endParaRPr lang="en-US" altLang="ja-JP" sz="1800"/>
          </a:p>
        </p:txBody>
      </p:sp>
      <p:grpSp>
        <p:nvGrpSpPr>
          <p:cNvPr id="15371" name="図形グループ 5"/>
          <p:cNvGrpSpPr>
            <a:grpSpLocks/>
          </p:cNvGrpSpPr>
          <p:nvPr/>
        </p:nvGrpSpPr>
        <p:grpSpPr bwMode="auto">
          <a:xfrm>
            <a:off x="5292725" y="1989138"/>
            <a:ext cx="3776663" cy="368300"/>
            <a:chOff x="4814524" y="1988840"/>
            <a:chExt cx="3775764" cy="369332"/>
          </a:xfrm>
        </p:grpSpPr>
        <p:sp>
          <p:nvSpPr>
            <p:cNvPr id="15379" name="Text Box 92"/>
            <p:cNvSpPr txBox="1">
              <a:spLocks noChangeArrowheads="1"/>
            </p:cNvSpPr>
            <p:nvPr/>
          </p:nvSpPr>
          <p:spPr bwMode="auto">
            <a:xfrm>
              <a:off x="5906881" y="1988840"/>
              <a:ext cx="26834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800" i="1">
                  <a:solidFill>
                    <a:srgbClr val="FF0000"/>
                  </a:solidFill>
                  <a:sym typeface="Wingdings" charset="0"/>
                </a:rPr>
                <a:t>U</a:t>
              </a:r>
              <a:r>
                <a:rPr lang="en-US" altLang="ja-JP" sz="1800">
                  <a:solidFill>
                    <a:srgbClr val="FF0000"/>
                  </a:solidFill>
                  <a:sym typeface="Wingdings" charset="0"/>
                </a:rPr>
                <a:t>(1)</a:t>
              </a:r>
              <a:r>
                <a:rPr lang="ja-JP" altLang="en-US" sz="1800">
                  <a:solidFill>
                    <a:srgbClr val="FF0000"/>
                  </a:solidFill>
                  <a:sym typeface="Wingdings" charset="0"/>
                </a:rPr>
                <a:t>ゲージ対称性の破れ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5380" name="正方形/長方形 2"/>
            <p:cNvSpPr>
              <a:spLocks noChangeArrowheads="1"/>
            </p:cNvSpPr>
            <p:nvPr/>
          </p:nvSpPr>
          <p:spPr bwMode="auto">
            <a:xfrm>
              <a:off x="4814524" y="1988840"/>
              <a:ext cx="1223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ja-JP" altLang="en-US"/>
                <a:t>位相確定：</a:t>
              </a:r>
            </a:p>
          </p:txBody>
        </p:sp>
      </p:grpSp>
      <p:sp>
        <p:nvSpPr>
          <p:cNvPr id="15372" name="正方形/長方形 4"/>
          <p:cNvSpPr>
            <a:spLocks noChangeArrowheads="1"/>
          </p:cNvSpPr>
          <p:nvPr/>
        </p:nvSpPr>
        <p:spPr bwMode="auto">
          <a:xfrm>
            <a:off x="5437188" y="1412875"/>
            <a:ext cx="339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>
                <a:latin typeface="Calibri" charset="0"/>
              </a:rPr>
              <a:t>発現機構：</a:t>
            </a:r>
            <a:r>
              <a:rPr lang="ja-JP" altLang="en-US" sz="2000">
                <a:solidFill>
                  <a:srgbClr val="0000FF"/>
                </a:solidFill>
                <a:latin typeface="Calibri" charset="0"/>
              </a:rPr>
              <a:t>電子格子相互作用</a:t>
            </a:r>
            <a:endParaRPr lang="en-US" altLang="ja-JP" sz="200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83" name="右矢印 82"/>
          <p:cNvSpPr/>
          <p:nvPr/>
        </p:nvSpPr>
        <p:spPr>
          <a:xfrm>
            <a:off x="4932363" y="2781300"/>
            <a:ext cx="576262" cy="287338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15374" name="正方形/長方形 8"/>
          <p:cNvSpPr>
            <a:spLocks noChangeArrowheads="1"/>
          </p:cNvSpPr>
          <p:nvPr/>
        </p:nvSpPr>
        <p:spPr bwMode="auto">
          <a:xfrm>
            <a:off x="34925" y="4292600"/>
            <a:ext cx="1873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ja-JP" altLang="en-US"/>
              <a:t>銅酸化物</a:t>
            </a:r>
            <a:endParaRPr lang="en-US" altLang="ja-JP"/>
          </a:p>
          <a:p>
            <a:pPr marL="285750" indent="-285750">
              <a:buFont typeface="Arial" charset="0"/>
              <a:buChar char="•"/>
            </a:pPr>
            <a:r>
              <a:rPr lang="ja-JP" altLang="en-US"/>
              <a:t>有機伝導体</a:t>
            </a:r>
            <a:endParaRPr lang="en-US" altLang="ja-JP"/>
          </a:p>
          <a:p>
            <a:pPr marL="285750" indent="-285750">
              <a:buFont typeface="Arial" charset="0"/>
              <a:buChar char="•"/>
            </a:pPr>
            <a:r>
              <a:rPr lang="ja-JP" altLang="en-US"/>
              <a:t>重い電子系</a:t>
            </a:r>
          </a:p>
        </p:txBody>
      </p:sp>
      <p:pic>
        <p:nvPicPr>
          <p:cNvPr id="15375" name="図 6" descr="090217-z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36" b="49574"/>
          <a:stretch>
            <a:fillRect/>
          </a:stretch>
        </p:blipFill>
        <p:spPr bwMode="auto">
          <a:xfrm>
            <a:off x="3224213" y="4292600"/>
            <a:ext cx="13477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図 85" descr="090217-z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80" r="50455"/>
          <a:stretch>
            <a:fillRect/>
          </a:stretch>
        </p:blipFill>
        <p:spPr bwMode="auto">
          <a:xfrm>
            <a:off x="1835150" y="4292600"/>
            <a:ext cx="13144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正方形/長方形 7"/>
          <p:cNvSpPr>
            <a:spLocks noChangeArrowheads="1"/>
          </p:cNvSpPr>
          <p:nvPr/>
        </p:nvSpPr>
        <p:spPr bwMode="auto">
          <a:xfrm>
            <a:off x="2509838" y="39338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/>
              <a:t>鉄ニクタイド</a:t>
            </a:r>
            <a:endParaRPr lang="en-US" altLang="ja-JP"/>
          </a:p>
        </p:txBody>
      </p:sp>
      <p:sp>
        <p:nvSpPr>
          <p:cNvPr id="15378" name="テキスト ボックス 8"/>
          <p:cNvSpPr txBox="1">
            <a:spLocks noChangeArrowheads="1"/>
          </p:cNvSpPr>
          <p:nvPr/>
        </p:nvSpPr>
        <p:spPr bwMode="auto">
          <a:xfrm>
            <a:off x="755650" y="5229225"/>
            <a:ext cx="461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800"/>
              <a:t>・・・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2916238" y="3933825"/>
            <a:ext cx="1223962" cy="2016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正方形/長方形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超伝導における新展開</a:t>
            </a:r>
          </a:p>
        </p:txBody>
      </p:sp>
      <p:sp>
        <p:nvSpPr>
          <p:cNvPr id="81" name="正方形/長方形 80"/>
          <p:cNvSpPr>
            <a:spLocks/>
          </p:cNvSpPr>
          <p:nvPr/>
        </p:nvSpPr>
        <p:spPr>
          <a:xfrm>
            <a:off x="5495925" y="5992813"/>
            <a:ext cx="2808288" cy="8207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ja-JP" altLang="en-US" sz="2000" dirty="0">
                <a:solidFill>
                  <a:srgbClr val="0000FF"/>
                </a:solidFill>
                <a:ea typeface="ＭＳ Ｐゴシック" charset="-128"/>
                <a:cs typeface="+mn-cs"/>
              </a:rPr>
              <a:t>トポロジーに由来</a:t>
            </a:r>
            <a:r>
              <a:rPr lang="ja-JP" altLang="en-US" sz="2000" dirty="0">
                <a:solidFill>
                  <a:srgbClr val="0000FF"/>
                </a:solidFill>
                <a:ea typeface="ＭＳ Ｐゴシック" charset="-128"/>
                <a:cs typeface="+mn-cs"/>
              </a:rPr>
              <a:t>した</a:t>
            </a:r>
            <a:endParaRPr lang="en-US" altLang="ja-JP" sz="2000" dirty="0">
              <a:solidFill>
                <a:srgbClr val="0000FF"/>
              </a:solidFill>
              <a:ea typeface="ＭＳ Ｐゴシック" charset="-128"/>
              <a:cs typeface="+mn-cs"/>
            </a:endParaRPr>
          </a:p>
          <a:p>
            <a:pPr algn="ctr">
              <a:lnSpc>
                <a:spcPct val="120000"/>
              </a:lnSpc>
              <a:defRPr/>
            </a:pPr>
            <a:r>
              <a:rPr lang="ja-JP" altLang="en-US" sz="2000" dirty="0">
                <a:solidFill>
                  <a:srgbClr val="0000FF"/>
                </a:solidFill>
                <a:ea typeface="ＭＳ Ｐゴシック" charset="-128"/>
                <a:cs typeface="+mn-cs"/>
              </a:rPr>
              <a:t>新奇</a:t>
            </a:r>
            <a:r>
              <a:rPr lang="ja-JP" altLang="en-US" sz="2000" dirty="0">
                <a:solidFill>
                  <a:srgbClr val="0000FF"/>
                </a:solidFill>
                <a:ea typeface="ＭＳ Ｐゴシック" charset="-128"/>
                <a:cs typeface="+mn-cs"/>
              </a:rPr>
              <a:t>超伝導物性</a:t>
            </a:r>
          </a:p>
        </p:txBody>
      </p:sp>
      <p:pic>
        <p:nvPicPr>
          <p:cNvPr id="16388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13170" r="1791"/>
          <a:stretch>
            <a:fillRect/>
          </a:stretch>
        </p:blipFill>
        <p:spPr bwMode="auto">
          <a:xfrm>
            <a:off x="782638" y="1149350"/>
            <a:ext cx="75787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正方形/長方形 11"/>
          <p:cNvSpPr>
            <a:spLocks/>
          </p:cNvSpPr>
          <p:nvPr/>
        </p:nvSpPr>
        <p:spPr>
          <a:xfrm>
            <a:off x="2060575" y="2798763"/>
            <a:ext cx="5022850" cy="4508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ja-JP" altLang="en-US" sz="2000" dirty="0">
                <a:solidFill>
                  <a:srgbClr val="0000FF"/>
                </a:solidFill>
                <a:ea typeface="ＭＳ Ｐゴシック" charset="-128"/>
                <a:cs typeface="+mn-cs"/>
              </a:rPr>
              <a:t>実在の物質で実現、新しい量子凝縮状態</a:t>
            </a:r>
          </a:p>
        </p:txBody>
      </p:sp>
      <p:sp>
        <p:nvSpPr>
          <p:cNvPr id="16390" name="テキスト ボックス 42"/>
          <p:cNvSpPr txBox="1">
            <a:spLocks noChangeArrowheads="1"/>
          </p:cNvSpPr>
          <p:nvPr/>
        </p:nvSpPr>
        <p:spPr bwMode="auto">
          <a:xfrm>
            <a:off x="2906713" y="696913"/>
            <a:ext cx="3330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200">
                <a:solidFill>
                  <a:srgbClr val="FF0000"/>
                </a:solidFill>
              </a:rPr>
              <a:t>BCS-BEC </a:t>
            </a:r>
            <a:r>
              <a:rPr lang="ja-JP" altLang="en-US" sz="2200">
                <a:solidFill>
                  <a:srgbClr val="FF0000"/>
                </a:solidFill>
              </a:rPr>
              <a:t>クロスオーバー</a:t>
            </a:r>
          </a:p>
        </p:txBody>
      </p:sp>
      <p:sp>
        <p:nvSpPr>
          <p:cNvPr id="16391" name="正方形/長方形 5"/>
          <p:cNvSpPr>
            <a:spLocks noChangeArrowheads="1"/>
          </p:cNvSpPr>
          <p:nvPr/>
        </p:nvSpPr>
        <p:spPr bwMode="auto">
          <a:xfrm>
            <a:off x="7164388" y="2781300"/>
            <a:ext cx="1851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0000"/>
                </a:solidFill>
              </a:rPr>
              <a:t>これまでの舞台：</a:t>
            </a:r>
            <a:endParaRPr lang="en-US" altLang="ja-JP">
              <a:solidFill>
                <a:srgbClr val="000000"/>
              </a:solidFill>
            </a:endParaRPr>
          </a:p>
          <a:p>
            <a:r>
              <a:rPr lang="ja-JP" altLang="en-US">
                <a:solidFill>
                  <a:srgbClr val="000000"/>
                </a:solidFill>
              </a:rPr>
              <a:t>冷却原子</a:t>
            </a:r>
          </a:p>
        </p:txBody>
      </p:sp>
      <p:sp>
        <p:nvSpPr>
          <p:cNvPr id="16392" name="テキスト ボックス 42"/>
          <p:cNvSpPr txBox="1">
            <a:spLocks noChangeArrowheads="1"/>
          </p:cNvSpPr>
          <p:nvPr/>
        </p:nvSpPr>
        <p:spPr bwMode="auto">
          <a:xfrm>
            <a:off x="5351463" y="3455988"/>
            <a:ext cx="3059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200">
                <a:solidFill>
                  <a:srgbClr val="FF0000"/>
                </a:solidFill>
              </a:rPr>
              <a:t>トポロジカル超伝導物質</a:t>
            </a:r>
          </a:p>
        </p:txBody>
      </p:sp>
      <p:pic>
        <p:nvPicPr>
          <p:cNvPr id="16393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76"/>
          <a:stretch>
            <a:fillRect/>
          </a:stretch>
        </p:blipFill>
        <p:spPr bwMode="auto">
          <a:xfrm>
            <a:off x="5219700" y="4360863"/>
            <a:ext cx="13557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正方形/長方形 8"/>
          <p:cNvSpPr>
            <a:spLocks noChangeArrowheads="1"/>
          </p:cNvSpPr>
          <p:nvPr/>
        </p:nvSpPr>
        <p:spPr bwMode="auto">
          <a:xfrm>
            <a:off x="5856288" y="3933825"/>
            <a:ext cx="2089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/>
              <a:t>カイラル</a:t>
            </a:r>
            <a:r>
              <a:rPr lang="en-US" altLang="ja-JP" i="1"/>
              <a:t>d</a:t>
            </a:r>
            <a:r>
              <a:rPr lang="ja-JP" altLang="en-US"/>
              <a:t>波超伝導</a:t>
            </a:r>
            <a:endParaRPr lang="en-US" altLang="ja-JP"/>
          </a:p>
        </p:txBody>
      </p:sp>
      <p:grpSp>
        <p:nvGrpSpPr>
          <p:cNvPr id="16395" name="図形グループ 1"/>
          <p:cNvGrpSpPr>
            <a:grpSpLocks/>
          </p:cNvGrpSpPr>
          <p:nvPr/>
        </p:nvGrpSpPr>
        <p:grpSpPr bwMode="auto">
          <a:xfrm>
            <a:off x="6575425" y="4592638"/>
            <a:ext cx="2592388" cy="923925"/>
            <a:chOff x="6516688" y="4868863"/>
            <a:chExt cx="2592387" cy="923925"/>
          </a:xfrm>
        </p:grpSpPr>
        <p:sp>
          <p:nvSpPr>
            <p:cNvPr id="16401" name="正方形/長方形 8"/>
            <p:cNvSpPr>
              <a:spLocks noChangeArrowheads="1"/>
            </p:cNvSpPr>
            <p:nvPr/>
          </p:nvSpPr>
          <p:spPr bwMode="auto">
            <a:xfrm>
              <a:off x="6516688" y="4868863"/>
              <a:ext cx="115093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/>
                <a:t>ディラック</a:t>
              </a:r>
              <a:endParaRPr lang="en-US" altLang="ja-JP"/>
            </a:p>
            <a:p>
              <a:r>
                <a:rPr lang="ja-JP" altLang="en-US"/>
                <a:t>ワイル</a:t>
              </a:r>
              <a:endParaRPr lang="en-US" altLang="ja-JP"/>
            </a:p>
            <a:p>
              <a:r>
                <a:rPr lang="ja-JP" altLang="en-US"/>
                <a:t>マヨラナ</a:t>
              </a:r>
              <a:endParaRPr lang="en-US" altLang="ja-JP"/>
            </a:p>
          </p:txBody>
        </p:sp>
        <p:sp>
          <p:nvSpPr>
            <p:cNvPr id="16402" name="正方形/長方形 8"/>
            <p:cNvSpPr>
              <a:spLocks noChangeArrowheads="1"/>
            </p:cNvSpPr>
            <p:nvPr/>
          </p:nvSpPr>
          <p:spPr bwMode="auto">
            <a:xfrm>
              <a:off x="7740650" y="5157788"/>
              <a:ext cx="13684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ja-JP" altLang="en-US"/>
                <a:t>フェルミオン</a:t>
              </a:r>
              <a:endParaRPr lang="en-US" altLang="ja-JP"/>
            </a:p>
          </p:txBody>
        </p:sp>
        <p:sp>
          <p:nvSpPr>
            <p:cNvPr id="18" name="右中かっこ 17"/>
            <p:cNvSpPr/>
            <p:nvPr/>
          </p:nvSpPr>
          <p:spPr>
            <a:xfrm>
              <a:off x="7596188" y="4981575"/>
              <a:ext cx="179388" cy="720725"/>
            </a:xfrm>
            <a:prstGeom prst="rightBrace">
              <a:avLst/>
            </a:prstGeom>
            <a:ln w="12700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pic>
        <p:nvPicPr>
          <p:cNvPr id="16396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5"/>
          <a:stretch>
            <a:fillRect/>
          </a:stretch>
        </p:blipFill>
        <p:spPr bwMode="auto">
          <a:xfrm>
            <a:off x="611188" y="3887788"/>
            <a:ext cx="2160587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テキスト ボックス 42"/>
          <p:cNvSpPr txBox="1">
            <a:spLocks noChangeArrowheads="1"/>
          </p:cNvSpPr>
          <p:nvPr/>
        </p:nvSpPr>
        <p:spPr bwMode="auto">
          <a:xfrm>
            <a:off x="187325" y="3455988"/>
            <a:ext cx="4672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200">
                <a:solidFill>
                  <a:srgbClr val="FF0000"/>
                </a:solidFill>
              </a:rPr>
              <a:t>ネマティック状態（回転対称性の破れ）</a:t>
            </a:r>
          </a:p>
        </p:txBody>
      </p:sp>
      <p:sp>
        <p:nvSpPr>
          <p:cNvPr id="20" name="正方形/長方形 19"/>
          <p:cNvSpPr>
            <a:spLocks/>
          </p:cNvSpPr>
          <p:nvPr/>
        </p:nvSpPr>
        <p:spPr>
          <a:xfrm>
            <a:off x="1001713" y="5992813"/>
            <a:ext cx="3043237" cy="8207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ja-JP" altLang="en-US" sz="2000" dirty="0">
                <a:solidFill>
                  <a:srgbClr val="0000FF"/>
                </a:solidFill>
                <a:ea typeface="ＭＳ Ｐゴシック" charset="-128"/>
                <a:cs typeface="+mn-cs"/>
              </a:rPr>
              <a:t>高温超伝導体における</a:t>
            </a:r>
            <a:endParaRPr lang="en-US" altLang="ja-JP" sz="2000" dirty="0">
              <a:solidFill>
                <a:srgbClr val="0000FF"/>
              </a:solidFill>
              <a:ea typeface="ＭＳ Ｐゴシック" charset="-128"/>
              <a:cs typeface="+mn-cs"/>
            </a:endParaRPr>
          </a:p>
          <a:p>
            <a:pPr algn="ctr">
              <a:lnSpc>
                <a:spcPct val="120000"/>
              </a:lnSpc>
              <a:defRPr/>
            </a:pPr>
            <a:r>
              <a:rPr lang="ja-JP" altLang="en-US" sz="2000" dirty="0">
                <a:solidFill>
                  <a:srgbClr val="0000FF"/>
                </a:solidFill>
                <a:ea typeface="ＭＳ Ｐゴシック" charset="-128"/>
                <a:cs typeface="+mn-cs"/>
              </a:rPr>
              <a:t>四半世紀の謎を解明</a:t>
            </a:r>
            <a:endParaRPr lang="ja-JP" altLang="en-US" sz="2000" dirty="0">
              <a:solidFill>
                <a:srgbClr val="0000FF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16399" name="図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33825"/>
            <a:ext cx="107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図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24425"/>
            <a:ext cx="1079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正方形/長方形 28"/>
          <p:cNvSpPr/>
          <p:nvPr/>
        </p:nvSpPr>
        <p:spPr>
          <a:xfrm>
            <a:off x="4824413" y="2133600"/>
            <a:ext cx="3959225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824413" y="4076700"/>
            <a:ext cx="3924300" cy="16557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215900" y="4365625"/>
            <a:ext cx="4248150" cy="16557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15900" y="2133600"/>
            <a:ext cx="4248150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459" name="正方形/長方形 6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36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ＭＳ Ｐゴシック" charset="0"/>
              </a:rPr>
              <a:t>量子スピン系物質</a:t>
            </a:r>
          </a:p>
        </p:txBody>
      </p:sp>
      <p:sp>
        <p:nvSpPr>
          <p:cNvPr id="17414" name="正方形/長方形 7"/>
          <p:cNvSpPr>
            <a:spLocks noChangeArrowheads="1"/>
          </p:cNvSpPr>
          <p:nvPr/>
        </p:nvSpPr>
        <p:spPr bwMode="auto">
          <a:xfrm>
            <a:off x="1397000" y="692150"/>
            <a:ext cx="635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u="sng">
                <a:solidFill>
                  <a:srgbClr val="000000"/>
                </a:solidFill>
                <a:latin typeface="ＭＳ Ｐゴシック" charset="0"/>
              </a:rPr>
              <a:t>スピンが絶対零度まで凍結しない量子凝縮状態</a:t>
            </a:r>
            <a:endParaRPr lang="ja-JP" altLang="en-US" sz="2400" u="sng"/>
          </a:p>
        </p:txBody>
      </p:sp>
      <p:sp>
        <p:nvSpPr>
          <p:cNvPr id="17415" name="正方形/長方形 8"/>
          <p:cNvSpPr>
            <a:spLocks noChangeArrowheads="1"/>
          </p:cNvSpPr>
          <p:nvPr/>
        </p:nvSpPr>
        <p:spPr bwMode="auto">
          <a:xfrm>
            <a:off x="1349375" y="1700213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 b="1">
                <a:solidFill>
                  <a:srgbClr val="660066"/>
                </a:solidFill>
              </a:rPr>
              <a:t>二次元三角格子</a:t>
            </a:r>
          </a:p>
        </p:txBody>
      </p:sp>
      <p:sp>
        <p:nvSpPr>
          <p:cNvPr id="17416" name="正方形/長方形 9"/>
          <p:cNvSpPr>
            <a:spLocks noChangeArrowheads="1"/>
          </p:cNvSpPr>
          <p:nvPr/>
        </p:nvSpPr>
        <p:spPr bwMode="auto">
          <a:xfrm>
            <a:off x="5781675" y="1700213"/>
            <a:ext cx="2044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 b="1">
                <a:solidFill>
                  <a:srgbClr val="660066"/>
                </a:solidFill>
              </a:rPr>
              <a:t>パイロクロア格子</a:t>
            </a:r>
          </a:p>
        </p:txBody>
      </p:sp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205038"/>
            <a:ext cx="19843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正方形/長方形 8"/>
          <p:cNvSpPr>
            <a:spLocks noChangeArrowheads="1"/>
          </p:cNvSpPr>
          <p:nvPr/>
        </p:nvSpPr>
        <p:spPr bwMode="auto">
          <a:xfrm>
            <a:off x="1943100" y="1187450"/>
            <a:ext cx="5257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sz="2200">
                <a:solidFill>
                  <a:srgbClr val="FF0000"/>
                </a:solidFill>
              </a:rPr>
              <a:t>量子スピン液体、量子スピンアイス</a:t>
            </a:r>
            <a:endParaRPr lang="en-US" altLang="ja-JP" sz="220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>
            <a:spLocks/>
          </p:cNvSpPr>
          <p:nvPr/>
        </p:nvSpPr>
        <p:spPr>
          <a:xfrm>
            <a:off x="1258888" y="6237288"/>
            <a:ext cx="6626225" cy="4873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ja-JP" altLang="en-US" sz="2200" dirty="0">
                <a:solidFill>
                  <a:srgbClr val="0000FF"/>
                </a:solidFill>
                <a:ea typeface="ＭＳ Ｐゴシック" charset="-128"/>
                <a:cs typeface="+mn-cs"/>
              </a:rPr>
              <a:t>量子スピン凝縮状態の</a:t>
            </a:r>
            <a:r>
              <a:rPr lang="ja-JP" altLang="en-US" sz="2200" dirty="0">
                <a:solidFill>
                  <a:srgbClr val="0000FF"/>
                </a:solidFill>
                <a:ea typeface="ＭＳ Ｐゴシック" charset="-128"/>
                <a:cs typeface="+mn-cs"/>
              </a:rPr>
              <a:t>示す新しい</a:t>
            </a:r>
            <a:r>
              <a:rPr lang="ja-JP" altLang="en-US" sz="2200" dirty="0">
                <a:solidFill>
                  <a:srgbClr val="0000FF"/>
                </a:solidFill>
                <a:ea typeface="ＭＳ Ｐゴシック" charset="-128"/>
                <a:cs typeface="+mn-cs"/>
              </a:rPr>
              <a:t>素励起の探索</a:t>
            </a:r>
            <a:endParaRPr lang="en-US" altLang="ja-JP" sz="2200" dirty="0">
              <a:solidFill>
                <a:srgbClr val="0000FF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17420" name="図 2" descr="Tri-SL-lo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133600"/>
            <a:ext cx="351155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図 4" descr="Majfin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236696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2" name="グループ化 14"/>
          <p:cNvGrpSpPr>
            <a:grpSpLocks/>
          </p:cNvGrpSpPr>
          <p:nvPr/>
        </p:nvGrpSpPr>
        <p:grpSpPr bwMode="auto">
          <a:xfrm>
            <a:off x="6886575" y="2195513"/>
            <a:ext cx="1719263" cy="1738312"/>
            <a:chOff x="-3071656" y="158713"/>
            <a:chExt cx="1789646" cy="1807866"/>
          </a:xfrm>
        </p:grpSpPr>
        <p:pic>
          <p:nvPicPr>
            <p:cNvPr id="1744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27"/>
            <a:stretch>
              <a:fillRect/>
            </a:stretch>
          </p:blipFill>
          <p:spPr bwMode="auto">
            <a:xfrm>
              <a:off x="-3057664" y="158713"/>
              <a:ext cx="1775654" cy="180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正方形/長方形 17"/>
            <p:cNvSpPr/>
            <p:nvPr/>
          </p:nvSpPr>
          <p:spPr>
            <a:xfrm>
              <a:off x="-3071656" y="163666"/>
              <a:ext cx="229696" cy="239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7423" name="テキスト ボックス 18"/>
          <p:cNvSpPr txBox="1">
            <a:spLocks noChangeArrowheads="1"/>
          </p:cNvSpPr>
          <p:nvPr/>
        </p:nvSpPr>
        <p:spPr bwMode="auto">
          <a:xfrm>
            <a:off x="8101013" y="2133600"/>
            <a:ext cx="1250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>
                <a:solidFill>
                  <a:schemeClr val="accent2"/>
                </a:solidFill>
              </a:rPr>
              <a:t>Anti-monopole</a:t>
            </a:r>
            <a:endParaRPr lang="ja-JP" altLang="en-US" sz="1600">
              <a:solidFill>
                <a:schemeClr val="accent2"/>
              </a:solidFill>
            </a:endParaRPr>
          </a:p>
        </p:txBody>
      </p:sp>
      <p:sp>
        <p:nvSpPr>
          <p:cNvPr id="17424" name="テキスト ボックス 19"/>
          <p:cNvSpPr txBox="1">
            <a:spLocks noChangeArrowheads="1"/>
          </p:cNvSpPr>
          <p:nvPr/>
        </p:nvSpPr>
        <p:spPr bwMode="auto">
          <a:xfrm>
            <a:off x="6340475" y="2443163"/>
            <a:ext cx="1760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1600">
                <a:solidFill>
                  <a:srgbClr val="3505FF"/>
                </a:solidFill>
              </a:rPr>
              <a:t>Monopole</a:t>
            </a:r>
            <a:endParaRPr lang="ja-JP" altLang="en-US" sz="1600">
              <a:solidFill>
                <a:srgbClr val="3505FF"/>
              </a:solidFill>
            </a:endParaRPr>
          </a:p>
        </p:txBody>
      </p:sp>
      <p:sp>
        <p:nvSpPr>
          <p:cNvPr id="17425" name="正方形/長方形 8"/>
          <p:cNvSpPr>
            <a:spLocks noChangeArrowheads="1"/>
          </p:cNvSpPr>
          <p:nvPr/>
        </p:nvSpPr>
        <p:spPr bwMode="auto">
          <a:xfrm>
            <a:off x="1130300" y="4005263"/>
            <a:ext cx="241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 b="1">
                <a:solidFill>
                  <a:srgbClr val="660066"/>
                </a:solidFill>
              </a:rPr>
              <a:t>二次元ハニカム格子</a:t>
            </a:r>
          </a:p>
        </p:txBody>
      </p:sp>
      <p:sp>
        <p:nvSpPr>
          <p:cNvPr id="17426" name="テキスト ボックス 2"/>
          <p:cNvSpPr txBox="1">
            <a:spLocks noChangeArrowheads="1"/>
          </p:cNvSpPr>
          <p:nvPr/>
        </p:nvSpPr>
        <p:spPr bwMode="auto">
          <a:xfrm>
            <a:off x="3563938" y="3573463"/>
            <a:ext cx="966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800" b="1">
                <a:solidFill>
                  <a:srgbClr val="FF0000"/>
                </a:solidFill>
              </a:rPr>
              <a:t>スピノン</a:t>
            </a:r>
          </a:p>
        </p:txBody>
      </p:sp>
      <p:sp>
        <p:nvSpPr>
          <p:cNvPr id="17427" name="テキスト ボックス 2"/>
          <p:cNvSpPr txBox="1">
            <a:spLocks noChangeArrowheads="1"/>
          </p:cNvSpPr>
          <p:nvPr/>
        </p:nvSpPr>
        <p:spPr bwMode="auto">
          <a:xfrm>
            <a:off x="1279525" y="5651500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800" b="1">
                <a:solidFill>
                  <a:srgbClr val="FF0000"/>
                </a:solidFill>
              </a:rPr>
              <a:t>マヨラナフェルミオン</a:t>
            </a:r>
          </a:p>
        </p:txBody>
      </p:sp>
      <p:sp>
        <p:nvSpPr>
          <p:cNvPr id="17428" name="テキスト ボックス 2"/>
          <p:cNvSpPr txBox="1">
            <a:spLocks noChangeArrowheads="1"/>
          </p:cNvSpPr>
          <p:nvPr/>
        </p:nvSpPr>
        <p:spPr bwMode="auto">
          <a:xfrm>
            <a:off x="7451725" y="3573463"/>
            <a:ext cx="1339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800" b="1">
                <a:solidFill>
                  <a:srgbClr val="FF0000"/>
                </a:solidFill>
              </a:rPr>
              <a:t>磁気単極子</a:t>
            </a:r>
          </a:p>
        </p:txBody>
      </p:sp>
      <p:pic>
        <p:nvPicPr>
          <p:cNvPr id="17429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4086225"/>
            <a:ext cx="36925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30" name="テキスト ボックス 2"/>
          <p:cNvSpPr txBox="1">
            <a:spLocks noChangeArrowheads="1"/>
          </p:cNvSpPr>
          <p:nvPr/>
        </p:nvSpPr>
        <p:spPr bwMode="auto">
          <a:xfrm>
            <a:off x="6346825" y="5373688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1800" b="1">
                <a:solidFill>
                  <a:srgbClr val="FF0000"/>
                </a:solidFill>
              </a:rPr>
              <a:t>フォトン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23850" y="4868863"/>
            <a:ext cx="215900" cy="504825"/>
          </a:xfrm>
          <a:prstGeom prst="straightConnector1">
            <a:avLst/>
          </a:prstGeom>
          <a:ln w="5715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684213" y="4868863"/>
            <a:ext cx="574675" cy="2159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684213" y="5076825"/>
            <a:ext cx="574675" cy="22383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4" name="テキスト ボックス 2"/>
          <p:cNvSpPr txBox="1">
            <a:spLocks noChangeArrowheads="1"/>
          </p:cNvSpPr>
          <p:nvPr/>
        </p:nvSpPr>
        <p:spPr bwMode="auto">
          <a:xfrm>
            <a:off x="168275" y="4508500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400"/>
              <a:t>スピン</a:t>
            </a:r>
          </a:p>
        </p:txBody>
      </p:sp>
      <p:sp>
        <p:nvSpPr>
          <p:cNvPr id="17435" name="テキスト ボックス 2"/>
          <p:cNvSpPr txBox="1">
            <a:spLocks noChangeArrowheads="1"/>
          </p:cNvSpPr>
          <p:nvPr/>
        </p:nvSpPr>
        <p:spPr bwMode="auto">
          <a:xfrm>
            <a:off x="536575" y="5229225"/>
            <a:ext cx="722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400"/>
              <a:t>分数化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1547664" y="4653136"/>
            <a:ext cx="216024" cy="21602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accent4"/>
              </a:gs>
              <a:gs pos="100000">
                <a:srgbClr val="66006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439" name="テキスト ボックス 2"/>
          <p:cNvSpPr txBox="1">
            <a:spLocks noChangeArrowheads="1"/>
          </p:cNvSpPr>
          <p:nvPr/>
        </p:nvSpPr>
        <p:spPr bwMode="auto">
          <a:xfrm>
            <a:off x="1116013" y="4365625"/>
            <a:ext cx="1149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400"/>
              <a:t>マヨラナ粒子</a:t>
            </a:r>
          </a:p>
        </p:txBody>
      </p:sp>
      <p:sp>
        <p:nvSpPr>
          <p:cNvPr id="17440" name="テキスト ボックス 2"/>
          <p:cNvSpPr txBox="1">
            <a:spLocks noChangeArrowheads="1"/>
          </p:cNvSpPr>
          <p:nvPr/>
        </p:nvSpPr>
        <p:spPr bwMode="auto">
          <a:xfrm>
            <a:off x="1217613" y="5353050"/>
            <a:ext cx="869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400"/>
              <a:t>ゲージ場</a:t>
            </a:r>
          </a:p>
        </p:txBody>
      </p:sp>
      <p:sp>
        <p:nvSpPr>
          <p:cNvPr id="26" name="六角形 25"/>
          <p:cNvSpPr/>
          <p:nvPr/>
        </p:nvSpPr>
        <p:spPr>
          <a:xfrm>
            <a:off x="1520479" y="5115066"/>
            <a:ext cx="276511" cy="238371"/>
          </a:xfrm>
          <a:prstGeom prst="hexagon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図形グループ 3"/>
          <p:cNvGrpSpPr>
            <a:grpSpLocks/>
          </p:cNvGrpSpPr>
          <p:nvPr/>
        </p:nvGrpSpPr>
        <p:grpSpPr bwMode="auto">
          <a:xfrm>
            <a:off x="371475" y="960438"/>
            <a:ext cx="4705350" cy="2819400"/>
            <a:chOff x="371475" y="960438"/>
            <a:chExt cx="4705350" cy="2819400"/>
          </a:xfrm>
        </p:grpSpPr>
        <p:pic>
          <p:nvPicPr>
            <p:cNvPr id="18454" name="図 1" descr="IMG_0080_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0" b="12869"/>
            <a:stretch>
              <a:fillRect/>
            </a:stretch>
          </p:blipFill>
          <p:spPr bwMode="auto">
            <a:xfrm>
              <a:off x="371475" y="981075"/>
              <a:ext cx="4705350" cy="279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5" name="テキスト ボックス 41"/>
            <p:cNvSpPr txBox="1">
              <a:spLocks noChangeArrowheads="1"/>
            </p:cNvSpPr>
            <p:nvPr/>
          </p:nvSpPr>
          <p:spPr bwMode="auto">
            <a:xfrm>
              <a:off x="460375" y="1570038"/>
              <a:ext cx="754063" cy="40005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2000" b="1">
                  <a:solidFill>
                    <a:srgbClr val="FF8000"/>
                  </a:solidFill>
                </a:rPr>
                <a:t>MBE</a:t>
              </a:r>
              <a:endParaRPr lang="ja-JP" altLang="en-US" sz="2000" b="1">
                <a:solidFill>
                  <a:srgbClr val="FF8000"/>
                </a:solidFill>
              </a:endParaRPr>
            </a:p>
          </p:txBody>
        </p:sp>
        <p:sp>
          <p:nvSpPr>
            <p:cNvPr id="18456" name="テキスト ボックス 41"/>
            <p:cNvSpPr txBox="1">
              <a:spLocks noChangeArrowheads="1"/>
            </p:cNvSpPr>
            <p:nvPr/>
          </p:nvSpPr>
          <p:spPr bwMode="auto">
            <a:xfrm>
              <a:off x="3059113" y="960438"/>
              <a:ext cx="1890712" cy="61595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2000" b="1">
                  <a:solidFill>
                    <a:srgbClr val="FF8000"/>
                  </a:solidFill>
                </a:rPr>
                <a:t>STM</a:t>
              </a:r>
            </a:p>
            <a:p>
              <a:pPr algn="ctr"/>
              <a:r>
                <a:rPr lang="ja-JP" altLang="en-US" sz="1400" b="1">
                  <a:solidFill>
                    <a:srgbClr val="FF8000"/>
                  </a:solidFill>
                </a:rPr>
                <a:t>走査型トンネル顕微鏡</a:t>
              </a:r>
            </a:p>
          </p:txBody>
        </p:sp>
      </p:grpSp>
      <p:sp>
        <p:nvSpPr>
          <p:cNvPr id="18444" name="正方形/長方形 4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36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MBE-STM</a:t>
            </a:r>
            <a:r>
              <a:rPr lang="ja-JP" altLang="en-US" sz="36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：量子状態その場観察</a:t>
            </a:r>
          </a:p>
        </p:txBody>
      </p:sp>
      <p:grpSp>
        <p:nvGrpSpPr>
          <p:cNvPr id="18435" name="図形グループ 5"/>
          <p:cNvGrpSpPr>
            <a:grpSpLocks/>
          </p:cNvGrpSpPr>
          <p:nvPr/>
        </p:nvGrpSpPr>
        <p:grpSpPr bwMode="auto">
          <a:xfrm>
            <a:off x="1763713" y="3068638"/>
            <a:ext cx="3311525" cy="1008062"/>
            <a:chOff x="5364088" y="1052736"/>
            <a:chExt cx="3312368" cy="1008112"/>
          </a:xfrm>
        </p:grpSpPr>
        <p:sp>
          <p:nvSpPr>
            <p:cNvPr id="5" name="正方形/長方形 4"/>
            <p:cNvSpPr/>
            <p:nvPr/>
          </p:nvSpPr>
          <p:spPr>
            <a:xfrm>
              <a:off x="5364088" y="1052736"/>
              <a:ext cx="3312368" cy="1008112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accent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dirty="0"/>
            </a:p>
          </p:txBody>
        </p:sp>
        <p:grpSp>
          <p:nvGrpSpPr>
            <p:cNvPr id="18449" name="図形グループ 3"/>
            <p:cNvGrpSpPr>
              <a:grpSpLocks/>
            </p:cNvGrpSpPr>
            <p:nvPr/>
          </p:nvGrpSpPr>
          <p:grpSpPr bwMode="auto">
            <a:xfrm>
              <a:off x="5436096" y="1124743"/>
              <a:ext cx="3240360" cy="853063"/>
              <a:chOff x="803581" y="5013176"/>
              <a:chExt cx="4461573" cy="1174561"/>
            </a:xfrm>
          </p:grpSpPr>
          <p:pic>
            <p:nvPicPr>
              <p:cNvPr id="18450" name="図 2" descr="ST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3581" y="5013176"/>
                <a:ext cx="3816424" cy="1120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1" name="テキスト ボックス 41"/>
              <p:cNvSpPr txBox="1">
                <a:spLocks noChangeArrowheads="1"/>
              </p:cNvSpPr>
              <p:nvPr/>
            </p:nvSpPr>
            <p:spPr bwMode="auto">
              <a:xfrm>
                <a:off x="992212" y="5034662"/>
                <a:ext cx="984169" cy="381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>
                    <a:solidFill>
                      <a:schemeClr val="bg1"/>
                    </a:solidFill>
                  </a:rPr>
                  <a:t>STM tip</a:t>
                </a:r>
                <a:endParaRPr lang="ja-JP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8452" name="テキスト ボックス 41"/>
              <p:cNvSpPr txBox="1">
                <a:spLocks noChangeArrowheads="1"/>
              </p:cNvSpPr>
              <p:nvPr/>
            </p:nvSpPr>
            <p:spPr bwMode="auto">
              <a:xfrm>
                <a:off x="1001873" y="5517232"/>
                <a:ext cx="1407215" cy="381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ja-JP" altLang="en-US" sz="1200">
                    <a:solidFill>
                      <a:srgbClr val="FFFFFF"/>
                    </a:solidFill>
                  </a:rPr>
                  <a:t>トンネル電流</a:t>
                </a:r>
              </a:p>
            </p:txBody>
          </p:sp>
          <p:sp>
            <p:nvSpPr>
              <p:cNvPr id="18453" name="テキスト ボックス 41"/>
              <p:cNvSpPr txBox="1">
                <a:spLocks noChangeArrowheads="1"/>
              </p:cNvSpPr>
              <p:nvPr/>
            </p:nvSpPr>
            <p:spPr bwMode="auto">
              <a:xfrm>
                <a:off x="4174547" y="5806344"/>
                <a:ext cx="1090607" cy="381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ja-JP" altLang="en-US" sz="1200">
                    <a:solidFill>
                      <a:srgbClr val="FFFFFF"/>
                    </a:solidFill>
                  </a:rPr>
                  <a:t>サンプル</a:t>
                </a:r>
              </a:p>
            </p:txBody>
          </p:sp>
        </p:grpSp>
      </p:grpSp>
      <p:sp>
        <p:nvSpPr>
          <p:cNvPr id="18436" name="正方形/長方形 8"/>
          <p:cNvSpPr>
            <a:spLocks noChangeArrowheads="1"/>
          </p:cNvSpPr>
          <p:nvPr/>
        </p:nvSpPr>
        <p:spPr bwMode="auto">
          <a:xfrm>
            <a:off x="5508625" y="5191125"/>
            <a:ext cx="34194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ja-JP" altLang="en-US"/>
              <a:t>超伝導対称性、渦糸状態</a:t>
            </a:r>
            <a:endParaRPr lang="en-US" altLang="ja-JP"/>
          </a:p>
          <a:p>
            <a:pPr marL="285750" indent="-285750">
              <a:buFont typeface="Arial" charset="0"/>
              <a:buChar char="•"/>
            </a:pPr>
            <a:r>
              <a:rPr lang="en-US" altLang="ja-JP"/>
              <a:t>FFLO</a:t>
            </a:r>
            <a:r>
              <a:rPr lang="ja-JP" altLang="en-US"/>
              <a:t>状態</a:t>
            </a:r>
            <a:endParaRPr lang="en-US" altLang="ja-JP"/>
          </a:p>
          <a:p>
            <a:pPr marL="285750" indent="-285750">
              <a:buFont typeface="Arial" charset="0"/>
              <a:buChar char="•"/>
            </a:pPr>
            <a:r>
              <a:rPr lang="ja-JP" altLang="en-US"/>
              <a:t>カイラル超伝導</a:t>
            </a:r>
            <a:endParaRPr lang="en-US" altLang="ja-JP"/>
          </a:p>
          <a:p>
            <a:pPr marL="285750" indent="-285750">
              <a:buFont typeface="Arial" charset="0"/>
              <a:buChar char="•"/>
            </a:pPr>
            <a:r>
              <a:rPr lang="en-US" altLang="ja-JP"/>
              <a:t>Kondo hole</a:t>
            </a:r>
          </a:p>
          <a:p>
            <a:pPr marL="285750" indent="-285750">
              <a:buFont typeface="Arial" charset="0"/>
              <a:buChar char="•"/>
            </a:pPr>
            <a:r>
              <a:rPr lang="ja-JP" altLang="en-US"/>
              <a:t>トポロジカル絶縁体・超伝導体</a:t>
            </a:r>
            <a:endParaRPr lang="en-US" altLang="ja-JP"/>
          </a:p>
        </p:txBody>
      </p:sp>
      <p:sp>
        <p:nvSpPr>
          <p:cNvPr id="135" name="正方形/長方形 134"/>
          <p:cNvSpPr>
            <a:spLocks/>
          </p:cNvSpPr>
          <p:nvPr/>
        </p:nvSpPr>
        <p:spPr>
          <a:xfrm>
            <a:off x="5651500" y="4508500"/>
            <a:ext cx="3168650" cy="4873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ja-JP" altLang="en-US" sz="2200" dirty="0">
                <a:solidFill>
                  <a:srgbClr val="0000FF"/>
                </a:solidFill>
                <a:ea typeface="ＭＳ Ｐゴシック" charset="-128"/>
                <a:cs typeface="+mn-cs"/>
              </a:rPr>
              <a:t>電子状態のその場観測</a:t>
            </a:r>
          </a:p>
        </p:txBody>
      </p:sp>
      <p:grpSp>
        <p:nvGrpSpPr>
          <p:cNvPr id="18438" name="図形グループ 9"/>
          <p:cNvGrpSpPr>
            <a:grpSpLocks/>
          </p:cNvGrpSpPr>
          <p:nvPr/>
        </p:nvGrpSpPr>
        <p:grpSpPr bwMode="auto">
          <a:xfrm>
            <a:off x="250825" y="4149725"/>
            <a:ext cx="2763838" cy="2519363"/>
            <a:chOff x="143951" y="3055663"/>
            <a:chExt cx="3566286" cy="3252206"/>
          </a:xfrm>
        </p:grpSpPr>
        <p:grpSp>
          <p:nvGrpSpPr>
            <p:cNvPr id="18442" name="図形グループ 87"/>
            <p:cNvGrpSpPr>
              <a:grpSpLocks/>
            </p:cNvGrpSpPr>
            <p:nvPr/>
          </p:nvGrpSpPr>
          <p:grpSpPr bwMode="auto">
            <a:xfrm>
              <a:off x="395536" y="3429000"/>
              <a:ext cx="2884854" cy="2878869"/>
              <a:chOff x="983762" y="393826"/>
              <a:chExt cx="2884854" cy="2878869"/>
            </a:xfrm>
          </p:grpSpPr>
          <p:pic>
            <p:nvPicPr>
              <p:cNvPr id="18446" name="図 8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3762" y="393826"/>
                <a:ext cx="2884854" cy="2878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7" name="正方形/長方形 89"/>
              <p:cNvSpPr>
                <a:spLocks noChangeArrowheads="1"/>
              </p:cNvSpPr>
              <p:nvPr/>
            </p:nvSpPr>
            <p:spPr bwMode="auto">
              <a:xfrm>
                <a:off x="1022838" y="394774"/>
                <a:ext cx="1843481" cy="337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ja-JP" sz="1100"/>
                  <a:t>I = 1 nA, V = 50 mV</a:t>
                </a:r>
                <a:endParaRPr lang="ja-JP" altLang="en-US" sz="1100"/>
              </a:p>
            </p:txBody>
          </p:sp>
        </p:grpSp>
        <p:sp>
          <p:nvSpPr>
            <p:cNvPr id="18443" name="正方形/長方形 91"/>
            <p:cNvSpPr>
              <a:spLocks noChangeArrowheads="1"/>
            </p:cNvSpPr>
            <p:nvPr/>
          </p:nvSpPr>
          <p:spPr bwMode="auto">
            <a:xfrm>
              <a:off x="2295652" y="3429949"/>
              <a:ext cx="1118766" cy="33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100"/>
                <a:t>CeIn plane</a:t>
              </a:r>
              <a:endParaRPr lang="ja-JP" altLang="en-US" sz="1100"/>
            </a:p>
          </p:txBody>
        </p:sp>
        <p:sp>
          <p:nvSpPr>
            <p:cNvPr id="2" name="正方形/長方形 92"/>
            <p:cNvSpPr>
              <a:spLocks noChangeArrowheads="1"/>
            </p:cNvSpPr>
            <p:nvPr/>
          </p:nvSpPr>
          <p:spPr bwMode="auto">
            <a:xfrm>
              <a:off x="143951" y="3055663"/>
              <a:ext cx="2450079" cy="43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600" b="1">
                  <a:solidFill>
                    <a:srgbClr val="0000FF"/>
                  </a:solidFill>
                </a:rPr>
                <a:t>CeCo(In</a:t>
              </a:r>
              <a:r>
                <a:rPr lang="en-US" altLang="ja-JP" sz="1600" b="1" baseline="-25000">
                  <a:solidFill>
                    <a:srgbClr val="0000FF"/>
                  </a:solidFill>
                </a:rPr>
                <a:t>0.95</a:t>
              </a:r>
              <a:r>
                <a:rPr lang="en-US" altLang="ja-JP" sz="1600" b="1">
                  <a:solidFill>
                    <a:srgbClr val="0000FF"/>
                  </a:solidFill>
                </a:rPr>
                <a:t>Zn</a:t>
              </a:r>
              <a:r>
                <a:rPr lang="en-US" altLang="ja-JP" sz="1600" b="1" baseline="-25000">
                  <a:solidFill>
                    <a:srgbClr val="0000FF"/>
                  </a:solidFill>
                </a:rPr>
                <a:t>0.05</a:t>
              </a:r>
              <a:r>
                <a:rPr lang="en-US" altLang="ja-JP" sz="1600" b="1">
                  <a:solidFill>
                    <a:srgbClr val="0000FF"/>
                  </a:solidFill>
                </a:rPr>
                <a:t>)</a:t>
              </a:r>
              <a:r>
                <a:rPr lang="en-US" altLang="ja-JP" sz="1600" b="1" baseline="-25000">
                  <a:solidFill>
                    <a:srgbClr val="0000FF"/>
                  </a:solidFill>
                </a:rPr>
                <a:t>5</a:t>
              </a:r>
              <a:endParaRPr lang="ja-JP" altLang="en-US" sz="1600" b="1" baseline="-25000">
                <a:solidFill>
                  <a:srgbClr val="0000FF"/>
                </a:solidFill>
              </a:endParaRPr>
            </a:p>
          </p:txBody>
        </p:sp>
        <p:pic>
          <p:nvPicPr>
            <p:cNvPr id="18445" name="図 9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5652" y="4182086"/>
              <a:ext cx="1414585" cy="135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9" name="図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5" t="24503" r="60387" b="12331"/>
          <a:stretch>
            <a:fillRect/>
          </a:stretch>
        </p:blipFill>
        <p:spPr bwMode="auto">
          <a:xfrm>
            <a:off x="2987675" y="4462463"/>
            <a:ext cx="23764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正方形/長方形 96"/>
          <p:cNvSpPr>
            <a:spLocks noChangeArrowheads="1"/>
          </p:cNvSpPr>
          <p:nvPr/>
        </p:nvSpPr>
        <p:spPr bwMode="auto">
          <a:xfrm>
            <a:off x="2987675" y="4149725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1600" b="1">
                <a:solidFill>
                  <a:srgbClr val="0000FF"/>
                </a:solidFill>
              </a:rPr>
              <a:t>準粒子干渉イメージング</a:t>
            </a:r>
          </a:p>
        </p:txBody>
      </p:sp>
      <p:pic>
        <p:nvPicPr>
          <p:cNvPr id="4" name="MBESTM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/>
          <a:srcRect l="23275" r="19975"/>
          <a:stretch/>
        </p:blipFill>
        <p:spPr>
          <a:xfrm>
            <a:off x="5940152" y="980728"/>
            <a:ext cx="2288361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BE_Deposition.mp4" descr="/Users/kasaharayuuichi/Documents/研究以外/京都大学/授業/課題演習Q3/H28/MBE_Depositio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6" b="12489"/>
          <a:stretch>
            <a:fillRect/>
          </a:stretch>
        </p:blipFill>
        <p:spPr bwMode="auto">
          <a:xfrm>
            <a:off x="4875213" y="1265238"/>
            <a:ext cx="38576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5243513" y="836613"/>
            <a:ext cx="3121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000">
                <a:solidFill>
                  <a:srgbClr val="FF0000"/>
                </a:solidFill>
              </a:rPr>
              <a:t>分子線エピタキシー</a:t>
            </a:r>
            <a:r>
              <a:rPr lang="en-US" altLang="ja-JP" sz="2000">
                <a:solidFill>
                  <a:srgbClr val="FF0000"/>
                </a:solidFill>
              </a:rPr>
              <a:t> (MBE)</a:t>
            </a:r>
            <a:endParaRPr lang="ja-JP" altLang="en-US" sz="2000">
              <a:solidFill>
                <a:srgbClr val="FF0000"/>
              </a:solidFill>
            </a:endParaRPr>
          </a:p>
        </p:txBody>
      </p:sp>
      <p:grpSp>
        <p:nvGrpSpPr>
          <p:cNvPr id="19459" name="グループ化 30"/>
          <p:cNvGrpSpPr>
            <a:grpSpLocks/>
          </p:cNvGrpSpPr>
          <p:nvPr/>
        </p:nvGrpSpPr>
        <p:grpSpPr bwMode="auto">
          <a:xfrm>
            <a:off x="684213" y="1052513"/>
            <a:ext cx="3340100" cy="3044825"/>
            <a:chOff x="3080791" y="-144017"/>
            <a:chExt cx="5881902" cy="5371197"/>
          </a:xfrm>
        </p:grpSpPr>
        <p:sp>
          <p:nvSpPr>
            <p:cNvPr id="9" name="正方形/長方形 8"/>
            <p:cNvSpPr/>
            <p:nvPr/>
          </p:nvSpPr>
          <p:spPr bwMode="auto">
            <a:xfrm>
              <a:off x="3080791" y="-144017"/>
              <a:ext cx="5716962" cy="53347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 dirty="0"/>
            </a:p>
          </p:txBody>
        </p:sp>
        <p:sp>
          <p:nvSpPr>
            <p:cNvPr id="10" name="右大かっこ 9"/>
            <p:cNvSpPr/>
            <p:nvPr/>
          </p:nvSpPr>
          <p:spPr bwMode="auto">
            <a:xfrm>
              <a:off x="5963034" y="1883484"/>
              <a:ext cx="136984" cy="646895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  <p:sp>
          <p:nvSpPr>
            <p:cNvPr id="19475" name="AutoShape 14"/>
            <p:cNvSpPr>
              <a:spLocks/>
            </p:cNvSpPr>
            <p:nvPr/>
          </p:nvSpPr>
          <p:spPr bwMode="auto">
            <a:xfrm>
              <a:off x="7074053" y="825908"/>
              <a:ext cx="1573103" cy="848685"/>
            </a:xfrm>
            <a:prstGeom prst="wedgeRectCallout">
              <a:avLst>
                <a:gd name="adj1" fmla="val -112949"/>
                <a:gd name="adj2" fmla="val 30644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altLang="ja-JP" sz="1200">
                  <a:solidFill>
                    <a:srgbClr val="0000FF"/>
                  </a:solidFill>
                </a:rPr>
                <a:t>CeCoIn</a:t>
              </a:r>
              <a:r>
                <a:rPr lang="en-US" altLang="ja-JP" sz="1200" baseline="-25000">
                  <a:solidFill>
                    <a:srgbClr val="0000FF"/>
                  </a:solidFill>
                </a:rPr>
                <a:t>5</a:t>
              </a:r>
              <a:endParaRPr lang="ja-JP" altLang="en-US" sz="1200">
                <a:solidFill>
                  <a:srgbClr val="0000FF"/>
                </a:solidFill>
              </a:endParaRPr>
            </a:p>
          </p:txBody>
        </p:sp>
        <p:sp>
          <p:nvSpPr>
            <p:cNvPr id="19476" name="AutoShape 15"/>
            <p:cNvSpPr>
              <a:spLocks/>
            </p:cNvSpPr>
            <p:nvPr/>
          </p:nvSpPr>
          <p:spPr bwMode="auto">
            <a:xfrm>
              <a:off x="7052256" y="2291343"/>
              <a:ext cx="1594897" cy="838138"/>
            </a:xfrm>
            <a:prstGeom prst="wedgeRectCallout">
              <a:avLst>
                <a:gd name="adj1" fmla="val -108736"/>
                <a:gd name="adj2" fmla="val -64181"/>
              </a:avLst>
            </a:prstGeom>
            <a:solidFill>
              <a:srgbClr val="FF9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en-US" altLang="ja-JP" sz="1200">
                  <a:solidFill>
                    <a:srgbClr val="0000FF"/>
                  </a:solidFill>
                </a:rPr>
                <a:t>YbCoIn</a:t>
              </a:r>
              <a:r>
                <a:rPr lang="en-US" altLang="ja-JP" sz="1200" baseline="-25000">
                  <a:solidFill>
                    <a:srgbClr val="0000FF"/>
                  </a:solidFill>
                </a:rPr>
                <a:t>5</a:t>
              </a:r>
              <a:r>
                <a:rPr lang="en-US" altLang="ja-JP" sz="1200">
                  <a:solidFill>
                    <a:srgbClr val="0000FF"/>
                  </a:solidFill>
                </a:rPr>
                <a:t/>
              </a:r>
              <a:br>
                <a:rPr lang="en-US" altLang="ja-JP" sz="1200">
                  <a:solidFill>
                    <a:srgbClr val="0000FF"/>
                  </a:solidFill>
                </a:rPr>
              </a:br>
              <a:endParaRPr lang="en-US" altLang="ja-JP" sz="1200">
                <a:solidFill>
                  <a:srgbClr val="000000"/>
                </a:solidFill>
              </a:endParaRPr>
            </a:p>
            <a:p>
              <a:pPr algn="ctr"/>
              <a:endParaRPr lang="ja-JP" altLang="en-US" sz="1200">
                <a:solidFill>
                  <a:srgbClr val="0000FF"/>
                </a:solidFill>
              </a:endParaRPr>
            </a:p>
          </p:txBody>
        </p:sp>
        <p:sp>
          <p:nvSpPr>
            <p:cNvPr id="19477" name="Rectangle 16"/>
            <p:cNvSpPr>
              <a:spLocks/>
            </p:cNvSpPr>
            <p:nvPr/>
          </p:nvSpPr>
          <p:spPr bwMode="auto">
            <a:xfrm>
              <a:off x="7119902" y="2603317"/>
              <a:ext cx="1359387" cy="39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000000"/>
                  </a:solidFill>
                </a:rPr>
                <a:t>Yb</a:t>
              </a:r>
              <a:r>
                <a:rPr lang="en-US" altLang="ja-JP" sz="1200" baseline="30000">
                  <a:solidFill>
                    <a:srgbClr val="000000"/>
                  </a:solidFill>
                </a:rPr>
                <a:t>2+</a:t>
              </a:r>
              <a:r>
                <a:rPr lang="en-US" altLang="ja-JP" sz="1200">
                  <a:solidFill>
                    <a:srgbClr val="000000"/>
                  </a:solidFill>
                </a:rPr>
                <a:t>: (4</a:t>
              </a:r>
              <a:r>
                <a:rPr lang="en-US" altLang="ja-JP" sz="1200" i="1">
                  <a:solidFill>
                    <a:srgbClr val="000000"/>
                  </a:solidFill>
                </a:rPr>
                <a:t>f </a:t>
              </a:r>
              <a:r>
                <a:rPr lang="en-US" altLang="ja-JP" sz="1200">
                  <a:solidFill>
                    <a:srgbClr val="000000"/>
                  </a:solidFill>
                </a:rPr>
                <a:t>)</a:t>
              </a:r>
              <a:r>
                <a:rPr lang="en-US" altLang="ja-JP" sz="1200" baseline="30000">
                  <a:solidFill>
                    <a:srgbClr val="000000"/>
                  </a:solidFill>
                </a:rPr>
                <a:t>14</a:t>
              </a:r>
              <a:endParaRPr lang="ja-JP" altLang="en-US" sz="1200" baseline="30000">
                <a:solidFill>
                  <a:srgbClr val="000000"/>
                </a:solidFill>
              </a:endParaRPr>
            </a:p>
          </p:txBody>
        </p:sp>
        <p:sp>
          <p:nvSpPr>
            <p:cNvPr id="19478" name="Rectangle 17"/>
            <p:cNvSpPr>
              <a:spLocks/>
            </p:cNvSpPr>
            <p:nvPr/>
          </p:nvSpPr>
          <p:spPr bwMode="auto">
            <a:xfrm>
              <a:off x="7195060" y="1189630"/>
              <a:ext cx="1289408" cy="390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1200">
                  <a:solidFill>
                    <a:srgbClr val="000000"/>
                  </a:solidFill>
                </a:rPr>
                <a:t>Ce</a:t>
              </a:r>
              <a:r>
                <a:rPr lang="en-US" altLang="ja-JP" sz="1200" baseline="30000">
                  <a:solidFill>
                    <a:srgbClr val="000000"/>
                  </a:solidFill>
                </a:rPr>
                <a:t>3+</a:t>
              </a:r>
              <a:r>
                <a:rPr lang="en-US" altLang="ja-JP" sz="1200">
                  <a:solidFill>
                    <a:srgbClr val="000000"/>
                  </a:solidFill>
                </a:rPr>
                <a:t>: (4</a:t>
              </a:r>
              <a:r>
                <a:rPr lang="en-US" altLang="ja-JP" sz="1200" i="1">
                  <a:solidFill>
                    <a:srgbClr val="000000"/>
                  </a:solidFill>
                </a:rPr>
                <a:t>f </a:t>
              </a:r>
              <a:r>
                <a:rPr lang="en-US" altLang="ja-JP" sz="1200">
                  <a:solidFill>
                    <a:srgbClr val="000000"/>
                  </a:solidFill>
                </a:rPr>
                <a:t>)</a:t>
              </a:r>
              <a:r>
                <a:rPr lang="en-US" altLang="ja-JP" sz="1200" baseline="30000">
                  <a:solidFill>
                    <a:srgbClr val="000000"/>
                  </a:solidFill>
                </a:rPr>
                <a:t>1</a:t>
              </a:r>
              <a:endParaRPr lang="ja-JP" altLang="en-US" sz="1200" baseline="30000">
                <a:solidFill>
                  <a:srgbClr val="000000"/>
                </a:solidFill>
              </a:endParaRPr>
            </a:p>
          </p:txBody>
        </p:sp>
        <p:sp>
          <p:nvSpPr>
            <p:cNvPr id="19479" name="テキスト ボックス 20"/>
            <p:cNvSpPr txBox="1">
              <a:spLocks noChangeArrowheads="1"/>
            </p:cNvSpPr>
            <p:nvPr/>
          </p:nvSpPr>
          <p:spPr bwMode="auto">
            <a:xfrm>
              <a:off x="6993150" y="329143"/>
              <a:ext cx="1791478" cy="542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1400" i="1"/>
                <a:t>magnetic</a:t>
              </a:r>
              <a:endParaRPr lang="ja-JP" altLang="en-US" sz="1400" i="1"/>
            </a:p>
          </p:txBody>
        </p:sp>
        <p:sp>
          <p:nvSpPr>
            <p:cNvPr id="19480" name="テキスト ボックス 21"/>
            <p:cNvSpPr txBox="1">
              <a:spLocks noChangeArrowheads="1"/>
            </p:cNvSpPr>
            <p:nvPr/>
          </p:nvSpPr>
          <p:spPr bwMode="auto">
            <a:xfrm>
              <a:off x="6756597" y="1760919"/>
              <a:ext cx="2206096" cy="553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400" i="1"/>
                <a:t>nonmagnetic</a:t>
              </a:r>
              <a:endParaRPr lang="ja-JP" altLang="en-US" sz="1400" i="1"/>
            </a:p>
          </p:txBody>
        </p:sp>
        <p:pic>
          <p:nvPicPr>
            <p:cNvPr id="19481" name="図 25" descr="CeCoIn5_3_YbCoIn5_3.png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839" y="-90956"/>
              <a:ext cx="2492639" cy="4356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図 26" descr="CeCoIn5_1_YbCoIn5_3.png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008" y="3279158"/>
              <a:ext cx="1507693" cy="151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3" name="図 27" descr="CeCoIn5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666" y="3250722"/>
              <a:ext cx="1411757" cy="197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右大かっこ 19"/>
            <p:cNvSpPr/>
            <p:nvPr/>
          </p:nvSpPr>
          <p:spPr bwMode="auto">
            <a:xfrm>
              <a:off x="5963034" y="1202982"/>
              <a:ext cx="136984" cy="646897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1400"/>
            </a:p>
          </p:txBody>
        </p:sp>
      </p:grpSp>
      <p:sp>
        <p:nvSpPr>
          <p:cNvPr id="39" name="正方形/長方形 38"/>
          <p:cNvSpPr>
            <a:spLocks/>
          </p:cNvSpPr>
          <p:nvPr/>
        </p:nvSpPr>
        <p:spPr>
          <a:xfrm>
            <a:off x="4751388" y="5805488"/>
            <a:ext cx="4105275" cy="971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ja-JP" altLang="en-US" sz="2200" dirty="0">
                <a:solidFill>
                  <a:srgbClr val="0000FF"/>
                </a:solidFill>
                <a:ea typeface="ＭＳ Ｐゴシック" charset="-128"/>
                <a:cs typeface="+mn-cs"/>
              </a:rPr>
              <a:t>自然界に存在しない物質・</a:t>
            </a:r>
            <a:endParaRPr lang="en-US" altLang="ja-JP" sz="2200" dirty="0">
              <a:solidFill>
                <a:srgbClr val="0000FF"/>
              </a:solidFill>
              <a:ea typeface="ＭＳ Ｐゴシック" charset="-128"/>
              <a:cs typeface="+mn-cs"/>
            </a:endParaRPr>
          </a:p>
          <a:p>
            <a:pPr algn="ctr">
              <a:lnSpc>
                <a:spcPct val="120000"/>
              </a:lnSpc>
              <a:defRPr/>
            </a:pPr>
            <a:r>
              <a:rPr lang="ja-JP" altLang="en-US" sz="2200" dirty="0">
                <a:solidFill>
                  <a:srgbClr val="0000FF"/>
                </a:solidFill>
                <a:ea typeface="ＭＳ Ｐゴシック" charset="-128"/>
                <a:cs typeface="+mn-cs"/>
              </a:rPr>
              <a:t>超伝導状態を</a:t>
            </a:r>
            <a:r>
              <a:rPr lang="ja-JP" altLang="en-US" sz="2200" dirty="0">
                <a:solidFill>
                  <a:srgbClr val="FF0000"/>
                </a:solidFill>
                <a:ea typeface="ＭＳ Ｐゴシック" charset="-128"/>
                <a:cs typeface="+mn-cs"/>
              </a:rPr>
              <a:t>人工的に</a:t>
            </a:r>
            <a:r>
              <a:rPr lang="ja-JP" altLang="en-US" sz="2200" dirty="0">
                <a:solidFill>
                  <a:srgbClr val="0000FF"/>
                </a:solidFill>
                <a:ea typeface="ＭＳ Ｐゴシック" charset="-128"/>
                <a:cs typeface="+mn-cs"/>
              </a:rPr>
              <a:t>創り出す</a:t>
            </a:r>
          </a:p>
        </p:txBody>
      </p:sp>
      <p:sp>
        <p:nvSpPr>
          <p:cNvPr id="18439" name="テキスト ボックス 41"/>
          <p:cNvSpPr txBox="1">
            <a:spLocks noChangeArrowheads="1"/>
          </p:cNvSpPr>
          <p:nvPr/>
        </p:nvSpPr>
        <p:spPr bwMode="auto">
          <a:xfrm>
            <a:off x="4518025" y="3794125"/>
            <a:ext cx="4572000" cy="193833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ja-JP" altLang="en-US" sz="2000" dirty="0" smtClean="0">
                <a:solidFill>
                  <a:srgbClr val="0080FF"/>
                </a:solidFill>
              </a:rPr>
              <a:t>重い電子系物質（究極の強相関電子系）</a:t>
            </a:r>
            <a:endParaRPr lang="en-US" altLang="ja-JP" sz="2000" dirty="0" smtClean="0">
              <a:solidFill>
                <a:srgbClr val="0080FF"/>
              </a:solidFill>
            </a:endParaRPr>
          </a:p>
          <a:p>
            <a:pPr algn="ctr">
              <a:defRPr/>
            </a:pPr>
            <a:r>
              <a:rPr lang="ja-JP" altLang="en-US" sz="2000" dirty="0" smtClean="0">
                <a:solidFill>
                  <a:srgbClr val="0080FF"/>
                </a:solidFill>
              </a:rPr>
              <a:t>の２次元閉じ込め</a:t>
            </a:r>
            <a:r>
              <a:rPr lang="ja-JP" altLang="en-US" sz="2000" dirty="0" smtClean="0">
                <a:solidFill>
                  <a:srgbClr val="008040"/>
                </a:solidFill>
              </a:rPr>
              <a:t>：</a:t>
            </a:r>
            <a:r>
              <a:rPr lang="ja-JP" altLang="en-US" sz="2000" dirty="0" smtClean="0">
                <a:solidFill>
                  <a:srgbClr val="000000"/>
                </a:solidFill>
              </a:rPr>
              <a:t>世界初</a:t>
            </a:r>
            <a:r>
              <a:rPr lang="en-US" altLang="ja-JP" sz="2000" dirty="0" smtClean="0">
                <a:solidFill>
                  <a:srgbClr val="000000"/>
                </a:solidFill>
              </a:rPr>
              <a:t> !!</a:t>
            </a:r>
          </a:p>
          <a:p>
            <a:pPr algn="ctr">
              <a:lnSpc>
                <a:spcPct val="50000"/>
              </a:lnSpc>
              <a:defRPr/>
            </a:pPr>
            <a:endParaRPr lang="en-US" altLang="ja-JP" sz="2000" dirty="0" smtClean="0">
              <a:solidFill>
                <a:srgbClr val="008040"/>
              </a:solidFill>
            </a:endParaRPr>
          </a:p>
          <a:p>
            <a:pPr algn="ctr">
              <a:defRPr/>
            </a:pPr>
            <a:r>
              <a:rPr lang="ja-JP" altLang="en-US" sz="2000" dirty="0" smtClean="0">
                <a:solidFill>
                  <a:srgbClr val="008040"/>
                </a:solidFill>
              </a:rPr>
              <a:t>三色超格子（超伝導）</a:t>
            </a:r>
            <a:endParaRPr lang="en-US" altLang="ja-JP" sz="2000" dirty="0" smtClean="0">
              <a:solidFill>
                <a:srgbClr val="008040"/>
              </a:solidFill>
            </a:endParaRPr>
          </a:p>
          <a:p>
            <a:pPr algn="ctr">
              <a:defRPr/>
            </a:pPr>
            <a:r>
              <a:rPr lang="ja-JP" altLang="en-US" sz="2000" dirty="0" smtClean="0">
                <a:solidFill>
                  <a:srgbClr val="000000"/>
                </a:solidFill>
              </a:rPr>
              <a:t>空間反転対称性の破れた超伝導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pPr algn="ctr">
              <a:lnSpc>
                <a:spcPct val="50000"/>
              </a:lnSpc>
              <a:defRPr/>
            </a:pPr>
            <a:endParaRPr lang="en-US" altLang="ja-JP" sz="2000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ja-JP" altLang="en-US" sz="2000" dirty="0" smtClean="0">
                <a:solidFill>
                  <a:srgbClr val="FF8000"/>
                </a:solidFill>
              </a:rPr>
              <a:t>電界効果デバイス</a:t>
            </a:r>
          </a:p>
        </p:txBody>
      </p:sp>
      <p:sp>
        <p:nvSpPr>
          <p:cNvPr id="18444" name="正方形/長方形 4"/>
          <p:cNvSpPr>
            <a:spLocks noChangeArrowheads="1"/>
          </p:cNvSpPr>
          <p:nvPr/>
        </p:nvSpPr>
        <p:spPr bwMode="auto">
          <a:xfrm>
            <a:off x="0" y="-27850"/>
            <a:ext cx="9144000" cy="648000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ja-JP" altLang="en-US" sz="3200" b="1" dirty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２次元物質の人工設計と新しい量子状態の創製</a:t>
            </a:r>
          </a:p>
        </p:txBody>
      </p:sp>
      <p:sp>
        <p:nvSpPr>
          <p:cNvPr id="19463" name="テキスト ボックス 42"/>
          <p:cNvSpPr txBox="1">
            <a:spLocks noChangeArrowheads="1"/>
          </p:cNvSpPr>
          <p:nvPr/>
        </p:nvSpPr>
        <p:spPr bwMode="auto">
          <a:xfrm>
            <a:off x="755650" y="4076700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000">
                <a:solidFill>
                  <a:srgbClr val="FF0000"/>
                </a:solidFill>
              </a:rPr>
              <a:t>スピン軌道相互作用の制御</a:t>
            </a:r>
          </a:p>
        </p:txBody>
      </p:sp>
      <p:sp>
        <p:nvSpPr>
          <p:cNvPr id="19464" name="テキスト ボックス 42"/>
          <p:cNvSpPr txBox="1">
            <a:spLocks noChangeArrowheads="1"/>
          </p:cNvSpPr>
          <p:nvPr/>
        </p:nvSpPr>
        <p:spPr bwMode="auto">
          <a:xfrm>
            <a:off x="1606550" y="836613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ja-JP" altLang="en-US" sz="2000">
                <a:solidFill>
                  <a:srgbClr val="FF0000"/>
                </a:solidFill>
              </a:rPr>
              <a:t>人工超格子</a:t>
            </a:r>
          </a:p>
        </p:txBody>
      </p:sp>
      <p:pic>
        <p:nvPicPr>
          <p:cNvPr id="19465" name="図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4508500"/>
            <a:ext cx="6762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図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8152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図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805488"/>
            <a:ext cx="714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右矢印 31"/>
          <p:cNvSpPr/>
          <p:nvPr/>
        </p:nvSpPr>
        <p:spPr>
          <a:xfrm rot="5400000">
            <a:off x="1583532" y="5985668"/>
            <a:ext cx="431800" cy="214313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5" name="右矢印 34"/>
          <p:cNvSpPr/>
          <p:nvPr/>
        </p:nvSpPr>
        <p:spPr>
          <a:xfrm rot="16200000" flipV="1">
            <a:off x="1008062" y="5410201"/>
            <a:ext cx="1008063" cy="214312"/>
          </a:xfrm>
          <a:prstGeom prst="rightArrow">
            <a:avLst/>
          </a:prstGeom>
          <a:solidFill>
            <a:srgbClr val="80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36" name="右矢印 35"/>
          <p:cNvSpPr/>
          <p:nvPr/>
        </p:nvSpPr>
        <p:spPr>
          <a:xfrm rot="16200000" flipV="1">
            <a:off x="1584325" y="5049838"/>
            <a:ext cx="431800" cy="2159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cxnSp>
        <p:nvCxnSpPr>
          <p:cNvPr id="8" name="直線コネクタ 7"/>
          <p:cNvCxnSpPr>
            <a:stCxn id="19466" idx="1"/>
          </p:cNvCxnSpPr>
          <p:nvPr/>
        </p:nvCxnSpPr>
        <p:spPr>
          <a:xfrm flipH="1">
            <a:off x="2700338" y="4941888"/>
            <a:ext cx="287337" cy="142875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 flipV="1">
            <a:off x="2700338" y="6021388"/>
            <a:ext cx="287337" cy="144462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図 1" descr="R00177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38126" r="13235" b="22005"/>
          <a:stretch>
            <a:fillRect/>
          </a:stretch>
        </p:blipFill>
        <p:spPr bwMode="auto">
          <a:xfrm>
            <a:off x="11113" y="3284538"/>
            <a:ext cx="61007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14"/>
          <p:cNvSpPr txBox="1">
            <a:spLocks noChangeArrowheads="1"/>
          </p:cNvSpPr>
          <p:nvPr/>
        </p:nvSpPr>
        <p:spPr bwMode="auto">
          <a:xfrm>
            <a:off x="9525" y="3284538"/>
            <a:ext cx="733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>
                <a:solidFill>
                  <a:schemeClr val="bg1"/>
                </a:solidFill>
              </a:rPr>
              <a:t>2017.4</a:t>
            </a:r>
            <a:endParaRPr lang="ja-JP" altLang="en-US" sz="1400">
              <a:solidFill>
                <a:schemeClr val="bg1"/>
              </a:solidFill>
            </a:endParaRPr>
          </a:p>
        </p:txBody>
      </p:sp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2049463" y="-171450"/>
            <a:ext cx="50434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6000" b="1" i="1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0"/>
              </a:rPr>
              <a:t>Challenge!!</a:t>
            </a:r>
            <a:endParaRPr lang="ja-JP" altLang="en-US" sz="6000" b="1" i="1" dirty="0">
              <a:solidFill>
                <a:srgbClr val="FF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  <a:ea typeface="ＭＳ Ｐゴシック" charset="0"/>
            </a:endParaRPr>
          </a:p>
        </p:txBody>
      </p:sp>
      <p:sp>
        <p:nvSpPr>
          <p:cNvPr id="20484" name="Rectangle 48"/>
          <p:cNvSpPr>
            <a:spLocks noChangeArrowheads="1"/>
          </p:cNvSpPr>
          <p:nvPr/>
        </p:nvSpPr>
        <p:spPr bwMode="auto">
          <a:xfrm>
            <a:off x="96838" y="1268413"/>
            <a:ext cx="4486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u="sng">
                <a:latin typeface="Calibri" charset="0"/>
              </a:rPr>
              <a:t>前期：　ゼミ形式</a:t>
            </a:r>
          </a:p>
          <a:p>
            <a:r>
              <a:rPr lang="ja-JP" altLang="en-US" sz="1600">
                <a:latin typeface="Calibri" charset="0"/>
              </a:rPr>
              <a:t>　主に超伝導の本を輪講。</a:t>
            </a:r>
            <a:endParaRPr lang="en-US" altLang="ja-JP" sz="1600">
              <a:latin typeface="Calibri" charset="0"/>
            </a:endParaRPr>
          </a:p>
          <a:p>
            <a:r>
              <a:rPr lang="ja-JP" altLang="en-US" sz="1600">
                <a:latin typeface="Calibri" charset="0"/>
              </a:rPr>
              <a:t>　</a:t>
            </a:r>
            <a:r>
              <a:rPr lang="en-US" altLang="ja-JP" sz="1600">
                <a:latin typeface="Calibri" charset="0"/>
              </a:rPr>
              <a:t>J. R. Schrieffer, “Theory of Superconductivity”</a:t>
            </a:r>
            <a:r>
              <a:rPr lang="en-US" sz="1600">
                <a:latin typeface="Calibri" charset="0"/>
              </a:rPr>
              <a:t>など</a:t>
            </a:r>
            <a:r>
              <a:rPr lang="ja-JP" altLang="en-US" sz="1600">
                <a:latin typeface="Calibri" charset="0"/>
              </a:rPr>
              <a:t>。</a:t>
            </a:r>
            <a:endParaRPr lang="en-US" altLang="ja-JP" sz="1600">
              <a:latin typeface="Calibri" charset="0"/>
            </a:endParaRPr>
          </a:p>
          <a:p>
            <a:endParaRPr lang="en-US" altLang="ja-JP" sz="1600">
              <a:latin typeface="Calibri" charset="0"/>
            </a:endParaRPr>
          </a:p>
          <a:p>
            <a:r>
              <a:rPr lang="ja-JP" altLang="en-US" u="sng">
                <a:latin typeface="Calibri" charset="0"/>
              </a:rPr>
              <a:t>後期：　個別テーマの低温実験</a:t>
            </a:r>
          </a:p>
        </p:txBody>
      </p:sp>
      <p:sp>
        <p:nvSpPr>
          <p:cNvPr id="20485" name="正方形/長方形 12"/>
          <p:cNvSpPr>
            <a:spLocks noChangeArrowheads="1"/>
          </p:cNvSpPr>
          <p:nvPr/>
        </p:nvSpPr>
        <p:spPr bwMode="auto">
          <a:xfrm>
            <a:off x="6253163" y="3573463"/>
            <a:ext cx="28829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松田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祐司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	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　教授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	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　　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240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室</a:t>
            </a:r>
            <a:endParaRPr lang="en-US" altLang="ja-JP" sz="1600">
              <a:solidFill>
                <a:srgbClr val="008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寺嶋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孝仁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　教授　　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ja-JP" altLang="en-US" sz="1000">
                <a:solidFill>
                  <a:srgbClr val="008000"/>
                </a:solidFill>
                <a:latin typeface="Calibri" charset="0"/>
              </a:rPr>
              <a:t>総合研究５号館</a:t>
            </a:r>
            <a:endParaRPr lang="en-US" altLang="ja-JP" sz="1000">
              <a:solidFill>
                <a:srgbClr val="008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　　　　　　　　　　　　　　　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 407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室</a:t>
            </a:r>
            <a:endParaRPr lang="en-US" altLang="ja-JP" sz="1600">
              <a:solidFill>
                <a:srgbClr val="008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芝内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孝禎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	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　客員教授</a:t>
            </a:r>
            <a:endParaRPr lang="en-US" altLang="ja-JP" sz="1600">
              <a:solidFill>
                <a:srgbClr val="008000"/>
              </a:solidFill>
              <a:latin typeface="Calibri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笠原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裕一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	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　准教授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	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　　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238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室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笠原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成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	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　助教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	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　　</a:t>
            </a:r>
            <a:r>
              <a:rPr lang="en-US" altLang="ja-JP" sz="1600">
                <a:solidFill>
                  <a:srgbClr val="008000"/>
                </a:solidFill>
                <a:latin typeface="Calibri" charset="0"/>
              </a:rPr>
              <a:t>239</a:t>
            </a:r>
            <a:r>
              <a:rPr lang="ja-JP" altLang="en-US" sz="1600">
                <a:solidFill>
                  <a:srgbClr val="008000"/>
                </a:solidFill>
                <a:latin typeface="Calibri" charset="0"/>
              </a:rPr>
              <a:t>室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900113" y="5805488"/>
            <a:ext cx="7343775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2200" dirty="0">
                <a:solidFill>
                  <a:srgbClr val="0000FF"/>
                </a:solidFill>
                <a:ea typeface="ＭＳ Ｐゴシック" charset="-128"/>
                <a:cs typeface="+mn-cs"/>
              </a:rPr>
              <a:t>最先端の量子凝縮系の実験的研究を一緒に行いませんか？</a:t>
            </a:r>
            <a:endParaRPr lang="en-US" altLang="ja-JP" sz="2200" dirty="0">
              <a:solidFill>
                <a:srgbClr val="0000FF"/>
              </a:solidFill>
              <a:ea typeface="ＭＳ Ｐゴシック" charset="-128"/>
              <a:cs typeface="+mn-cs"/>
            </a:endParaRPr>
          </a:p>
          <a:p>
            <a:pPr algn="ctr">
              <a:defRPr/>
            </a:pPr>
            <a:r>
              <a:rPr lang="en-US" altLang="ja-JP" dirty="0">
                <a:latin typeface="Calibri" charset="0"/>
              </a:rPr>
              <a:t>http://kotai2.scphys.kyoto-u.ac.jp/</a:t>
            </a:r>
          </a:p>
        </p:txBody>
      </p:sp>
      <p:sp>
        <p:nvSpPr>
          <p:cNvPr id="10" name="テキスト ボックス 4"/>
          <p:cNvSpPr txBox="1">
            <a:spLocks noChangeArrowheads="1"/>
          </p:cNvSpPr>
          <p:nvPr/>
        </p:nvSpPr>
        <p:spPr bwMode="auto">
          <a:xfrm>
            <a:off x="4729163" y="1052513"/>
            <a:ext cx="4149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ja-JP" altLang="en-US" sz="2200" b="1" u="sng" dirty="0" smtClean="0">
                <a:solidFill>
                  <a:srgbClr val="FF0000"/>
                </a:solidFill>
                <a:latin typeface="Calibri" charset="0"/>
              </a:rPr>
              <a:t>具体的テーマ例</a:t>
            </a:r>
            <a:endParaRPr lang="en-US" altLang="ja-JP" sz="2200" b="1" u="sng" dirty="0" smtClean="0">
              <a:solidFill>
                <a:srgbClr val="FF0000"/>
              </a:solidFill>
              <a:latin typeface="Calibri" charset="0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  <a:defRPr/>
            </a:pPr>
            <a:r>
              <a:rPr lang="ja-JP" altLang="en-US" sz="2000" dirty="0" smtClean="0">
                <a:latin typeface="Calibri" charset="0"/>
              </a:rPr>
              <a:t>超伝導ギャップ構造の決定</a:t>
            </a:r>
            <a:endParaRPr lang="en-US" altLang="ja-JP" sz="2000" dirty="0" smtClean="0">
              <a:latin typeface="Calibri" charset="0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  <a:defRPr/>
            </a:pPr>
            <a:r>
              <a:rPr lang="en-US" altLang="ja-JP" sz="2000" dirty="0" smtClean="0">
                <a:latin typeface="Calibri" charset="0"/>
              </a:rPr>
              <a:t>MBE</a:t>
            </a:r>
            <a:r>
              <a:rPr lang="ja-JP" altLang="en-US" sz="2000" dirty="0" smtClean="0">
                <a:latin typeface="Calibri" charset="0"/>
              </a:rPr>
              <a:t>装置を用いた強相関電子の</a:t>
            </a:r>
            <a:endParaRPr lang="en-US" altLang="ja-JP" sz="2000" dirty="0" smtClean="0">
              <a:latin typeface="Calibri" charset="0"/>
            </a:endParaRPr>
          </a:p>
          <a:p>
            <a:pPr>
              <a:lnSpc>
                <a:spcPct val="110000"/>
              </a:lnSpc>
              <a:defRPr/>
            </a:pPr>
            <a:r>
              <a:rPr lang="ja-JP" altLang="ja-JP" sz="2000" dirty="0" smtClean="0">
                <a:latin typeface="Calibri" charset="0"/>
              </a:rPr>
              <a:t>　</a:t>
            </a:r>
            <a:r>
              <a:rPr lang="en-US" altLang="ja-JP" sz="2000" dirty="0" smtClean="0">
                <a:latin typeface="Calibri" charset="0"/>
              </a:rPr>
              <a:t>  </a:t>
            </a:r>
            <a:r>
              <a:rPr lang="ja-JP" altLang="en-US" sz="2000" dirty="0" smtClean="0">
                <a:latin typeface="Calibri" charset="0"/>
              </a:rPr>
              <a:t>人工超格子作製</a:t>
            </a:r>
            <a:endParaRPr lang="en-US" altLang="ja-JP" sz="2000" dirty="0" smtClean="0">
              <a:latin typeface="Calibri" charset="0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  <a:defRPr/>
            </a:pPr>
            <a:r>
              <a:rPr lang="en-US" altLang="ja-JP" sz="2000" dirty="0" smtClean="0">
                <a:latin typeface="Calibri" charset="0"/>
              </a:rPr>
              <a:t>STM</a:t>
            </a:r>
            <a:r>
              <a:rPr lang="ja-JP" altLang="en-US" sz="2000" dirty="0" smtClean="0">
                <a:latin typeface="Calibri" charset="0"/>
              </a:rPr>
              <a:t>によるその場電子状態観察</a:t>
            </a:r>
            <a:endParaRPr lang="en-US" altLang="ja-JP" sz="2000" dirty="0" smtClean="0">
              <a:latin typeface="Calibri" charset="0"/>
            </a:endParaRPr>
          </a:p>
          <a:p>
            <a:pPr marL="342900" indent="-342900">
              <a:lnSpc>
                <a:spcPct val="110000"/>
              </a:lnSpc>
              <a:buFont typeface="Wingdings" charset="2"/>
              <a:buChar char="Ø"/>
              <a:defRPr/>
            </a:pPr>
            <a:r>
              <a:rPr lang="ja-JP" altLang="en-US" sz="2000" dirty="0" smtClean="0">
                <a:latin typeface="Calibri" charset="0"/>
              </a:rPr>
              <a:t>熱電係数測定</a:t>
            </a:r>
            <a:endParaRPr lang="en-US" altLang="ja-JP" sz="2000" dirty="0" smtClean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9174</TotalTime>
  <Words>443</Words>
  <Application>Microsoft Macintosh PowerPoint</Application>
  <PresentationFormat>画面に合わせる (4:3)</PresentationFormat>
  <Paragraphs>123</Paragraphs>
  <Slides>7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Calibri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Challenge!!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yamashita</dc:creator>
  <cp:lastModifiedBy>Kasahara Yuichi</cp:lastModifiedBy>
  <cp:revision>271</cp:revision>
  <dcterms:created xsi:type="dcterms:W3CDTF">2008-11-26T06:54:16Z</dcterms:created>
  <dcterms:modified xsi:type="dcterms:W3CDTF">2017-11-22T09:15:22Z</dcterms:modified>
</cp:coreProperties>
</file>