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7" r:id="rId4"/>
    <p:sldId id="259" r:id="rId5"/>
    <p:sldId id="260" r:id="rId6"/>
    <p:sldId id="263" r:id="rId7"/>
    <p:sldId id="261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47" autoAdjust="0"/>
  </p:normalViewPr>
  <p:slideViewPr>
    <p:cSldViewPr>
      <p:cViewPr varScale="1">
        <p:scale>
          <a:sx n="104" d="100"/>
          <a:sy n="104" d="100"/>
        </p:scale>
        <p:origin x="-830" y="-6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EC831-B2EF-4179-AC24-D5B3FBB1F21B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4DF29-DEE2-403E-81E9-ABF2F26D7D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575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4DF29-DEE2-403E-81E9-ABF2F26D7D9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102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4DF29-DEE2-403E-81E9-ABF2F26D7D95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922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30B2D-C83B-42F4-9CD9-BCBA27D58C26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09F-9AE7-49E8-B683-6CE2C7C0AB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3523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30B2D-C83B-42F4-9CD9-BCBA27D58C26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09F-9AE7-49E8-B683-6CE2C7C0AB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370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30B2D-C83B-42F4-9CD9-BCBA27D58C26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09F-9AE7-49E8-B683-6CE2C7C0AB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519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30B2D-C83B-42F4-9CD9-BCBA27D58C26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09F-9AE7-49E8-B683-6CE2C7C0AB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996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30B2D-C83B-42F4-9CD9-BCBA27D58C26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09F-9AE7-49E8-B683-6CE2C7C0AB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2521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30B2D-C83B-42F4-9CD9-BCBA27D58C26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09F-9AE7-49E8-B683-6CE2C7C0AB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960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30B2D-C83B-42F4-9CD9-BCBA27D58C26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09F-9AE7-49E8-B683-6CE2C7C0AB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025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30B2D-C83B-42F4-9CD9-BCBA27D58C26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09F-9AE7-49E8-B683-6CE2C7C0AB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37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30B2D-C83B-42F4-9CD9-BCBA27D58C26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09F-9AE7-49E8-B683-6CE2C7C0AB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57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30B2D-C83B-42F4-9CD9-BCBA27D58C26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09F-9AE7-49E8-B683-6CE2C7C0AB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2229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30B2D-C83B-42F4-9CD9-BCBA27D58C26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09F-9AE7-49E8-B683-6CE2C7C0AB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737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30B2D-C83B-42F4-9CD9-BCBA27D58C26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7509F-9AE7-49E8-B683-6CE2C7C0AB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7751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2018</a:t>
            </a:r>
            <a:r>
              <a:rPr kumimoji="1" lang="ja-JP" altLang="en-US" dirty="0" smtClean="0"/>
              <a:t>年度課題研究ガイダンス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2017/12/5</a:t>
            </a:r>
          </a:p>
          <a:p>
            <a:r>
              <a:rPr kumimoji="1" lang="ja-JP" altLang="en-US" dirty="0" smtClean="0"/>
              <a:t>教務委員説明資料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036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286633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ja-JP" altLang="en-US" sz="5400" dirty="0" smtClean="0"/>
              <a:t>まずは、</a:t>
            </a:r>
            <a:r>
              <a:rPr lang="en-US" altLang="ja-JP" sz="5400" dirty="0" smtClean="0"/>
              <a:t/>
            </a:r>
            <a:br>
              <a:rPr lang="en-US" altLang="ja-JP" sz="5400" dirty="0" smtClean="0"/>
            </a:br>
            <a:r>
              <a:rPr lang="en-US" altLang="ja-JP" sz="5400" dirty="0" smtClean="0"/>
              <a:t>2018</a:t>
            </a:r>
            <a:r>
              <a:rPr lang="ja-JP" altLang="en-US" sz="5400" dirty="0" smtClean="0"/>
              <a:t>年度卒業研究科目の</a:t>
            </a:r>
            <a:r>
              <a:rPr lang="en-US" altLang="ja-JP" sz="5400" dirty="0" smtClean="0"/>
              <a:t/>
            </a:r>
            <a:br>
              <a:rPr lang="en-US" altLang="ja-JP" sz="5400" dirty="0" smtClean="0"/>
            </a:br>
            <a:r>
              <a:rPr lang="ja-JP" altLang="en-US" sz="5400" dirty="0" smtClean="0"/>
              <a:t>登録をして下さい</a:t>
            </a:r>
            <a:endParaRPr kumimoji="1" lang="ja-JP" altLang="en-US" sz="5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592288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期間：</a:t>
            </a:r>
            <a:r>
              <a:rPr lang="ja-JP" altLang="en-US" dirty="0" smtClean="0"/>
              <a:t> </a:t>
            </a:r>
            <a:r>
              <a:rPr lang="en-US" altLang="ja-JP" dirty="0" smtClean="0"/>
              <a:t>12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</a:t>
            </a:r>
            <a:r>
              <a:rPr lang="ja-JP" altLang="en-US" dirty="0" smtClean="0"/>
              <a:t>日（金）から</a:t>
            </a:r>
            <a:r>
              <a:rPr lang="en-US" altLang="ja-JP" dirty="0" smtClean="0"/>
              <a:t>12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27</a:t>
            </a:r>
            <a:r>
              <a:rPr lang="ja-JP" altLang="en-US" dirty="0" smtClean="0"/>
              <a:t>日（水）</a:t>
            </a:r>
            <a:endParaRPr lang="en-US" altLang="ja-JP" dirty="0" smtClean="0"/>
          </a:p>
          <a:p>
            <a:r>
              <a:rPr lang="ja-JP" altLang="en-US" dirty="0" smtClean="0"/>
              <a:t>全学生共通ポータルサイトのアンケートシステムでできます。</a:t>
            </a:r>
            <a:endParaRPr lang="en-US" altLang="ja-JP" dirty="0" smtClean="0"/>
          </a:p>
          <a:p>
            <a:r>
              <a:rPr lang="ja-JP" altLang="en-US" sz="2800" dirty="0"/>
              <a:t>詳細</a:t>
            </a:r>
            <a:r>
              <a:rPr lang="ja-JP" altLang="en-US" sz="2800" dirty="0" smtClean="0"/>
              <a:t>は</a:t>
            </a:r>
            <a:r>
              <a:rPr lang="en-US" altLang="ja-JP" sz="2800" dirty="0" smtClean="0"/>
              <a:t>KULASIS</a:t>
            </a:r>
            <a:r>
              <a:rPr lang="ja-JP" altLang="en-US" sz="2800" dirty="0" smtClean="0"/>
              <a:t>を見て下さい。</a:t>
            </a:r>
            <a:endParaRPr lang="en-US" altLang="ja-JP" sz="2800" dirty="0" smtClean="0"/>
          </a:p>
          <a:p>
            <a:r>
              <a:rPr lang="en-US" altLang="ja-JP" sz="2800" dirty="0" smtClean="0"/>
              <a:t>PQ</a:t>
            </a:r>
            <a:r>
              <a:rPr lang="ja-JP" altLang="en-US" sz="2800" dirty="0" smtClean="0"/>
              <a:t>課題では、第二</a:t>
            </a:r>
            <a:r>
              <a:rPr lang="ja-JP" altLang="en-US" sz="2800" dirty="0"/>
              <a:t>希望</a:t>
            </a:r>
            <a:r>
              <a:rPr lang="ja-JP" altLang="en-US" sz="2800" dirty="0" smtClean="0"/>
              <a:t>は参考程度です。</a:t>
            </a:r>
            <a:endParaRPr lang="en-US" altLang="ja-JP" sz="2800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890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ja-JP" altLang="en-US" b="1" dirty="0" smtClean="0"/>
              <a:t>調整会に出席してください </a:t>
            </a:r>
            <a:r>
              <a:rPr lang="en-US" altLang="ja-JP" b="1" dirty="0" smtClean="0"/>
              <a:t>(P,Q)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ja-JP" sz="2000" dirty="0" smtClean="0"/>
              <a:t>物理</a:t>
            </a:r>
            <a:r>
              <a:rPr lang="ja-JP" altLang="ja-JP" sz="2000" dirty="0"/>
              <a:t>課題研究</a:t>
            </a:r>
            <a:r>
              <a:rPr lang="ja-JP" altLang="ja-JP" sz="2000" b="1" dirty="0">
                <a:solidFill>
                  <a:srgbClr val="FF0000"/>
                </a:solidFill>
              </a:rPr>
              <a:t>Ｐ、Ｑ</a:t>
            </a:r>
            <a:r>
              <a:rPr lang="ja-JP" altLang="ja-JP" sz="2000" dirty="0"/>
              <a:t>への登録希望者の中で、登録調整会を行います</a:t>
            </a:r>
            <a:r>
              <a:rPr lang="ja-JP" altLang="ja-JP" sz="2000" dirty="0" smtClean="0"/>
              <a:t>。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en-US" altLang="ja-JP" sz="2000" dirty="0" smtClean="0"/>
              <a:t>1</a:t>
            </a:r>
            <a:r>
              <a:rPr lang="ja-JP" altLang="ja-JP" sz="2000" dirty="0"/>
              <a:t>月５日</a:t>
            </a:r>
            <a:r>
              <a:rPr lang="en-US" altLang="ja-JP" sz="2000" dirty="0"/>
              <a:t>(</a:t>
            </a:r>
            <a:r>
              <a:rPr lang="ja-JP" altLang="ja-JP" sz="2000" dirty="0"/>
              <a:t>金</a:t>
            </a:r>
            <a:r>
              <a:rPr lang="en-US" altLang="ja-JP" sz="2000" dirty="0"/>
              <a:t>)</a:t>
            </a:r>
            <a:r>
              <a:rPr lang="ja-JP" altLang="ja-JP" sz="2000" dirty="0"/>
              <a:t>に物理学教室ＨＰで発表する定員数と登録希望者数を確認の上、下記の第１回、第２回調整会に必ず出席してください</a:t>
            </a:r>
            <a:r>
              <a:rPr lang="ja-JP" altLang="ja-JP" sz="2000" dirty="0" smtClean="0"/>
              <a:t>。</a:t>
            </a:r>
            <a:endParaRPr lang="ja-JP" altLang="ja-JP" sz="2000" dirty="0"/>
          </a:p>
          <a:p>
            <a:pPr marL="0" indent="0">
              <a:buNone/>
            </a:pPr>
            <a:r>
              <a:rPr lang="en-US" altLang="ja-JP" sz="2000" dirty="0"/>
              <a:t> </a:t>
            </a:r>
            <a:r>
              <a:rPr lang="ja-JP" altLang="ja-JP" sz="2000" dirty="0" smtClean="0">
                <a:effectLst/>
              </a:rPr>
              <a:t/>
            </a:r>
            <a:br>
              <a:rPr lang="ja-JP" altLang="ja-JP" sz="2000" dirty="0" smtClean="0">
                <a:effectLst/>
              </a:rPr>
            </a:br>
            <a:r>
              <a:rPr lang="en-US" altLang="ja-JP" sz="2000" dirty="0"/>
              <a:t>	</a:t>
            </a:r>
            <a:r>
              <a:rPr lang="ja-JP" altLang="ja-JP" sz="2800" dirty="0"/>
              <a:t>第</a:t>
            </a:r>
            <a:r>
              <a:rPr lang="en-US" altLang="ja-JP" sz="2800" dirty="0"/>
              <a:t>1</a:t>
            </a:r>
            <a:r>
              <a:rPr lang="ja-JP" altLang="ja-JP" sz="2800" dirty="0"/>
              <a:t>回調整会</a:t>
            </a:r>
            <a:r>
              <a:rPr lang="en-US" altLang="ja-JP" sz="2800" dirty="0"/>
              <a:t>: 1</a:t>
            </a:r>
            <a:r>
              <a:rPr lang="zh-TW" altLang="ja-JP" sz="2800" dirty="0"/>
              <a:t>月</a:t>
            </a:r>
            <a:r>
              <a:rPr lang="en-US" altLang="ja-JP" sz="2800" dirty="0"/>
              <a:t>1</a:t>
            </a:r>
            <a:r>
              <a:rPr lang="ja-JP" altLang="ja-JP" sz="2800" dirty="0"/>
              <a:t>０</a:t>
            </a:r>
            <a:r>
              <a:rPr lang="zh-TW" altLang="ja-JP" sz="2800" dirty="0"/>
              <a:t>日</a:t>
            </a:r>
            <a:r>
              <a:rPr lang="en-US" altLang="ja-JP" sz="2800" dirty="0"/>
              <a:t>(</a:t>
            </a:r>
            <a:r>
              <a:rPr lang="ja-JP" altLang="ja-JP" sz="2800" dirty="0"/>
              <a:t>水</a:t>
            </a:r>
            <a:r>
              <a:rPr lang="en-US" altLang="ja-JP" sz="2800" dirty="0"/>
              <a:t>)</a:t>
            </a:r>
            <a:r>
              <a:rPr lang="zh-TW" altLang="ja-JP" sz="2800" dirty="0"/>
              <a:t>１</a:t>
            </a:r>
            <a:r>
              <a:rPr lang="ja-JP" altLang="ja-JP" sz="2800" dirty="0"/>
              <a:t>８</a:t>
            </a:r>
            <a:r>
              <a:rPr lang="zh-TW" altLang="ja-JP" sz="2800" dirty="0"/>
              <a:t>：００</a:t>
            </a:r>
            <a:r>
              <a:rPr lang="en-US" altLang="ja-JP" sz="2800" dirty="0"/>
              <a:t>(</a:t>
            </a:r>
            <a:r>
              <a:rPr lang="ja-JP" altLang="ja-JP" sz="2800" dirty="0"/>
              <a:t>集合</a:t>
            </a:r>
            <a:r>
              <a:rPr lang="en-US" altLang="ja-JP" sz="2800" dirty="0"/>
              <a:t>)</a:t>
            </a:r>
            <a:endParaRPr lang="ja-JP" altLang="ja-JP" sz="2800" dirty="0"/>
          </a:p>
          <a:p>
            <a:pPr marL="0" indent="0">
              <a:buNone/>
            </a:pPr>
            <a:r>
              <a:rPr lang="en-US" altLang="ja-JP" sz="2800" dirty="0"/>
              <a:t>	</a:t>
            </a:r>
            <a:r>
              <a:rPr lang="ja-JP" altLang="ja-JP" sz="2800" dirty="0"/>
              <a:t>第</a:t>
            </a:r>
            <a:r>
              <a:rPr lang="en-US" altLang="ja-JP" sz="2800" dirty="0"/>
              <a:t>2</a:t>
            </a:r>
            <a:r>
              <a:rPr lang="ja-JP" altLang="ja-JP" sz="2800" dirty="0"/>
              <a:t>回調整会</a:t>
            </a:r>
            <a:r>
              <a:rPr lang="en-US" altLang="ja-JP" sz="2800" dirty="0"/>
              <a:t>: 1</a:t>
            </a:r>
            <a:r>
              <a:rPr lang="zh-TW" altLang="ja-JP" sz="2800" dirty="0"/>
              <a:t>月</a:t>
            </a:r>
            <a:r>
              <a:rPr lang="en-US" altLang="ja-JP" sz="2800" dirty="0"/>
              <a:t>1</a:t>
            </a:r>
            <a:r>
              <a:rPr lang="ja-JP" altLang="ja-JP" sz="2800" dirty="0"/>
              <a:t>８</a:t>
            </a:r>
            <a:r>
              <a:rPr lang="zh-TW" altLang="ja-JP" sz="2800" dirty="0"/>
              <a:t>日</a:t>
            </a:r>
            <a:r>
              <a:rPr lang="en-US" altLang="ja-JP" sz="2800" dirty="0"/>
              <a:t>(</a:t>
            </a:r>
            <a:r>
              <a:rPr lang="ja-JP" altLang="ja-JP" sz="2800" dirty="0"/>
              <a:t>木</a:t>
            </a:r>
            <a:r>
              <a:rPr lang="en-US" altLang="ja-JP" sz="2800" dirty="0"/>
              <a:t>)</a:t>
            </a:r>
            <a:r>
              <a:rPr lang="zh-TW" altLang="ja-JP" sz="2800" dirty="0"/>
              <a:t>１</a:t>
            </a:r>
            <a:r>
              <a:rPr lang="ja-JP" altLang="ja-JP" sz="2800" dirty="0"/>
              <a:t>８</a:t>
            </a:r>
            <a:r>
              <a:rPr lang="zh-TW" altLang="ja-JP" sz="2800" dirty="0"/>
              <a:t>：００</a:t>
            </a:r>
            <a:r>
              <a:rPr lang="en-US" altLang="ja-JP" sz="2800" dirty="0"/>
              <a:t>(</a:t>
            </a:r>
            <a:r>
              <a:rPr lang="ja-JP" altLang="ja-JP" sz="2800" dirty="0"/>
              <a:t>集合</a:t>
            </a:r>
            <a:r>
              <a:rPr lang="en-US" altLang="ja-JP" sz="2800" dirty="0"/>
              <a:t>)</a:t>
            </a:r>
            <a:endParaRPr lang="ja-JP" altLang="ja-JP" sz="2800" dirty="0"/>
          </a:p>
          <a:p>
            <a:pPr marL="0" indent="0">
              <a:buNone/>
            </a:pPr>
            <a:r>
              <a:rPr lang="en-US" altLang="ja-JP" sz="2000" dirty="0"/>
              <a:t>	</a:t>
            </a:r>
            <a:r>
              <a:rPr lang="zh-TW" altLang="ja-JP" sz="2000" dirty="0"/>
              <a:t>場所：理学</a:t>
            </a:r>
            <a:r>
              <a:rPr lang="ja-JP" altLang="ja-JP" sz="2000" dirty="0"/>
              <a:t>研究科５</a:t>
            </a:r>
            <a:r>
              <a:rPr lang="zh-TW" altLang="ja-JP" sz="2000" dirty="0"/>
              <a:t>号館</a:t>
            </a:r>
            <a:r>
              <a:rPr lang="ja-JP" altLang="ja-JP" sz="2000" dirty="0"/>
              <a:t>・第</a:t>
            </a:r>
            <a:r>
              <a:rPr lang="en-US" altLang="ja-JP" sz="2000" dirty="0"/>
              <a:t>4</a:t>
            </a:r>
            <a:r>
              <a:rPr lang="ja-JP" altLang="ja-JP" sz="2000" dirty="0"/>
              <a:t>講義室</a:t>
            </a:r>
            <a:r>
              <a:rPr lang="en-US" altLang="ja-JP" sz="2000" dirty="0"/>
              <a:t>(525</a:t>
            </a:r>
            <a:r>
              <a:rPr lang="ja-JP" altLang="ja-JP" sz="2000" dirty="0"/>
              <a:t>号室</a:t>
            </a:r>
            <a:r>
              <a:rPr lang="en-US" altLang="ja-JP" sz="2000" dirty="0"/>
              <a:t>)</a:t>
            </a:r>
            <a:endParaRPr lang="ja-JP" altLang="ja-JP" sz="2000" dirty="0"/>
          </a:p>
          <a:p>
            <a:pPr marL="0" indent="0">
              <a:buNone/>
            </a:pPr>
            <a:r>
              <a:rPr lang="en-US" altLang="ja-JP" sz="2000" dirty="0"/>
              <a:t>	</a:t>
            </a:r>
            <a:r>
              <a:rPr lang="ja-JP" altLang="ja-JP" sz="2000" dirty="0"/>
              <a:t>対象者：全員（登録課題が決定した者を除く※）</a:t>
            </a:r>
          </a:p>
          <a:p>
            <a:pPr marL="0" indent="0">
              <a:buNone/>
            </a:pPr>
            <a:r>
              <a:rPr lang="en-US" altLang="ja-JP" sz="2000" dirty="0"/>
              <a:t> </a:t>
            </a:r>
            <a:endParaRPr lang="ja-JP" altLang="ja-JP" sz="2000" dirty="0"/>
          </a:p>
          <a:p>
            <a:pPr marL="0" indent="0">
              <a:buNone/>
            </a:pPr>
            <a:r>
              <a:rPr lang="ja-JP" altLang="ja-JP" sz="2000" dirty="0" smtClean="0"/>
              <a:t>○課</a:t>
            </a:r>
            <a:r>
              <a:rPr lang="ja-JP" altLang="ja-JP" sz="2000" dirty="0"/>
              <a:t>題研究は</a:t>
            </a:r>
            <a:r>
              <a:rPr lang="ja-JP" altLang="ja-JP" sz="2000" b="1" dirty="0">
                <a:solidFill>
                  <a:srgbClr val="FF0000"/>
                </a:solidFill>
              </a:rPr>
              <a:t>必修科目</a:t>
            </a:r>
            <a:r>
              <a:rPr lang="ja-JP" altLang="ja-JP" sz="2000" dirty="0"/>
              <a:t>。期間内の登録が必要です。</a:t>
            </a:r>
          </a:p>
          <a:p>
            <a:pPr marL="0" indent="0">
              <a:buNone/>
            </a:pPr>
            <a:r>
              <a:rPr lang="ja-JP" altLang="ja-JP" sz="2000" dirty="0"/>
              <a:t>○調整会出席対象者にも関わらず欠席した場合、</a:t>
            </a:r>
            <a:r>
              <a:rPr lang="en-US" altLang="ja-JP" sz="2000" dirty="0"/>
              <a:t>2</a:t>
            </a:r>
            <a:r>
              <a:rPr lang="ja-JP" altLang="ja-JP" sz="2000" dirty="0"/>
              <a:t>次登録に回りますので、対象者は</a:t>
            </a:r>
            <a:r>
              <a:rPr lang="ja-JP" altLang="ja-JP" sz="2000" b="1" dirty="0">
                <a:solidFill>
                  <a:srgbClr val="FF0000"/>
                </a:solidFill>
              </a:rPr>
              <a:t>必ず出席</a:t>
            </a:r>
            <a:r>
              <a:rPr lang="ja-JP" altLang="ja-JP" sz="2000" dirty="0"/>
              <a:t>して下さい。不測の事態が発生した場合は、物理教務委員に連絡すること。</a:t>
            </a:r>
          </a:p>
          <a:p>
            <a:pPr marL="0" indent="0">
              <a:buNone/>
            </a:pPr>
            <a:r>
              <a:rPr lang="ja-JP" altLang="ja-JP" sz="2000" dirty="0"/>
              <a:t>○建物玄関が</a:t>
            </a:r>
            <a:r>
              <a:rPr lang="ja-JP" altLang="ja-JP" sz="2000" b="1" dirty="0">
                <a:solidFill>
                  <a:srgbClr val="FF0000"/>
                </a:solidFill>
              </a:rPr>
              <a:t>１８時にロック</a:t>
            </a:r>
            <a:r>
              <a:rPr lang="ja-JP" altLang="ja-JP" sz="2000" dirty="0"/>
              <a:t>されるので、それまでに入館すること。</a:t>
            </a:r>
          </a:p>
          <a:p>
            <a:pPr marL="0" indent="0">
              <a:buNone/>
            </a:pPr>
            <a:endParaRPr kumimoji="1" lang="ja-JP" altLang="en-US" sz="2000" dirty="0"/>
          </a:p>
        </p:txBody>
      </p:sp>
      <p:sp>
        <p:nvSpPr>
          <p:cNvPr id="4" name="正方形/長方形 3"/>
          <p:cNvSpPr/>
          <p:nvPr/>
        </p:nvSpPr>
        <p:spPr>
          <a:xfrm>
            <a:off x="179512" y="2636912"/>
            <a:ext cx="89533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kern="0" dirty="0" smtClean="0">
                <a:solidFill>
                  <a:srgbClr val="FF0000"/>
                </a:solidFill>
                <a:latin typeface="+mn-ea"/>
              </a:rPr>
              <a:t>※</a:t>
            </a:r>
            <a:r>
              <a:rPr lang="en-US" altLang="ja-JP" b="1" dirty="0" smtClean="0">
                <a:solidFill>
                  <a:srgbClr val="FF0000"/>
                </a:solidFill>
              </a:rPr>
              <a:t>KULASIS</a:t>
            </a:r>
            <a:r>
              <a:rPr lang="ja-JP" altLang="en-US" b="1" dirty="0">
                <a:solidFill>
                  <a:srgbClr val="FF0000"/>
                </a:solidFill>
              </a:rPr>
              <a:t>で発表</a:t>
            </a:r>
            <a:r>
              <a:rPr lang="ja-JP" altLang="en-US" b="1" dirty="0" smtClean="0">
                <a:solidFill>
                  <a:srgbClr val="FF0000"/>
                </a:solidFill>
              </a:rPr>
              <a:t>される</a:t>
            </a:r>
            <a:r>
              <a:rPr lang="ja-JP" altLang="ja-JP" b="1" kern="0" dirty="0">
                <a:solidFill>
                  <a:srgbClr val="FF0000"/>
                </a:solidFill>
                <a:latin typeface="+mn-ea"/>
              </a:rPr>
              <a:t>１次登録</a:t>
            </a:r>
            <a:r>
              <a:rPr lang="ja-JP" altLang="en-US" b="1" kern="0" dirty="0">
                <a:solidFill>
                  <a:srgbClr val="FF0000"/>
                </a:solidFill>
                <a:latin typeface="+mn-ea"/>
              </a:rPr>
              <a:t>希望</a:t>
            </a:r>
            <a:r>
              <a:rPr lang="ja-JP" altLang="en-US" b="1" kern="0" dirty="0" smtClean="0">
                <a:solidFill>
                  <a:srgbClr val="FF0000"/>
                </a:solidFill>
                <a:latin typeface="+mn-ea"/>
              </a:rPr>
              <a:t>状況に記載される「</a:t>
            </a:r>
            <a:r>
              <a:rPr lang="ja-JP" altLang="en-US" b="1" dirty="0" smtClean="0">
                <a:solidFill>
                  <a:srgbClr val="FF0000"/>
                </a:solidFill>
              </a:rPr>
              <a:t>最大</a:t>
            </a:r>
            <a:r>
              <a:rPr lang="ja-JP" altLang="en-US" b="1" dirty="0">
                <a:solidFill>
                  <a:srgbClr val="FF0000"/>
                </a:solidFill>
              </a:rPr>
              <a:t>収容</a:t>
            </a:r>
            <a:r>
              <a:rPr lang="ja-JP" altLang="en-US" b="1" dirty="0" smtClean="0">
                <a:solidFill>
                  <a:srgbClr val="FF0000"/>
                </a:solidFill>
              </a:rPr>
              <a:t>人数」は「定員」で</a:t>
            </a:r>
            <a:r>
              <a:rPr lang="ja-JP" altLang="en-US" b="1" dirty="0">
                <a:solidFill>
                  <a:srgbClr val="FF0000"/>
                </a:solidFill>
              </a:rPr>
              <a:t>は</a:t>
            </a:r>
            <a:r>
              <a:rPr lang="ja-JP" altLang="en-US" b="1" dirty="0" smtClean="0">
                <a:solidFill>
                  <a:srgbClr val="FF0000"/>
                </a:solidFill>
              </a:rPr>
              <a:t>ない</a:t>
            </a:r>
            <a:endParaRPr lang="en-US" altLang="ja-JP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36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調整会に出席不要の場合 </a:t>
            </a:r>
            <a:r>
              <a:rPr kumimoji="1" lang="en-US" altLang="ja-JP" dirty="0" smtClean="0"/>
              <a:t>(P,Q)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ja-JP" altLang="ja-JP" dirty="0" smtClean="0"/>
              <a:t>※各回の調整会までに登録課題が決定した以下に該当する者は、当該調整会に出席する必要はありません。</a:t>
            </a:r>
          </a:p>
          <a:p>
            <a:pPr marL="0" indent="0">
              <a:buNone/>
            </a:pPr>
            <a:r>
              <a:rPr lang="en-US" altLang="ja-JP" dirty="0" smtClean="0"/>
              <a:t> </a:t>
            </a:r>
            <a:endParaRPr lang="ja-JP" altLang="ja-JP" dirty="0" smtClean="0"/>
          </a:p>
          <a:p>
            <a:pPr marL="0" indent="0">
              <a:buNone/>
            </a:pPr>
            <a:r>
              <a:rPr lang="en-US" altLang="ja-JP" u="sng" dirty="0" smtClean="0"/>
              <a:t>1</a:t>
            </a:r>
            <a:r>
              <a:rPr lang="ja-JP" altLang="ja-JP" u="sng" dirty="0" smtClean="0"/>
              <a:t>月５日の定員数発表時に登録課題が決定した者：</a:t>
            </a:r>
            <a:endParaRPr lang="en-US" altLang="ja-JP" u="sng" dirty="0" smtClean="0"/>
          </a:p>
          <a:p>
            <a:pPr marL="0" indent="0">
              <a:buNone/>
            </a:pPr>
            <a:r>
              <a:rPr lang="ja-JP" altLang="ja-JP" dirty="0" smtClean="0"/>
              <a:t>１次登録において、登録希望者数が定員内の課題を第１希望とした者は自動的に登録課題が決定するので第</a:t>
            </a:r>
            <a:r>
              <a:rPr lang="en-US" altLang="ja-JP" dirty="0" smtClean="0"/>
              <a:t>1</a:t>
            </a:r>
            <a:r>
              <a:rPr lang="ja-JP" altLang="ja-JP" dirty="0" smtClean="0"/>
              <a:t>回・第２回調整会に出席不要。</a:t>
            </a:r>
          </a:p>
          <a:p>
            <a:pPr marL="0" indent="0">
              <a:buNone/>
            </a:pPr>
            <a:r>
              <a:rPr lang="en-US" altLang="ja-JP" dirty="0" smtClean="0"/>
              <a:t> </a:t>
            </a:r>
            <a:endParaRPr lang="ja-JP" altLang="ja-JP" dirty="0" smtClean="0"/>
          </a:p>
          <a:p>
            <a:pPr marL="0" indent="0">
              <a:buNone/>
            </a:pPr>
            <a:r>
              <a:rPr lang="ja-JP" altLang="ja-JP" u="sng" dirty="0" smtClean="0"/>
              <a:t>第２回調整会の前までに登録課題が決定した者：</a:t>
            </a:r>
            <a:r>
              <a:rPr lang="ja-JP" altLang="ja-JP" dirty="0" smtClean="0"/>
              <a:t> </a:t>
            </a:r>
          </a:p>
          <a:p>
            <a:pPr marL="0" indent="0">
              <a:buNone/>
            </a:pPr>
            <a:r>
              <a:rPr lang="ja-JP" altLang="ja-JP" dirty="0" smtClean="0"/>
              <a:t>第２回調整会の前までに登録課題の決定通知を教員から受けた者（第１回調整会時に登録決定した者を含む）は第２回調整会に出席不要。</a:t>
            </a:r>
          </a:p>
          <a:p>
            <a:pPr marL="0" indent="0">
              <a:buNone/>
            </a:pPr>
            <a:r>
              <a:rPr lang="en-US" altLang="ja-JP" dirty="0" smtClean="0"/>
              <a:t> </a:t>
            </a:r>
            <a:endParaRPr lang="ja-JP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7077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/>
              <a:t>調整会の手順 </a:t>
            </a:r>
            <a:r>
              <a:rPr kumimoji="1" lang="en-US" altLang="ja-JP" dirty="0" smtClean="0"/>
              <a:t>(P,Q)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ja-JP" sz="2400" b="1" dirty="0"/>
              <a:t>第一回調整会</a:t>
            </a:r>
            <a:r>
              <a:rPr lang="ja-JP" altLang="ja-JP" sz="2000" dirty="0"/>
              <a:t>：</a:t>
            </a:r>
          </a:p>
          <a:p>
            <a:pPr marL="0" indent="0">
              <a:buNone/>
            </a:pPr>
            <a:r>
              <a:rPr lang="ja-JP" altLang="ja-JP" sz="2000" dirty="0"/>
              <a:t>第１段階</a:t>
            </a:r>
            <a:r>
              <a:rPr lang="ja-JP" altLang="ja-JP" sz="2000" dirty="0" smtClean="0"/>
              <a:t>：</a:t>
            </a:r>
            <a:r>
              <a:rPr lang="ja-JP" altLang="en-US" sz="2000" dirty="0" smtClean="0"/>
              <a:t>定員越え課題の希望者は、</a:t>
            </a:r>
            <a:r>
              <a:rPr lang="ja-JP" altLang="ja-JP" sz="2000" dirty="0" smtClean="0"/>
              <a:t>自主的</a:t>
            </a:r>
            <a:r>
              <a:rPr lang="ja-JP" altLang="en-US" sz="2000" dirty="0" smtClean="0"/>
              <a:t>に空きのある課題に</a:t>
            </a:r>
            <a:r>
              <a:rPr lang="ja-JP" altLang="ja-JP" sz="2000" dirty="0" smtClean="0"/>
              <a:t>移動</a:t>
            </a:r>
            <a:r>
              <a:rPr lang="ja-JP" altLang="en-US" sz="2000" dirty="0" smtClean="0"/>
              <a:t>できます。</a:t>
            </a:r>
            <a:endParaRPr lang="ja-JP" altLang="ja-JP" sz="2000" dirty="0"/>
          </a:p>
          <a:p>
            <a:pPr marL="0" indent="0">
              <a:buNone/>
            </a:pPr>
            <a:r>
              <a:rPr lang="ja-JP" altLang="ja-JP" sz="2000" dirty="0"/>
              <a:t>第２段階</a:t>
            </a:r>
            <a:r>
              <a:rPr lang="ja-JP" altLang="ja-JP" sz="2000" dirty="0" smtClean="0"/>
              <a:t>：</a:t>
            </a:r>
            <a:r>
              <a:rPr lang="ja-JP" altLang="en-US" sz="2000" dirty="0" smtClean="0"/>
              <a:t>第</a:t>
            </a:r>
            <a:r>
              <a:rPr lang="en-US" altLang="ja-JP" sz="2000" dirty="0" smtClean="0"/>
              <a:t>1</a:t>
            </a:r>
            <a:r>
              <a:rPr lang="ja-JP" altLang="en-US" sz="2000" dirty="0" smtClean="0"/>
              <a:t>段階終了後、</a:t>
            </a:r>
            <a:r>
              <a:rPr lang="ja-JP" altLang="ja-JP" sz="2000" dirty="0" smtClean="0"/>
              <a:t>定員内</a:t>
            </a:r>
            <a:r>
              <a:rPr lang="ja-JP" altLang="en-US" sz="2000" dirty="0" smtClean="0"/>
              <a:t>となった</a:t>
            </a:r>
            <a:r>
              <a:rPr lang="ja-JP" altLang="ja-JP" sz="2000" dirty="0" smtClean="0"/>
              <a:t>課題</a:t>
            </a:r>
            <a:r>
              <a:rPr lang="ja-JP" altLang="en-US" sz="2000" dirty="0" smtClean="0"/>
              <a:t>については</a:t>
            </a:r>
            <a:r>
              <a:rPr lang="ja-JP" altLang="en-US" sz="2000" b="1" dirty="0" smtClean="0"/>
              <a:t>配属が決定</a:t>
            </a:r>
            <a:r>
              <a:rPr lang="ja-JP" altLang="en-US" sz="2000" dirty="0" smtClean="0"/>
              <a:t>します。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　　</a:t>
            </a:r>
            <a:r>
              <a:rPr lang="ja-JP" altLang="ja-JP" sz="2000" dirty="0" smtClean="0"/>
              <a:t>定員越え</a:t>
            </a:r>
            <a:r>
              <a:rPr lang="ja-JP" altLang="en-US" sz="2000" dirty="0" smtClean="0"/>
              <a:t>となった</a:t>
            </a:r>
            <a:r>
              <a:rPr lang="ja-JP" altLang="ja-JP" sz="2000" dirty="0" smtClean="0"/>
              <a:t>課題は</a:t>
            </a:r>
            <a:r>
              <a:rPr lang="ja-JP" altLang="en-US" sz="2000" dirty="0" smtClean="0"/>
              <a:t>、課題毎に個別に調整に入ります</a:t>
            </a:r>
            <a:r>
              <a:rPr lang="ja-JP" altLang="ja-JP" sz="2000" dirty="0" smtClean="0"/>
              <a:t>。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　　この結果、配属が決定した学生さんにはその課題の担当教員から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　　直接連絡があります。</a:t>
            </a:r>
            <a:endParaRPr lang="ja-JP" altLang="ja-JP" sz="2000" dirty="0"/>
          </a:p>
          <a:p>
            <a:pPr marL="0" indent="0">
              <a:buNone/>
            </a:pPr>
            <a:r>
              <a:rPr lang="en-US" altLang="ja-JP" sz="2000" dirty="0"/>
              <a:t> </a:t>
            </a:r>
            <a:r>
              <a:rPr lang="en-US" altLang="ja-JP" sz="2000" dirty="0" smtClean="0"/>
              <a:t>※</a:t>
            </a:r>
            <a:r>
              <a:rPr lang="ja-JP" altLang="ja-JP" sz="2000" dirty="0" smtClean="0"/>
              <a:t>第一回調整会に連絡なく欠席した学生は第二回調整会にまわ</a:t>
            </a:r>
            <a:r>
              <a:rPr lang="ja-JP" altLang="en-US" sz="2000" dirty="0" smtClean="0"/>
              <a:t>ります。</a:t>
            </a:r>
            <a:endParaRPr lang="ja-JP" altLang="ja-JP" sz="2000" dirty="0"/>
          </a:p>
          <a:p>
            <a:pPr marL="0" indent="0">
              <a:buNone/>
            </a:pPr>
            <a:r>
              <a:rPr lang="en-US" altLang="ja-JP" sz="2000" dirty="0"/>
              <a:t> </a:t>
            </a:r>
            <a:endParaRPr lang="ja-JP" altLang="ja-JP" sz="2000" dirty="0"/>
          </a:p>
          <a:p>
            <a:pPr marL="0" indent="0">
              <a:buNone/>
            </a:pPr>
            <a:r>
              <a:rPr lang="ja-JP" altLang="ja-JP" sz="2400" b="1" dirty="0"/>
              <a:t>第二回調整会：</a:t>
            </a:r>
          </a:p>
          <a:p>
            <a:pPr marL="0" indent="0">
              <a:buNone/>
            </a:pPr>
            <a:r>
              <a:rPr lang="ja-JP" altLang="ja-JP" sz="2000" dirty="0"/>
              <a:t>第１段階</a:t>
            </a:r>
            <a:r>
              <a:rPr lang="ja-JP" altLang="ja-JP" sz="2000" dirty="0" smtClean="0"/>
              <a:t>：</a:t>
            </a:r>
            <a:r>
              <a:rPr lang="ja-JP" altLang="en-US" sz="2000" dirty="0" smtClean="0"/>
              <a:t>配属が決定していない者は</a:t>
            </a:r>
            <a:r>
              <a:rPr lang="ja-JP" altLang="en-US" sz="2000" dirty="0"/>
              <a:t>、空きのある課題を</a:t>
            </a:r>
            <a:r>
              <a:rPr lang="en-US" altLang="ja-JP" sz="2000" dirty="0"/>
              <a:t>1</a:t>
            </a:r>
            <a:r>
              <a:rPr lang="ja-JP" altLang="en-US" sz="2000" dirty="0"/>
              <a:t>つ希望します。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ja-JP" sz="2000" dirty="0" smtClean="0"/>
              <a:t>第２段階：</a:t>
            </a:r>
            <a:r>
              <a:rPr lang="ja-JP" altLang="en-US" sz="2000" dirty="0" smtClean="0"/>
              <a:t>第</a:t>
            </a:r>
            <a:r>
              <a:rPr lang="en-US" altLang="ja-JP" sz="2000" dirty="0" smtClean="0"/>
              <a:t>1</a:t>
            </a:r>
            <a:r>
              <a:rPr lang="ja-JP" altLang="en-US" sz="2000" dirty="0" smtClean="0"/>
              <a:t>段階終了後、</a:t>
            </a:r>
            <a:r>
              <a:rPr lang="ja-JP" altLang="ja-JP" sz="2000" dirty="0" smtClean="0"/>
              <a:t>定員内</a:t>
            </a:r>
            <a:r>
              <a:rPr lang="ja-JP" altLang="en-US" sz="2000" dirty="0" smtClean="0"/>
              <a:t>となった</a:t>
            </a:r>
            <a:r>
              <a:rPr lang="ja-JP" altLang="ja-JP" sz="2000" dirty="0" smtClean="0"/>
              <a:t>課題</a:t>
            </a:r>
            <a:r>
              <a:rPr lang="ja-JP" altLang="en-US" sz="2000" dirty="0" smtClean="0"/>
              <a:t>については</a:t>
            </a:r>
            <a:r>
              <a:rPr lang="ja-JP" altLang="en-US" sz="2000" b="1" dirty="0" smtClean="0"/>
              <a:t>配属が決定</a:t>
            </a:r>
            <a:r>
              <a:rPr lang="ja-JP" altLang="en-US" sz="2000" dirty="0" smtClean="0"/>
              <a:t>します。</a:t>
            </a:r>
            <a:endParaRPr lang="ja-JP" altLang="ja-JP" sz="2000" dirty="0"/>
          </a:p>
          <a:p>
            <a:pPr marL="0" indent="0">
              <a:buNone/>
            </a:pPr>
            <a:r>
              <a:rPr lang="ja-JP" altLang="en-US" sz="2000" dirty="0" smtClean="0"/>
              <a:t>　　　　　　</a:t>
            </a:r>
            <a:r>
              <a:rPr lang="ja-JP" altLang="ja-JP" sz="2000" dirty="0" smtClean="0"/>
              <a:t>定員越え</a:t>
            </a:r>
            <a:r>
              <a:rPr lang="ja-JP" altLang="en-US" sz="2000" dirty="0" smtClean="0"/>
              <a:t>となった</a:t>
            </a:r>
            <a:r>
              <a:rPr lang="ja-JP" altLang="ja-JP" sz="2000" dirty="0" smtClean="0"/>
              <a:t>課題は</a:t>
            </a:r>
            <a:r>
              <a:rPr lang="ja-JP" altLang="en-US" sz="2000" dirty="0" smtClean="0"/>
              <a:t>、課題毎に個別に調整に入ります</a:t>
            </a:r>
            <a:r>
              <a:rPr lang="ja-JP" altLang="ja-JP" sz="2000" dirty="0" smtClean="0"/>
              <a:t>。</a:t>
            </a:r>
            <a:endParaRPr lang="en-US" altLang="ja-JP" sz="2000" dirty="0"/>
          </a:p>
          <a:p>
            <a:pPr marL="0" indent="0">
              <a:buNone/>
            </a:pPr>
            <a:endParaRPr lang="ja-JP" altLang="ja-JP" sz="1000" dirty="0"/>
          </a:p>
          <a:p>
            <a:pPr marL="0" indent="0">
              <a:buNone/>
            </a:pPr>
            <a:r>
              <a:rPr lang="ja-JP" altLang="ja-JP" sz="2000" dirty="0"/>
              <a:t>全員の登録課題が決定するまで上記の第１、第</a:t>
            </a:r>
            <a:r>
              <a:rPr lang="en-US" altLang="ja-JP" sz="2000" dirty="0"/>
              <a:t>2</a:t>
            </a:r>
            <a:r>
              <a:rPr lang="ja-JP" altLang="ja-JP" sz="2000" dirty="0"/>
              <a:t>段階を</a:t>
            </a:r>
            <a:r>
              <a:rPr lang="ja-JP" altLang="ja-JP" sz="2000" dirty="0" smtClean="0"/>
              <a:t>繰り返</a:t>
            </a:r>
            <a:r>
              <a:rPr lang="ja-JP" altLang="en-US" sz="2000" dirty="0" smtClean="0"/>
              <a:t>します</a:t>
            </a:r>
            <a:r>
              <a:rPr lang="ja-JP" altLang="ja-JP" sz="2000" dirty="0" smtClean="0"/>
              <a:t>。</a:t>
            </a:r>
            <a:endParaRPr lang="ja-JP" altLang="ja-JP" sz="2000" dirty="0"/>
          </a:p>
          <a:p>
            <a:pPr marL="0" indent="0">
              <a:buNone/>
            </a:pPr>
            <a:r>
              <a:rPr lang="en-US" altLang="ja-JP" sz="2000" dirty="0"/>
              <a:t> </a:t>
            </a:r>
            <a:endParaRPr lang="ja-JP" altLang="ja-JP" sz="2000" dirty="0"/>
          </a:p>
        </p:txBody>
      </p:sp>
    </p:spTree>
    <p:extLst>
      <p:ext uri="{BB962C8B-B14F-4D97-AF65-F5344CB8AC3E}">
        <p14:creationId xmlns:p14="http://schemas.microsoft.com/office/powerpoint/2010/main" val="94566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ja-JP" altLang="en-US" b="1" dirty="0" smtClean="0"/>
              <a:t>調整会につい</a:t>
            </a:r>
            <a:r>
              <a:rPr lang="ja-JP" altLang="en-US" b="1" dirty="0"/>
              <a:t>て</a:t>
            </a:r>
            <a:r>
              <a:rPr lang="ja-JP" altLang="en-US" b="1" dirty="0" smtClean="0"/>
              <a:t> </a:t>
            </a:r>
            <a:r>
              <a:rPr lang="en-US" altLang="ja-JP" b="1" dirty="0" smtClean="0"/>
              <a:t>(S)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5516" y="1556792"/>
            <a:ext cx="8712968" cy="51411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ja-JP" sz="2000" dirty="0" smtClean="0"/>
              <a:t>物理</a:t>
            </a:r>
            <a:r>
              <a:rPr lang="ja-JP" altLang="en-US" sz="2000" dirty="0" smtClean="0"/>
              <a:t>科学</a:t>
            </a:r>
            <a:r>
              <a:rPr lang="ja-JP" altLang="ja-JP" sz="2000" dirty="0" smtClean="0"/>
              <a:t>課題研究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S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（宇宙物理）</a:t>
            </a:r>
            <a:r>
              <a:rPr lang="ja-JP" altLang="ja-JP" sz="2000" dirty="0" smtClean="0"/>
              <a:t>への</a:t>
            </a:r>
            <a:r>
              <a:rPr lang="ja-JP" altLang="en-US" sz="2000" dirty="0" smtClean="0"/>
              <a:t>一</a:t>
            </a:r>
            <a:r>
              <a:rPr lang="ja-JP" altLang="en-US" sz="2000" dirty="0"/>
              <a:t>次</a:t>
            </a:r>
            <a:r>
              <a:rPr lang="ja-JP" altLang="ja-JP" sz="2000" dirty="0" smtClean="0"/>
              <a:t>登録希望</a:t>
            </a:r>
            <a:r>
              <a:rPr lang="ja-JP" altLang="en-US" sz="2000" dirty="0" smtClean="0"/>
              <a:t>受付（</a:t>
            </a:r>
            <a:r>
              <a:rPr lang="en-US" altLang="ja-JP" sz="2000" dirty="0" smtClean="0"/>
              <a:t>12/27</a:t>
            </a:r>
            <a:r>
              <a:rPr lang="ja-JP" altLang="en-US" sz="2000" dirty="0" smtClean="0"/>
              <a:t>締め切り）の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 smtClean="0"/>
              <a:t>結果を受け</a:t>
            </a:r>
            <a:r>
              <a:rPr lang="ja-JP" altLang="ja-JP" sz="2000" dirty="0" smtClean="0"/>
              <a:t>、</a:t>
            </a:r>
            <a:r>
              <a:rPr lang="ja-JP" altLang="en-US" sz="2000" dirty="0" smtClean="0"/>
              <a:t>定員を超えた課題に関しては</a:t>
            </a:r>
            <a:r>
              <a:rPr lang="ja-JP" altLang="ja-JP" sz="2000" dirty="0" smtClean="0"/>
              <a:t>登録</a:t>
            </a:r>
            <a:r>
              <a:rPr lang="ja-JP" altLang="ja-JP" sz="2000" dirty="0"/>
              <a:t>調整会を行います</a:t>
            </a:r>
            <a:r>
              <a:rPr lang="ja-JP" altLang="ja-JP" sz="2000" dirty="0" smtClean="0"/>
              <a:t>。</a:t>
            </a:r>
            <a:endParaRPr lang="en-US" altLang="ja-JP" sz="2000" dirty="0" smtClean="0"/>
          </a:p>
          <a:p>
            <a:pPr marL="0" lvl="0" indent="0">
              <a:buNone/>
            </a:pPr>
            <a:r>
              <a:rPr lang="en-US" altLang="ja-JP" sz="2800" dirty="0" smtClean="0">
                <a:solidFill>
                  <a:prstClr val="black"/>
                </a:solidFill>
              </a:rPr>
              <a:t>	</a:t>
            </a:r>
            <a:r>
              <a:rPr lang="ja-JP" altLang="ja-JP" sz="2800" b="1" dirty="0" smtClean="0">
                <a:solidFill>
                  <a:srgbClr val="FF0000"/>
                </a:solidFill>
              </a:rPr>
              <a:t>調整会</a:t>
            </a:r>
            <a:r>
              <a:rPr lang="en-US" altLang="ja-JP" sz="2800" b="1" dirty="0">
                <a:solidFill>
                  <a:srgbClr val="FF0000"/>
                </a:solidFill>
              </a:rPr>
              <a:t>: 1</a:t>
            </a:r>
            <a:r>
              <a:rPr lang="zh-TW" altLang="ja-JP" sz="2800" b="1" dirty="0">
                <a:solidFill>
                  <a:srgbClr val="FF0000"/>
                </a:solidFill>
              </a:rPr>
              <a:t>月</a:t>
            </a:r>
            <a:r>
              <a:rPr lang="en-US" altLang="ja-JP" sz="2800" b="1" dirty="0">
                <a:solidFill>
                  <a:srgbClr val="FF0000"/>
                </a:solidFill>
              </a:rPr>
              <a:t>1</a:t>
            </a:r>
            <a:r>
              <a:rPr lang="ja-JP" altLang="ja-JP" sz="2800" b="1" dirty="0">
                <a:solidFill>
                  <a:srgbClr val="FF0000"/>
                </a:solidFill>
              </a:rPr>
              <a:t>０</a:t>
            </a:r>
            <a:r>
              <a:rPr lang="zh-TW" altLang="ja-JP" sz="2800" b="1" dirty="0">
                <a:solidFill>
                  <a:srgbClr val="FF0000"/>
                </a:solidFill>
              </a:rPr>
              <a:t>日</a:t>
            </a:r>
            <a:r>
              <a:rPr lang="en-US" altLang="ja-JP" sz="2800" b="1" dirty="0">
                <a:solidFill>
                  <a:srgbClr val="FF0000"/>
                </a:solidFill>
              </a:rPr>
              <a:t>(</a:t>
            </a:r>
            <a:r>
              <a:rPr lang="ja-JP" altLang="ja-JP" sz="2800" b="1" dirty="0">
                <a:solidFill>
                  <a:srgbClr val="FF0000"/>
                </a:solidFill>
              </a:rPr>
              <a:t>水</a:t>
            </a:r>
            <a:r>
              <a:rPr lang="en-US" altLang="ja-JP" sz="2800" b="1" dirty="0">
                <a:solidFill>
                  <a:srgbClr val="FF0000"/>
                </a:solidFill>
              </a:rPr>
              <a:t>)</a:t>
            </a:r>
            <a:r>
              <a:rPr lang="zh-TW" altLang="ja-JP" sz="2800" b="1" dirty="0" smtClean="0">
                <a:solidFill>
                  <a:srgbClr val="FF0000"/>
                </a:solidFill>
              </a:rPr>
              <a:t>１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７</a:t>
            </a:r>
            <a:r>
              <a:rPr lang="zh-TW" altLang="ja-JP" sz="2800" b="1" dirty="0" smtClean="0">
                <a:solidFill>
                  <a:srgbClr val="FF0000"/>
                </a:solidFill>
              </a:rPr>
              <a:t>：００</a:t>
            </a:r>
            <a:r>
              <a:rPr lang="en-US" altLang="ja-JP" sz="2800" b="1" dirty="0">
                <a:solidFill>
                  <a:srgbClr val="FF0000"/>
                </a:solidFill>
              </a:rPr>
              <a:t>(</a:t>
            </a:r>
            <a:r>
              <a:rPr lang="ja-JP" altLang="ja-JP" sz="2800" b="1" dirty="0">
                <a:solidFill>
                  <a:srgbClr val="FF0000"/>
                </a:solidFill>
              </a:rPr>
              <a:t>集合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)</a:t>
            </a:r>
            <a:endParaRPr lang="ja-JP" altLang="ja-JP" sz="2800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altLang="ja-JP" sz="2000" dirty="0">
                <a:solidFill>
                  <a:prstClr val="black"/>
                </a:solidFill>
              </a:rPr>
              <a:t>	</a:t>
            </a:r>
            <a:r>
              <a:rPr lang="zh-TW" altLang="ja-JP" sz="2000" b="1" dirty="0"/>
              <a:t>場所：理学</a:t>
            </a:r>
            <a:r>
              <a:rPr lang="ja-JP" altLang="ja-JP" sz="2000" b="1" dirty="0" smtClean="0"/>
              <a:t>研究科</a:t>
            </a:r>
            <a:r>
              <a:rPr lang="ja-JP" altLang="en-US" sz="2000" b="1" dirty="0" smtClean="0"/>
              <a:t>４</a:t>
            </a:r>
            <a:r>
              <a:rPr lang="zh-TW" altLang="ja-JP" sz="2000" b="1" dirty="0" smtClean="0"/>
              <a:t>号館</a:t>
            </a:r>
            <a:r>
              <a:rPr lang="ja-JP" altLang="en-US" sz="2000" b="1" dirty="0" smtClean="0"/>
              <a:t>５階５０４号室（宇宙物理会議室）</a:t>
            </a:r>
            <a:endParaRPr lang="ja-JP" altLang="ja-JP" sz="2000" b="1" dirty="0"/>
          </a:p>
          <a:p>
            <a:pPr marL="0" lvl="0" indent="0">
              <a:buNone/>
            </a:pPr>
            <a:r>
              <a:rPr lang="en-US" altLang="ja-JP" sz="2000" b="1" dirty="0"/>
              <a:t>	</a:t>
            </a:r>
            <a:r>
              <a:rPr lang="ja-JP" altLang="ja-JP" sz="2000" b="1" dirty="0"/>
              <a:t>対象者</a:t>
            </a:r>
            <a:r>
              <a:rPr lang="ja-JP" altLang="ja-JP" sz="2000" b="1" dirty="0" smtClean="0"/>
              <a:t>：</a:t>
            </a:r>
            <a:r>
              <a:rPr lang="ja-JP" altLang="en-US" sz="2000" b="1" dirty="0" smtClean="0"/>
              <a:t>１</a:t>
            </a:r>
            <a:r>
              <a:rPr lang="ja-JP" altLang="en-US" sz="2000" b="1" dirty="0"/>
              <a:t>月</a:t>
            </a:r>
            <a:r>
              <a:rPr lang="ja-JP" altLang="en-US" sz="2000" b="1" dirty="0" smtClean="0"/>
              <a:t>５日－９日の期間にメールにて連絡</a:t>
            </a:r>
            <a:endParaRPr lang="en-US" altLang="ja-JP" sz="2000" b="1" dirty="0" smtClean="0"/>
          </a:p>
          <a:p>
            <a:pPr marL="0" indent="0">
              <a:buNone/>
            </a:pPr>
            <a:r>
              <a:rPr lang="ja-JP" altLang="en-US" sz="2800" dirty="0" smtClean="0"/>
              <a:t>登録調整会の対象者には、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1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月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5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日（金）以降にメールで</a:t>
            </a:r>
            <a:endParaRPr lang="en-US" altLang="ja-JP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800" b="1" dirty="0" smtClean="0">
                <a:solidFill>
                  <a:srgbClr val="FF0000"/>
                </a:solidFill>
              </a:rPr>
              <a:t>連絡</a:t>
            </a:r>
            <a:r>
              <a:rPr lang="ja-JP" altLang="en-US" sz="2800" dirty="0" smtClean="0"/>
              <a:t>します。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ja-JP" sz="2000" dirty="0" smtClean="0"/>
              <a:t>○課</a:t>
            </a:r>
            <a:r>
              <a:rPr lang="ja-JP" altLang="ja-JP" sz="2000" dirty="0"/>
              <a:t>題研究は</a:t>
            </a:r>
            <a:r>
              <a:rPr lang="ja-JP" altLang="ja-JP" sz="2000" b="1" dirty="0">
                <a:solidFill>
                  <a:srgbClr val="FF0000"/>
                </a:solidFill>
              </a:rPr>
              <a:t>必修科目</a:t>
            </a:r>
            <a:r>
              <a:rPr lang="ja-JP" altLang="ja-JP" sz="2000" dirty="0"/>
              <a:t>。期間内の登録が必要です。</a:t>
            </a:r>
          </a:p>
          <a:p>
            <a:pPr marL="0" indent="0">
              <a:buNone/>
            </a:pPr>
            <a:r>
              <a:rPr lang="ja-JP" altLang="ja-JP" sz="2000" dirty="0"/>
              <a:t>○調整会出席対象者にも関わらず欠席した場合、</a:t>
            </a:r>
            <a:r>
              <a:rPr lang="en-US" altLang="ja-JP" sz="2000" dirty="0"/>
              <a:t>2</a:t>
            </a:r>
            <a:r>
              <a:rPr lang="ja-JP" altLang="ja-JP" sz="2000" dirty="0"/>
              <a:t>次登録に回りますので、対象者は</a:t>
            </a:r>
            <a:r>
              <a:rPr lang="ja-JP" altLang="ja-JP" sz="2000" b="1" dirty="0">
                <a:solidFill>
                  <a:srgbClr val="FF0000"/>
                </a:solidFill>
              </a:rPr>
              <a:t>必ず出席</a:t>
            </a:r>
            <a:r>
              <a:rPr lang="ja-JP" altLang="ja-JP" sz="2000" dirty="0"/>
              <a:t>して下さい。不測の事態が発生した</a:t>
            </a:r>
            <a:r>
              <a:rPr lang="ja-JP" altLang="ja-JP" sz="2000" dirty="0" smtClean="0"/>
              <a:t>場合</a:t>
            </a:r>
            <a:r>
              <a:rPr lang="ja-JP" altLang="en-US" sz="2000" dirty="0" smtClean="0"/>
              <a:t>は</a:t>
            </a:r>
            <a:r>
              <a:rPr lang="ja-JP" altLang="ja-JP" sz="2000" dirty="0" smtClean="0"/>
              <a:t>、</a:t>
            </a:r>
            <a:r>
              <a:rPr lang="ja-JP" altLang="en-US" sz="2000" dirty="0" smtClean="0"/>
              <a:t>宇宙物理</a:t>
            </a:r>
            <a:r>
              <a:rPr lang="ja-JP" altLang="ja-JP" sz="2000" dirty="0" smtClean="0"/>
              <a:t>教務</a:t>
            </a:r>
            <a:r>
              <a:rPr lang="ja-JP" altLang="ja-JP" sz="2000" dirty="0"/>
              <a:t>委員に連絡すること。</a:t>
            </a:r>
          </a:p>
          <a:p>
            <a:pPr marL="0" indent="0">
              <a:buNone/>
            </a:pPr>
            <a:r>
              <a:rPr lang="ja-JP" altLang="en-US" sz="2000" dirty="0" smtClean="0"/>
              <a:t>宇宙</a:t>
            </a:r>
            <a:r>
              <a:rPr lang="ja-JP" altLang="en-US" sz="2000" dirty="0"/>
              <a:t>物</a:t>
            </a:r>
            <a:r>
              <a:rPr lang="ja-JP" altLang="en-US" sz="2000" dirty="0" smtClean="0"/>
              <a:t>理学教務委員：前田　啓一（</a:t>
            </a:r>
            <a:r>
              <a:rPr lang="en-US" altLang="ja-JP" sz="2000" dirty="0" smtClean="0"/>
              <a:t>keiichi.maeda_at_kusastro.kyoto-u.ac.jp</a:t>
            </a:r>
            <a:r>
              <a:rPr lang="ja-JP" altLang="en-US" sz="2000" dirty="0" smtClean="0"/>
              <a:t>）</a:t>
            </a:r>
            <a:endParaRPr lang="en-US" altLang="ja-JP" sz="2000" dirty="0" smtClean="0"/>
          </a:p>
          <a:p>
            <a:pPr marL="0" indent="0">
              <a:buNone/>
            </a:pPr>
            <a:r>
              <a:rPr kumimoji="1" lang="en-US" altLang="ja-JP" sz="2000" dirty="0"/>
              <a:t> </a:t>
            </a:r>
            <a:r>
              <a:rPr kumimoji="1" lang="en-US" altLang="ja-JP" sz="2000" dirty="0" smtClean="0"/>
              <a:t>                                 </a:t>
            </a:r>
            <a:r>
              <a:rPr kumimoji="1" lang="ja-JP" altLang="en-US" sz="2000" dirty="0" smtClean="0"/>
              <a:t>　　　　　　　　　　</a:t>
            </a:r>
            <a:r>
              <a:rPr kumimoji="1" lang="en-US" altLang="ja-JP" sz="2000" dirty="0" smtClean="0"/>
              <a:t> _at_</a:t>
            </a:r>
            <a:r>
              <a:rPr kumimoji="1" lang="ja-JP" altLang="en-US" sz="2000" dirty="0" smtClean="0"/>
              <a:t>は＠に置き換えること。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212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pPr marL="0" indent="0" algn="ctr">
              <a:buNone/>
            </a:pPr>
            <a:r>
              <a:rPr kumimoji="1" lang="ja-JP" altLang="en-US" dirty="0" smtClean="0"/>
              <a:t>全学メールを通じて重要な情報を送ることがありますので、</a:t>
            </a:r>
            <a:endParaRPr kumimoji="1" lang="en-US" altLang="ja-JP" dirty="0" smtClean="0"/>
          </a:p>
          <a:p>
            <a:pPr marL="0" indent="0" algn="ctr">
              <a:buNone/>
            </a:pPr>
            <a:endParaRPr kumimoji="1" lang="en-US" altLang="ja-JP" dirty="0" smtClean="0"/>
          </a:p>
          <a:p>
            <a:pPr marL="0" indent="0" algn="ctr">
              <a:buNone/>
            </a:pPr>
            <a:r>
              <a:rPr lang="ja-JP" altLang="en-US" sz="4000" dirty="0" smtClean="0">
                <a:solidFill>
                  <a:srgbClr val="FF0000"/>
                </a:solidFill>
              </a:rPr>
              <a:t>全学</a:t>
            </a:r>
            <a:r>
              <a:rPr lang="ja-JP" altLang="en-US" sz="4000" dirty="0">
                <a:solidFill>
                  <a:srgbClr val="FF0000"/>
                </a:solidFill>
              </a:rPr>
              <a:t>メール</a:t>
            </a:r>
            <a:r>
              <a:rPr lang="ja-JP" altLang="en-US" sz="4000" dirty="0" smtClean="0">
                <a:solidFill>
                  <a:srgbClr val="FF0000"/>
                </a:solidFill>
              </a:rPr>
              <a:t>を必ずチェックしてください。</a:t>
            </a:r>
            <a:endParaRPr lang="en-US" altLang="ja-JP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kumimoji="1" lang="en-US" altLang="ja-JP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チェックしていない場合は不利益を被ることがあります。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780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1376</TotalTime>
  <Words>303</Words>
  <Application>Microsoft Office PowerPoint</Application>
  <PresentationFormat>画面に合わせる (4:3)</PresentationFormat>
  <Paragraphs>64</Paragraphs>
  <Slides>7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​​テーマ</vt:lpstr>
      <vt:lpstr>2018年度課題研究ガイダンス</vt:lpstr>
      <vt:lpstr>まずは、 2018年度卒業研究科目の 登録をして下さい</vt:lpstr>
      <vt:lpstr>調整会に出席してください (P,Q)</vt:lpstr>
      <vt:lpstr>調整会に出席不要の場合 (P,Q)</vt:lpstr>
      <vt:lpstr>調整会の手順 (P,Q)</vt:lpstr>
      <vt:lpstr>調整会について (S)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naruki</dc:creator>
  <cp:lastModifiedBy>naruki</cp:lastModifiedBy>
  <cp:revision>17</cp:revision>
  <dcterms:created xsi:type="dcterms:W3CDTF">2017-12-01T20:08:45Z</dcterms:created>
  <dcterms:modified xsi:type="dcterms:W3CDTF">2017-12-11T03:22:22Z</dcterms:modified>
</cp:coreProperties>
</file>