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9" r:id="rId3"/>
    <p:sldMasterId id="2147483715" r:id="rId4"/>
  </p:sldMasterIdLst>
  <p:notesMasterIdLst>
    <p:notesMasterId r:id="rId13"/>
  </p:notesMasterIdLst>
  <p:handoutMasterIdLst>
    <p:handoutMasterId r:id="rId14"/>
  </p:handoutMasterIdLst>
  <p:sldIdLst>
    <p:sldId id="671" r:id="rId5"/>
    <p:sldId id="717" r:id="rId6"/>
    <p:sldId id="718" r:id="rId7"/>
    <p:sldId id="728" r:id="rId8"/>
    <p:sldId id="719" r:id="rId9"/>
    <p:sldId id="725" r:id="rId10"/>
    <p:sldId id="726" r:id="rId11"/>
    <p:sldId id="727" r:id="rId12"/>
  </p:sldIdLst>
  <p:sldSz cx="9144000" cy="6858000" type="screen4x3"/>
  <p:notesSz cx="9869488" cy="6735763"/>
  <p:defaultTextStyle>
    <a:defPPr>
      <a:defRPr lang="ja-JP"/>
    </a:defPPr>
    <a:lvl1pPr algn="ctr" rtl="0" fontAlgn="base">
      <a:spcBef>
        <a:spcPct val="0"/>
      </a:spcBef>
      <a:spcAft>
        <a:spcPct val="0"/>
      </a:spcAft>
      <a:defRPr kumimoji="1" kern="1200">
        <a:solidFill>
          <a:schemeClr val="tx1"/>
        </a:solidFill>
        <a:latin typeface="Times New Roman" pitchFamily="18" charset="0"/>
        <a:ea typeface="HGP創英角ｺﾞｼｯｸUB" pitchFamily="50" charset="-128"/>
        <a:cs typeface="+mn-cs"/>
      </a:defRPr>
    </a:lvl1pPr>
    <a:lvl2pPr marL="457200" algn="ctr" rtl="0" fontAlgn="base">
      <a:spcBef>
        <a:spcPct val="0"/>
      </a:spcBef>
      <a:spcAft>
        <a:spcPct val="0"/>
      </a:spcAft>
      <a:defRPr kumimoji="1" kern="1200">
        <a:solidFill>
          <a:schemeClr val="tx1"/>
        </a:solidFill>
        <a:latin typeface="Times New Roman" pitchFamily="18" charset="0"/>
        <a:ea typeface="HGP創英角ｺﾞｼｯｸUB" pitchFamily="50" charset="-128"/>
        <a:cs typeface="+mn-cs"/>
      </a:defRPr>
    </a:lvl2pPr>
    <a:lvl3pPr marL="914400" algn="ctr" rtl="0" fontAlgn="base">
      <a:spcBef>
        <a:spcPct val="0"/>
      </a:spcBef>
      <a:spcAft>
        <a:spcPct val="0"/>
      </a:spcAft>
      <a:defRPr kumimoji="1" kern="1200">
        <a:solidFill>
          <a:schemeClr val="tx1"/>
        </a:solidFill>
        <a:latin typeface="Times New Roman" pitchFamily="18" charset="0"/>
        <a:ea typeface="HGP創英角ｺﾞｼｯｸUB" pitchFamily="50" charset="-128"/>
        <a:cs typeface="+mn-cs"/>
      </a:defRPr>
    </a:lvl3pPr>
    <a:lvl4pPr marL="1371600" algn="ctr" rtl="0" fontAlgn="base">
      <a:spcBef>
        <a:spcPct val="0"/>
      </a:spcBef>
      <a:spcAft>
        <a:spcPct val="0"/>
      </a:spcAft>
      <a:defRPr kumimoji="1" kern="1200">
        <a:solidFill>
          <a:schemeClr val="tx1"/>
        </a:solidFill>
        <a:latin typeface="Times New Roman" pitchFamily="18" charset="0"/>
        <a:ea typeface="HGP創英角ｺﾞｼｯｸUB" pitchFamily="50" charset="-128"/>
        <a:cs typeface="+mn-cs"/>
      </a:defRPr>
    </a:lvl4pPr>
    <a:lvl5pPr marL="1828800" algn="ctr" rtl="0" fontAlgn="base">
      <a:spcBef>
        <a:spcPct val="0"/>
      </a:spcBef>
      <a:spcAft>
        <a:spcPct val="0"/>
      </a:spcAft>
      <a:defRPr kumimoji="1" kern="1200">
        <a:solidFill>
          <a:schemeClr val="tx1"/>
        </a:solidFill>
        <a:latin typeface="Times New Roman" pitchFamily="18" charset="0"/>
        <a:ea typeface="HGP創英角ｺﾞｼｯｸUB" pitchFamily="50" charset="-128"/>
        <a:cs typeface="+mn-cs"/>
      </a:defRPr>
    </a:lvl5pPr>
    <a:lvl6pPr marL="2286000" algn="l" defTabSz="914400" rtl="0" eaLnBrk="1" latinLnBrk="0" hangingPunct="1">
      <a:defRPr kumimoji="1" kern="1200">
        <a:solidFill>
          <a:schemeClr val="tx1"/>
        </a:solidFill>
        <a:latin typeface="Times New Roman" pitchFamily="18" charset="0"/>
        <a:ea typeface="HGP創英角ｺﾞｼｯｸUB" pitchFamily="50" charset="-128"/>
        <a:cs typeface="+mn-cs"/>
      </a:defRPr>
    </a:lvl6pPr>
    <a:lvl7pPr marL="2743200" algn="l" defTabSz="914400" rtl="0" eaLnBrk="1" latinLnBrk="0" hangingPunct="1">
      <a:defRPr kumimoji="1" kern="1200">
        <a:solidFill>
          <a:schemeClr val="tx1"/>
        </a:solidFill>
        <a:latin typeface="Times New Roman" pitchFamily="18" charset="0"/>
        <a:ea typeface="HGP創英角ｺﾞｼｯｸUB" pitchFamily="50" charset="-128"/>
        <a:cs typeface="+mn-cs"/>
      </a:defRPr>
    </a:lvl7pPr>
    <a:lvl8pPr marL="3200400" algn="l" defTabSz="914400" rtl="0" eaLnBrk="1" latinLnBrk="0" hangingPunct="1">
      <a:defRPr kumimoji="1" kern="1200">
        <a:solidFill>
          <a:schemeClr val="tx1"/>
        </a:solidFill>
        <a:latin typeface="Times New Roman" pitchFamily="18" charset="0"/>
        <a:ea typeface="HGP創英角ｺﾞｼｯｸUB" pitchFamily="50" charset="-128"/>
        <a:cs typeface="+mn-cs"/>
      </a:defRPr>
    </a:lvl8pPr>
    <a:lvl9pPr marL="3657600" algn="l" defTabSz="914400" rtl="0" eaLnBrk="1" latinLnBrk="0" hangingPunct="1">
      <a:defRPr kumimoji="1" kern="1200">
        <a:solidFill>
          <a:schemeClr val="tx1"/>
        </a:solidFill>
        <a:latin typeface="Times New Roman" pitchFamily="18"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CC"/>
    <a:srgbClr val="CC00FF"/>
    <a:srgbClr val="009900"/>
    <a:srgbClr val="66FF33"/>
    <a:srgbClr val="FF66FF"/>
    <a:srgbClr val="FF0000"/>
    <a:srgbClr val="FFFF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8941" autoAdjust="0"/>
    <p:restoredTop sz="76640" autoAdjust="0"/>
  </p:normalViewPr>
  <p:slideViewPr>
    <p:cSldViewPr>
      <p:cViewPr varScale="1">
        <p:scale>
          <a:sx n="121" d="100"/>
          <a:sy n="121" d="100"/>
        </p:scale>
        <p:origin x="978"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hdr" sz="quarter"/>
          </p:nvPr>
        </p:nvSpPr>
        <p:spPr bwMode="auto">
          <a:xfrm>
            <a:off x="0" y="0"/>
            <a:ext cx="4278313" cy="336550"/>
          </a:xfrm>
          <a:prstGeom prst="rect">
            <a:avLst/>
          </a:prstGeom>
          <a:noFill/>
          <a:ln w="9525">
            <a:noFill/>
            <a:miter lim="800000"/>
            <a:headEnd/>
            <a:tailEnd/>
          </a:ln>
          <a:effectLst/>
        </p:spPr>
        <p:txBody>
          <a:bodyPr vert="horz" wrap="square" lIns="90707" tIns="45353" rIns="90707" bIns="45353" numCol="1" anchor="t" anchorCtr="0" compatLnSpc="1">
            <a:prstTxWarp prst="textNoShape">
              <a:avLst/>
            </a:prstTxWarp>
          </a:bodyPr>
          <a:lstStyle>
            <a:lvl1pPr algn="l" defTabSz="908225">
              <a:defRPr sz="1200">
                <a:latin typeface="Arial" pitchFamily="34" charset="0"/>
                <a:ea typeface="ＭＳ Ｐゴシック" pitchFamily="50" charset="-128"/>
              </a:defRPr>
            </a:lvl1pPr>
          </a:lstStyle>
          <a:p>
            <a:pPr>
              <a:defRPr/>
            </a:pPr>
            <a:endParaRPr lang="en-US" altLang="ja-JP"/>
          </a:p>
        </p:txBody>
      </p:sp>
      <p:sp>
        <p:nvSpPr>
          <p:cNvPr id="421891" name="Rectangle 3"/>
          <p:cNvSpPr>
            <a:spLocks noGrp="1" noChangeArrowheads="1"/>
          </p:cNvSpPr>
          <p:nvPr>
            <p:ph type="dt" sz="quarter" idx="1"/>
          </p:nvPr>
        </p:nvSpPr>
        <p:spPr bwMode="auto">
          <a:xfrm>
            <a:off x="5591175" y="0"/>
            <a:ext cx="4276725" cy="336550"/>
          </a:xfrm>
          <a:prstGeom prst="rect">
            <a:avLst/>
          </a:prstGeom>
          <a:noFill/>
          <a:ln w="9525">
            <a:noFill/>
            <a:miter lim="800000"/>
            <a:headEnd/>
            <a:tailEnd/>
          </a:ln>
          <a:effectLst/>
        </p:spPr>
        <p:txBody>
          <a:bodyPr vert="horz" wrap="square" lIns="90707" tIns="45353" rIns="90707" bIns="45353" numCol="1" anchor="t" anchorCtr="0" compatLnSpc="1">
            <a:prstTxWarp prst="textNoShape">
              <a:avLst/>
            </a:prstTxWarp>
          </a:bodyPr>
          <a:lstStyle>
            <a:lvl1pPr algn="r" defTabSz="908225">
              <a:defRPr sz="1200">
                <a:latin typeface="Arial" pitchFamily="34" charset="0"/>
                <a:ea typeface="ＭＳ Ｐゴシック" pitchFamily="50" charset="-128"/>
              </a:defRPr>
            </a:lvl1pPr>
          </a:lstStyle>
          <a:p>
            <a:pPr>
              <a:defRPr/>
            </a:pPr>
            <a:endParaRPr lang="en-US" altLang="ja-JP"/>
          </a:p>
        </p:txBody>
      </p:sp>
      <p:sp>
        <p:nvSpPr>
          <p:cNvPr id="421892" name="Rectangle 4"/>
          <p:cNvSpPr>
            <a:spLocks noGrp="1" noChangeArrowheads="1"/>
          </p:cNvSpPr>
          <p:nvPr>
            <p:ph type="ftr" sz="quarter" idx="2"/>
          </p:nvPr>
        </p:nvSpPr>
        <p:spPr bwMode="auto">
          <a:xfrm>
            <a:off x="0" y="6399213"/>
            <a:ext cx="4278313" cy="334962"/>
          </a:xfrm>
          <a:prstGeom prst="rect">
            <a:avLst/>
          </a:prstGeom>
          <a:noFill/>
          <a:ln w="9525">
            <a:noFill/>
            <a:miter lim="800000"/>
            <a:headEnd/>
            <a:tailEnd/>
          </a:ln>
          <a:effectLst/>
        </p:spPr>
        <p:txBody>
          <a:bodyPr vert="horz" wrap="square" lIns="90707" tIns="45353" rIns="90707" bIns="45353" numCol="1" anchor="b" anchorCtr="0" compatLnSpc="1">
            <a:prstTxWarp prst="textNoShape">
              <a:avLst/>
            </a:prstTxWarp>
          </a:bodyPr>
          <a:lstStyle>
            <a:lvl1pPr algn="l" defTabSz="908225">
              <a:defRPr sz="1200">
                <a:latin typeface="Arial" pitchFamily="34" charset="0"/>
                <a:ea typeface="ＭＳ Ｐゴシック" pitchFamily="50" charset="-128"/>
              </a:defRPr>
            </a:lvl1pPr>
          </a:lstStyle>
          <a:p>
            <a:pPr>
              <a:defRPr/>
            </a:pPr>
            <a:endParaRPr lang="en-US" altLang="ja-JP"/>
          </a:p>
        </p:txBody>
      </p:sp>
      <p:sp>
        <p:nvSpPr>
          <p:cNvPr id="421893" name="Rectangle 5"/>
          <p:cNvSpPr>
            <a:spLocks noGrp="1" noChangeArrowheads="1"/>
          </p:cNvSpPr>
          <p:nvPr>
            <p:ph type="sldNum" sz="quarter" idx="3"/>
          </p:nvPr>
        </p:nvSpPr>
        <p:spPr bwMode="auto">
          <a:xfrm>
            <a:off x="5591175" y="6399213"/>
            <a:ext cx="4276725" cy="334962"/>
          </a:xfrm>
          <a:prstGeom prst="rect">
            <a:avLst/>
          </a:prstGeom>
          <a:noFill/>
          <a:ln w="9525">
            <a:noFill/>
            <a:miter lim="800000"/>
            <a:headEnd/>
            <a:tailEnd/>
          </a:ln>
          <a:effectLst/>
        </p:spPr>
        <p:txBody>
          <a:bodyPr vert="horz" wrap="square" lIns="90707" tIns="45353" rIns="90707" bIns="45353" numCol="1" anchor="b" anchorCtr="0" compatLnSpc="1">
            <a:prstTxWarp prst="textNoShape">
              <a:avLst/>
            </a:prstTxWarp>
          </a:bodyPr>
          <a:lstStyle>
            <a:lvl1pPr algn="r" defTabSz="908225">
              <a:defRPr sz="1200">
                <a:latin typeface="Arial" pitchFamily="34" charset="0"/>
                <a:ea typeface="ＭＳ Ｐゴシック" pitchFamily="50" charset="-128"/>
              </a:defRPr>
            </a:lvl1pPr>
          </a:lstStyle>
          <a:p>
            <a:pPr>
              <a:defRPr/>
            </a:pPr>
            <a:fld id="{1D7D94C7-9D75-4C95-BB71-D44080F59996}" type="slidenum">
              <a:rPr lang="en-US" altLang="ja-JP"/>
              <a:pPr>
                <a:defRPr/>
              </a:pPr>
              <a:t>‹#›</a:t>
            </a:fld>
            <a:endParaRPr lang="en-US" altLang="ja-JP"/>
          </a:p>
        </p:txBody>
      </p:sp>
    </p:spTree>
    <p:extLst>
      <p:ext uri="{BB962C8B-B14F-4D97-AF65-F5344CB8AC3E}">
        <p14:creationId xmlns:p14="http://schemas.microsoft.com/office/powerpoint/2010/main" val="3013296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278313" cy="336550"/>
          </a:xfrm>
          <a:prstGeom prst="rect">
            <a:avLst/>
          </a:prstGeom>
          <a:noFill/>
          <a:ln w="9525">
            <a:noFill/>
            <a:miter lim="800000"/>
            <a:headEnd/>
            <a:tailEnd/>
          </a:ln>
          <a:effectLst/>
        </p:spPr>
        <p:txBody>
          <a:bodyPr vert="horz" wrap="square" lIns="90707" tIns="45353" rIns="90707" bIns="45353" numCol="1" anchor="t" anchorCtr="0" compatLnSpc="1">
            <a:prstTxWarp prst="textNoShape">
              <a:avLst/>
            </a:prstTxWarp>
          </a:bodyPr>
          <a:lstStyle>
            <a:lvl1pPr algn="l" defTabSz="908225">
              <a:defRPr sz="1200">
                <a:latin typeface="Arial" pitchFamily="34" charset="0"/>
                <a:ea typeface="ＭＳ Ｐゴシック" pitchFamily="50" charset="-128"/>
              </a:defRPr>
            </a:lvl1pPr>
          </a:lstStyle>
          <a:p>
            <a:pPr>
              <a:defRPr/>
            </a:pPr>
            <a:endParaRPr lang="en-US" altLang="ja-JP"/>
          </a:p>
        </p:txBody>
      </p:sp>
      <p:sp>
        <p:nvSpPr>
          <p:cNvPr id="9219" name="Rectangle 3"/>
          <p:cNvSpPr>
            <a:spLocks noGrp="1" noChangeArrowheads="1"/>
          </p:cNvSpPr>
          <p:nvPr>
            <p:ph type="dt" idx="1"/>
          </p:nvPr>
        </p:nvSpPr>
        <p:spPr bwMode="auto">
          <a:xfrm>
            <a:off x="5591175" y="0"/>
            <a:ext cx="4276725" cy="336550"/>
          </a:xfrm>
          <a:prstGeom prst="rect">
            <a:avLst/>
          </a:prstGeom>
          <a:noFill/>
          <a:ln w="9525">
            <a:noFill/>
            <a:miter lim="800000"/>
            <a:headEnd/>
            <a:tailEnd/>
          </a:ln>
          <a:effectLst/>
        </p:spPr>
        <p:txBody>
          <a:bodyPr vert="horz" wrap="square" lIns="90707" tIns="45353" rIns="90707" bIns="45353" numCol="1" anchor="t" anchorCtr="0" compatLnSpc="1">
            <a:prstTxWarp prst="textNoShape">
              <a:avLst/>
            </a:prstTxWarp>
          </a:bodyPr>
          <a:lstStyle>
            <a:lvl1pPr algn="r" defTabSz="908225">
              <a:defRPr sz="1200">
                <a:latin typeface="Arial" pitchFamily="34" charset="0"/>
                <a:ea typeface="ＭＳ Ｐゴシック" pitchFamily="50" charset="-128"/>
              </a:defRPr>
            </a:lvl1pPr>
          </a:lstStyle>
          <a:p>
            <a:pPr>
              <a:defRPr/>
            </a:pPr>
            <a:endParaRPr lang="en-US" altLang="ja-JP"/>
          </a:p>
        </p:txBody>
      </p:sp>
      <p:sp>
        <p:nvSpPr>
          <p:cNvPr id="13316" name="Rectangle 4"/>
          <p:cNvSpPr>
            <a:spLocks noGrp="1" noRot="1" noChangeAspect="1" noChangeArrowheads="1" noTextEdit="1"/>
          </p:cNvSpPr>
          <p:nvPr>
            <p:ph type="sldImg" idx="2"/>
          </p:nvPr>
        </p:nvSpPr>
        <p:spPr bwMode="auto">
          <a:xfrm>
            <a:off x="3262313" y="504825"/>
            <a:ext cx="3368675" cy="2525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87425" y="3198813"/>
            <a:ext cx="7894638" cy="3032125"/>
          </a:xfrm>
          <a:prstGeom prst="rect">
            <a:avLst/>
          </a:prstGeom>
          <a:noFill/>
          <a:ln w="9525">
            <a:noFill/>
            <a:miter lim="800000"/>
            <a:headEnd/>
            <a:tailEnd/>
          </a:ln>
          <a:effectLst/>
        </p:spPr>
        <p:txBody>
          <a:bodyPr vert="horz" wrap="square" lIns="90707" tIns="45353" rIns="90707" bIns="4535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222" name="Rectangle 6"/>
          <p:cNvSpPr>
            <a:spLocks noGrp="1" noChangeArrowheads="1"/>
          </p:cNvSpPr>
          <p:nvPr>
            <p:ph type="ftr" sz="quarter" idx="4"/>
          </p:nvPr>
        </p:nvSpPr>
        <p:spPr bwMode="auto">
          <a:xfrm>
            <a:off x="0" y="6399213"/>
            <a:ext cx="4278313" cy="334962"/>
          </a:xfrm>
          <a:prstGeom prst="rect">
            <a:avLst/>
          </a:prstGeom>
          <a:noFill/>
          <a:ln w="9525">
            <a:noFill/>
            <a:miter lim="800000"/>
            <a:headEnd/>
            <a:tailEnd/>
          </a:ln>
          <a:effectLst/>
        </p:spPr>
        <p:txBody>
          <a:bodyPr vert="horz" wrap="square" lIns="90707" tIns="45353" rIns="90707" bIns="45353" numCol="1" anchor="b" anchorCtr="0" compatLnSpc="1">
            <a:prstTxWarp prst="textNoShape">
              <a:avLst/>
            </a:prstTxWarp>
          </a:bodyPr>
          <a:lstStyle>
            <a:lvl1pPr algn="l" defTabSz="908225">
              <a:defRPr sz="1200">
                <a:latin typeface="Arial" pitchFamily="34" charset="0"/>
                <a:ea typeface="ＭＳ Ｐゴシック" pitchFamily="50" charset="-128"/>
              </a:defRPr>
            </a:lvl1pPr>
          </a:lstStyle>
          <a:p>
            <a:pPr>
              <a:defRPr/>
            </a:pPr>
            <a:endParaRPr lang="en-US" altLang="ja-JP"/>
          </a:p>
        </p:txBody>
      </p:sp>
      <p:sp>
        <p:nvSpPr>
          <p:cNvPr id="9223" name="Rectangle 7"/>
          <p:cNvSpPr>
            <a:spLocks noGrp="1" noChangeArrowheads="1"/>
          </p:cNvSpPr>
          <p:nvPr>
            <p:ph type="sldNum" sz="quarter" idx="5"/>
          </p:nvPr>
        </p:nvSpPr>
        <p:spPr bwMode="auto">
          <a:xfrm>
            <a:off x="5591175" y="6399213"/>
            <a:ext cx="4276725" cy="334962"/>
          </a:xfrm>
          <a:prstGeom prst="rect">
            <a:avLst/>
          </a:prstGeom>
          <a:noFill/>
          <a:ln w="9525">
            <a:noFill/>
            <a:miter lim="800000"/>
            <a:headEnd/>
            <a:tailEnd/>
          </a:ln>
          <a:effectLst/>
        </p:spPr>
        <p:txBody>
          <a:bodyPr vert="horz" wrap="square" lIns="90707" tIns="45353" rIns="90707" bIns="45353" numCol="1" anchor="b" anchorCtr="0" compatLnSpc="1">
            <a:prstTxWarp prst="textNoShape">
              <a:avLst/>
            </a:prstTxWarp>
          </a:bodyPr>
          <a:lstStyle>
            <a:lvl1pPr algn="r" defTabSz="908225">
              <a:defRPr sz="1200">
                <a:latin typeface="Arial" pitchFamily="34" charset="0"/>
                <a:ea typeface="ＭＳ Ｐゴシック" pitchFamily="50" charset="-128"/>
              </a:defRPr>
            </a:lvl1pPr>
          </a:lstStyle>
          <a:p>
            <a:pPr>
              <a:defRPr/>
            </a:pPr>
            <a:fld id="{8BB11F2F-C02E-4164-A3F5-E4CC15CFF2BF}" type="slidenum">
              <a:rPr lang="en-US" altLang="ja-JP"/>
              <a:pPr>
                <a:defRPr/>
              </a:pPr>
              <a:t>‹#›</a:t>
            </a:fld>
            <a:endParaRPr lang="en-US" altLang="ja-JP"/>
          </a:p>
        </p:txBody>
      </p:sp>
    </p:spTree>
    <p:extLst>
      <p:ext uri="{BB962C8B-B14F-4D97-AF65-F5344CB8AC3E}">
        <p14:creationId xmlns:p14="http://schemas.microsoft.com/office/powerpoint/2010/main" val="3813967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kumimoji="1">
                <a:solidFill>
                  <a:schemeClr val="tx1"/>
                </a:solidFill>
                <a:latin typeface="Times New Roman" pitchFamily="18" charset="0"/>
                <a:ea typeface="HGP創英角ｺﾞｼｯｸUB" pitchFamily="50" charset="-128"/>
              </a:defRPr>
            </a:lvl1pPr>
            <a:lvl2pPr marL="742950" indent="-285750" defTabSz="908050" eaLnBrk="0" hangingPunct="0">
              <a:defRPr kumimoji="1">
                <a:solidFill>
                  <a:schemeClr val="tx1"/>
                </a:solidFill>
                <a:latin typeface="Times New Roman" pitchFamily="18" charset="0"/>
                <a:ea typeface="HGP創英角ｺﾞｼｯｸUB" pitchFamily="50" charset="-128"/>
              </a:defRPr>
            </a:lvl2pPr>
            <a:lvl3pPr marL="1143000" indent="-228600" defTabSz="908050" eaLnBrk="0" hangingPunct="0">
              <a:defRPr kumimoji="1">
                <a:solidFill>
                  <a:schemeClr val="tx1"/>
                </a:solidFill>
                <a:latin typeface="Times New Roman" pitchFamily="18" charset="0"/>
                <a:ea typeface="HGP創英角ｺﾞｼｯｸUB" pitchFamily="50" charset="-128"/>
              </a:defRPr>
            </a:lvl3pPr>
            <a:lvl4pPr marL="1600200" indent="-228600" defTabSz="908050" eaLnBrk="0" hangingPunct="0">
              <a:defRPr kumimoji="1">
                <a:solidFill>
                  <a:schemeClr val="tx1"/>
                </a:solidFill>
                <a:latin typeface="Times New Roman" pitchFamily="18" charset="0"/>
                <a:ea typeface="HGP創英角ｺﾞｼｯｸUB" pitchFamily="50" charset="-128"/>
              </a:defRPr>
            </a:lvl4pPr>
            <a:lvl5pPr marL="2057400" indent="-228600" defTabSz="908050" eaLnBrk="0" hangingPunct="0">
              <a:defRPr kumimoji="1">
                <a:solidFill>
                  <a:schemeClr val="tx1"/>
                </a:solidFill>
                <a:latin typeface="Times New Roman" pitchFamily="18" charset="0"/>
                <a:ea typeface="HGP創英角ｺﾞｼｯｸUB" pitchFamily="50" charset="-128"/>
              </a:defRPr>
            </a:lvl5pPr>
            <a:lvl6pPr marL="25146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6pPr>
            <a:lvl7pPr marL="29718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7pPr>
            <a:lvl8pPr marL="34290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8pPr>
            <a:lvl9pPr marL="38862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9pPr>
          </a:lstStyle>
          <a:p>
            <a:pPr eaLnBrk="1" hangingPunct="1"/>
            <a:fld id="{D6400921-525C-418E-9171-E33F9C3F2A58}" type="slidenum">
              <a:rPr lang="en-US" altLang="ja-JP" smtClean="0">
                <a:latin typeface="Arial" charset="0"/>
                <a:ea typeface="ＭＳ Ｐゴシック" charset="-128"/>
              </a:rPr>
              <a:pPr eaLnBrk="1" hangingPunct="1"/>
              <a:t>1</a:t>
            </a:fld>
            <a:endParaRPr lang="en-US" altLang="ja-JP">
              <a:latin typeface="Arial" charset="0"/>
              <a:ea typeface="ＭＳ Ｐゴシック" charset="-128"/>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z="1000">
                <a:latin typeface="Times New Roman" pitchFamily="18" charset="0"/>
                <a:ea typeface="HGP創英角ｺﾞｼｯｸUB" pitchFamily="50" charset="-128"/>
              </a:rPr>
              <a:t>さて、生体組織とは意思を持たない様々なミクロな分子を混合したヘテロな系が、あたかも協同的・自発的に創る階層構造です。</a:t>
            </a:r>
          </a:p>
          <a:p>
            <a:pPr eaLnBrk="1" hangingPunct="1">
              <a:spcBef>
                <a:spcPct val="0"/>
              </a:spcBef>
            </a:pPr>
            <a:endParaRPr lang="ja-JP" altLang="en-US" sz="1000">
              <a:latin typeface="Times New Roman" pitchFamily="18" charset="0"/>
              <a:ea typeface="HGP創英角ｺﾞｼｯｸUB" pitchFamily="50" charset="-128"/>
            </a:endParaRPr>
          </a:p>
          <a:p>
            <a:pPr eaLnBrk="1" hangingPunct="1">
              <a:spcBef>
                <a:spcPct val="0"/>
              </a:spcBef>
            </a:pPr>
            <a:r>
              <a:rPr lang="ja-JP" altLang="en-US" sz="1000">
                <a:latin typeface="Times New Roman" pitchFamily="18" charset="0"/>
                <a:ea typeface="HGP創英角ｺﾞｼｯｸUB" pitchFamily="50" charset="-128"/>
              </a:rPr>
              <a:t>残念ながら、われわれはそのメカニズムを知りません。しかしながら、単純な物理法則がその自己組織化を</a:t>
            </a:r>
          </a:p>
          <a:p>
            <a:pPr eaLnBrk="1" hangingPunct="1">
              <a:spcBef>
                <a:spcPct val="0"/>
              </a:spcBef>
            </a:pPr>
            <a:r>
              <a:rPr lang="ja-JP" altLang="en-US" sz="1000">
                <a:latin typeface="Times New Roman" pitchFamily="18" charset="0"/>
                <a:ea typeface="HGP創英角ｺﾞｼｯｸUB" pitchFamily="50" charset="-128"/>
              </a:rPr>
              <a:t>司っていることは疑うことのできない事実です。</a:t>
            </a:r>
          </a:p>
        </p:txBody>
      </p:sp>
    </p:spTree>
    <p:extLst>
      <p:ext uri="{BB962C8B-B14F-4D97-AF65-F5344CB8AC3E}">
        <p14:creationId xmlns:p14="http://schemas.microsoft.com/office/powerpoint/2010/main" val="122015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ln/>
        </p:spPr>
      </p:sp>
      <p:sp>
        <p:nvSpPr>
          <p:cNvPr id="163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000">
                <a:latin typeface="HGP創英角ｺﾞｼｯｸUB" pitchFamily="50" charset="-128"/>
                <a:ea typeface="HGP創英角ｺﾞｼｯｸUB" pitchFamily="50" charset="-128"/>
              </a:rPr>
              <a:t>本研究会のテーマ、相転移の動力学とは、多数のミクロな分子が協同的にナノメートルからメートルに至る階層構造を自発的に作るメカニズムと、</a:t>
            </a:r>
            <a:endParaRPr lang="en-US" altLang="ja-JP" sz="1000">
              <a:latin typeface="HGP創英角ｺﾞｼｯｸUB" pitchFamily="50" charset="-128"/>
              <a:ea typeface="HGP創英角ｺﾞｼｯｸUB" pitchFamily="50" charset="-128"/>
            </a:endParaRPr>
          </a:p>
          <a:p>
            <a:r>
              <a:rPr lang="ja-JP" altLang="en-US" sz="1000">
                <a:latin typeface="HGP創英角ｺﾞｼｯｸUB" pitchFamily="50" charset="-128"/>
                <a:ea typeface="HGP創英角ｺﾞｼｯｸUB" pitchFamily="50" charset="-128"/>
              </a:rPr>
              <a:t>それぞれの階層に分布する、ピコ秒から秒にわたる様々な内部自由度の運動モードに依存した、構造相転移、応答、輸送といったダイナミクスを理解すること。</a:t>
            </a:r>
            <a:endParaRPr lang="en-US" altLang="ja-JP" sz="1000">
              <a:latin typeface="HGP創英角ｺﾞｼｯｸUB" pitchFamily="50" charset="-128"/>
              <a:ea typeface="HGP創英角ｺﾞｼｯｸUB" pitchFamily="50" charset="-128"/>
            </a:endParaRPr>
          </a:p>
          <a:p>
            <a:r>
              <a:rPr lang="ja-JP" altLang="en-US" sz="1000">
                <a:latin typeface="HGP創英角ｺﾞｼｯｸUB" pitchFamily="50" charset="-128"/>
                <a:ea typeface="HGP創英角ｺﾞｼｯｸUB" pitchFamily="50" charset="-128"/>
              </a:rPr>
              <a:t>特に、多数の分子集合系　純粋でない汚い混合系の協同現象を普遍的に扱うことを目的とする。</a:t>
            </a:r>
            <a:endParaRPr lang="en-US" altLang="ja-JP" sz="1000">
              <a:latin typeface="HGP創英角ｺﾞｼｯｸUB" pitchFamily="50" charset="-128"/>
              <a:ea typeface="HGP創英角ｺﾞｼｯｸUB" pitchFamily="50" charset="-128"/>
            </a:endParaRPr>
          </a:p>
          <a:p>
            <a:endParaRPr lang="en-US" altLang="ja-JP" sz="1000">
              <a:latin typeface="HGP創英角ｺﾞｼｯｸUB" pitchFamily="50" charset="-128"/>
              <a:ea typeface="HGP創英角ｺﾞｼｯｸUB" pitchFamily="50" charset="-128"/>
            </a:endParaRPr>
          </a:p>
          <a:p>
            <a:r>
              <a:rPr lang="ja-JP" altLang="en-US" sz="1000">
                <a:latin typeface="HGP創英角ｺﾞｼｯｸUB" pitchFamily="50" charset="-128"/>
                <a:ea typeface="HGP創英角ｺﾞｼｯｸUB" pitchFamily="50" charset="-128"/>
              </a:rPr>
              <a:t>ミクロなスケールでは、分子のデザインとアトミスティックなモデル、分子軌道計算があり、マクロなスケールでは、構造力学、流体力学による連続体としての記述が可能であり、工学・生物・医薬学などの分野に関係がある。</a:t>
            </a:r>
            <a:endParaRPr lang="en-US" altLang="ja-JP" sz="1000">
              <a:latin typeface="HGP創英角ｺﾞｼｯｸUB" pitchFamily="50" charset="-128"/>
              <a:ea typeface="HGP創英角ｺﾞｼｯｸUB" pitchFamily="50" charset="-128"/>
            </a:endParaRPr>
          </a:p>
          <a:p>
            <a:endParaRPr lang="en-US" altLang="ja-JP" sz="1000">
              <a:latin typeface="HGP創英角ｺﾞｼｯｸUB" pitchFamily="50" charset="-128"/>
              <a:ea typeface="HGP創英角ｺﾞｼｯｸUB" pitchFamily="50" charset="-128"/>
            </a:endParaRPr>
          </a:p>
          <a:p>
            <a:r>
              <a:rPr lang="ja-JP" altLang="en-US" sz="1000">
                <a:latin typeface="HGP創英角ｺﾞｼｯｸUB" pitchFamily="50" charset="-128"/>
                <a:ea typeface="HGP創英角ｺﾞｼｯｸUB" pitchFamily="50" charset="-128"/>
              </a:rPr>
              <a:t>本研究会のキーワードとして、ミクロスケールとメゾスケールをブリッジするということは、多種・多体の混合系を物理的に理解するため、</a:t>
            </a:r>
            <a:endParaRPr lang="en-US" altLang="ja-JP" sz="1000">
              <a:latin typeface="HGP創英角ｺﾞｼｯｸUB" pitchFamily="50" charset="-128"/>
              <a:ea typeface="HGP創英角ｺﾞｼｯｸUB" pitchFamily="50" charset="-128"/>
            </a:endParaRPr>
          </a:p>
          <a:p>
            <a:r>
              <a:rPr lang="ja-JP" altLang="en-US" sz="1000">
                <a:latin typeface="HGP創英角ｺﾞｼｯｸUB" pitchFamily="50" charset="-128"/>
                <a:ea typeface="HGP創英角ｺﾞｼｯｸUB" pitchFamily="50" charset="-128"/>
              </a:rPr>
              <a:t>第一に、早い自由度の縮約と小さいスケールの構造を粗視化する、</a:t>
            </a:r>
            <a:endParaRPr lang="en-US" altLang="ja-JP" sz="1000">
              <a:latin typeface="HGP創英角ｺﾞｼｯｸUB" pitchFamily="50" charset="-128"/>
              <a:ea typeface="HGP創英角ｺﾞｼｯｸUB" pitchFamily="50" charset="-128"/>
            </a:endParaRPr>
          </a:p>
          <a:p>
            <a:r>
              <a:rPr lang="ja-JP" altLang="en-US" sz="1000">
                <a:latin typeface="HGP創英角ｺﾞｼｯｸUB" pitchFamily="50" charset="-128"/>
                <a:ea typeface="HGP創英角ｺﾞｼｯｸUB" pitchFamily="50" charset="-128"/>
              </a:rPr>
              <a:t>第二に、内部自由度の構造・揺らぎを「場」として生まれる、長距離（不純物間）相互作用について基礎的に理解する</a:t>
            </a:r>
            <a:endParaRPr lang="en-US" altLang="ja-JP" sz="1000">
              <a:latin typeface="HGP創英角ｺﾞｼｯｸUB" pitchFamily="50" charset="-128"/>
              <a:ea typeface="HGP創英角ｺﾞｼｯｸUB" pitchFamily="50" charset="-128"/>
            </a:endParaRPr>
          </a:p>
          <a:p>
            <a:r>
              <a:rPr lang="ja-JP" altLang="en-US" sz="1000">
                <a:latin typeface="HGP創英角ｺﾞｼｯｸUB" pitchFamily="50" charset="-128"/>
                <a:ea typeface="HGP創英角ｺﾞｼｯｸUB" pitchFamily="50" charset="-128"/>
              </a:rPr>
              <a:t>ことによって、普遍的な構成方程式を導くことにある。</a:t>
            </a:r>
            <a:endParaRPr lang="en-US" altLang="ja-JP" sz="1000">
              <a:latin typeface="HGP創英角ｺﾞｼｯｸUB" pitchFamily="50" charset="-128"/>
              <a:ea typeface="HGP創英角ｺﾞｼｯｸUB" pitchFamily="50" charset="-128"/>
            </a:endParaRPr>
          </a:p>
          <a:p>
            <a:endParaRPr lang="en-US" altLang="ja-JP" sz="1000">
              <a:latin typeface="HGP創英角ｺﾞｼｯｸUB" pitchFamily="50" charset="-128"/>
              <a:ea typeface="HGP創英角ｺﾞｼｯｸUB" pitchFamily="50" charset="-128"/>
            </a:endParaRPr>
          </a:p>
          <a:p>
            <a:endParaRPr lang="ja-JP" altLang="en-US" sz="1000">
              <a:latin typeface="HGP創英角ｺﾞｼｯｸUB" pitchFamily="50" charset="-128"/>
              <a:ea typeface="HGP創英角ｺﾞｼｯｸUB" pitchFamily="50" charset="-128"/>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kumimoji="1">
                <a:solidFill>
                  <a:schemeClr val="tx1"/>
                </a:solidFill>
                <a:latin typeface="Times New Roman" pitchFamily="18" charset="0"/>
                <a:ea typeface="HGP創英角ｺﾞｼｯｸUB" pitchFamily="50" charset="-128"/>
              </a:defRPr>
            </a:lvl1pPr>
            <a:lvl2pPr marL="742950" indent="-285750" defTabSz="908050" eaLnBrk="0" hangingPunct="0">
              <a:defRPr kumimoji="1">
                <a:solidFill>
                  <a:schemeClr val="tx1"/>
                </a:solidFill>
                <a:latin typeface="Times New Roman" pitchFamily="18" charset="0"/>
                <a:ea typeface="HGP創英角ｺﾞｼｯｸUB" pitchFamily="50" charset="-128"/>
              </a:defRPr>
            </a:lvl2pPr>
            <a:lvl3pPr marL="1143000" indent="-228600" defTabSz="908050" eaLnBrk="0" hangingPunct="0">
              <a:defRPr kumimoji="1">
                <a:solidFill>
                  <a:schemeClr val="tx1"/>
                </a:solidFill>
                <a:latin typeface="Times New Roman" pitchFamily="18" charset="0"/>
                <a:ea typeface="HGP創英角ｺﾞｼｯｸUB" pitchFamily="50" charset="-128"/>
              </a:defRPr>
            </a:lvl3pPr>
            <a:lvl4pPr marL="1600200" indent="-228600" defTabSz="908050" eaLnBrk="0" hangingPunct="0">
              <a:defRPr kumimoji="1">
                <a:solidFill>
                  <a:schemeClr val="tx1"/>
                </a:solidFill>
                <a:latin typeface="Times New Roman" pitchFamily="18" charset="0"/>
                <a:ea typeface="HGP創英角ｺﾞｼｯｸUB" pitchFamily="50" charset="-128"/>
              </a:defRPr>
            </a:lvl4pPr>
            <a:lvl5pPr marL="2057400" indent="-228600" defTabSz="908050" eaLnBrk="0" hangingPunct="0">
              <a:defRPr kumimoji="1">
                <a:solidFill>
                  <a:schemeClr val="tx1"/>
                </a:solidFill>
                <a:latin typeface="Times New Roman" pitchFamily="18" charset="0"/>
                <a:ea typeface="HGP創英角ｺﾞｼｯｸUB" pitchFamily="50" charset="-128"/>
              </a:defRPr>
            </a:lvl5pPr>
            <a:lvl6pPr marL="25146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6pPr>
            <a:lvl7pPr marL="29718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7pPr>
            <a:lvl8pPr marL="34290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8pPr>
            <a:lvl9pPr marL="38862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9pPr>
          </a:lstStyle>
          <a:p>
            <a:pPr eaLnBrk="1" hangingPunct="1"/>
            <a:fld id="{3472D877-A17D-4FA1-9C8D-1F916F45CA89}" type="slidenum">
              <a:rPr lang="en-US" altLang="ja-JP" smtClean="0">
                <a:solidFill>
                  <a:srgbClr val="000000"/>
                </a:solidFill>
                <a:latin typeface="Arial" charset="0"/>
                <a:ea typeface="ＭＳ Ｐゴシック" charset="-128"/>
              </a:rPr>
              <a:pPr eaLnBrk="1" hangingPunct="1"/>
              <a:t>2</a:t>
            </a:fld>
            <a:endParaRPr lang="en-US" altLang="ja-JP">
              <a:solidFill>
                <a:srgbClr val="000000"/>
              </a:solidFill>
              <a:latin typeface="Arial" charset="0"/>
              <a:ea typeface="ＭＳ Ｐゴシック" charset="-128"/>
            </a:endParaRPr>
          </a:p>
        </p:txBody>
      </p:sp>
    </p:spTree>
    <p:extLst>
      <p:ext uri="{BB962C8B-B14F-4D97-AF65-F5344CB8AC3E}">
        <p14:creationId xmlns:p14="http://schemas.microsoft.com/office/powerpoint/2010/main" val="382305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50CABB9-935A-4DE5-B2F3-031333206E34}" type="slidenum">
              <a:rPr lang="en-US" altLang="ja-JP" smtClean="0">
                <a:solidFill>
                  <a:prstClr val="black"/>
                </a:solidFill>
              </a:rPr>
              <a:pPr/>
              <a:t>3</a:t>
            </a:fld>
            <a:endParaRPr lang="en-US" altLang="ja-JP">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spcBef>
                <a:spcPct val="0"/>
              </a:spcBef>
            </a:pPr>
            <a:r>
              <a:rPr lang="ja-JP" altLang="en-US" sz="1000">
                <a:latin typeface="Times New Roman" pitchFamily="18" charset="0"/>
                <a:ea typeface="HGP創英角ｺﾞｼｯｸUB" pitchFamily="50" charset="-128"/>
              </a:rPr>
              <a:t>さて、生体組織とは意思を持たない様々なミクロな分子を混合したヘテロな系が、あたかも協同的・自発的に創る階層構造です。</a:t>
            </a:r>
          </a:p>
          <a:p>
            <a:pPr eaLnBrk="1" hangingPunct="1">
              <a:spcBef>
                <a:spcPct val="0"/>
              </a:spcBef>
            </a:pPr>
            <a:endParaRPr lang="ja-JP" altLang="en-US" sz="1000">
              <a:latin typeface="Times New Roman" pitchFamily="18" charset="0"/>
              <a:ea typeface="HGP創英角ｺﾞｼｯｸUB" pitchFamily="50" charset="-128"/>
            </a:endParaRPr>
          </a:p>
          <a:p>
            <a:pPr eaLnBrk="1" hangingPunct="1">
              <a:spcBef>
                <a:spcPct val="0"/>
              </a:spcBef>
            </a:pPr>
            <a:r>
              <a:rPr lang="ja-JP" altLang="en-US" sz="1000">
                <a:latin typeface="Times New Roman" pitchFamily="18" charset="0"/>
                <a:ea typeface="HGP創英角ｺﾞｼｯｸUB" pitchFamily="50" charset="-128"/>
              </a:rPr>
              <a:t>残念ながら、われわれはそのメカニズムを知りません。しかしながら、単純な物理法則がその自己組織化を</a:t>
            </a:r>
          </a:p>
          <a:p>
            <a:pPr eaLnBrk="1" hangingPunct="1">
              <a:spcBef>
                <a:spcPct val="0"/>
              </a:spcBef>
            </a:pPr>
            <a:r>
              <a:rPr lang="ja-JP" altLang="en-US" sz="1000">
                <a:latin typeface="Times New Roman" pitchFamily="18" charset="0"/>
                <a:ea typeface="HGP創英角ｺﾞｼｯｸUB" pitchFamily="50" charset="-128"/>
              </a:rPr>
              <a:t>司っていることは疑うことのできない事実です。</a:t>
            </a:r>
          </a:p>
        </p:txBody>
      </p:sp>
    </p:spTree>
    <p:extLst>
      <p:ext uri="{BB962C8B-B14F-4D97-AF65-F5344CB8AC3E}">
        <p14:creationId xmlns:p14="http://schemas.microsoft.com/office/powerpoint/2010/main" val="300887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kumimoji="1">
                <a:solidFill>
                  <a:schemeClr val="tx1"/>
                </a:solidFill>
                <a:latin typeface="Times New Roman" pitchFamily="18" charset="0"/>
                <a:ea typeface="HGP創英角ｺﾞｼｯｸUB" pitchFamily="50" charset="-128"/>
              </a:defRPr>
            </a:lvl1pPr>
            <a:lvl2pPr marL="742950" indent="-285750" defTabSz="908050" eaLnBrk="0" hangingPunct="0">
              <a:defRPr kumimoji="1">
                <a:solidFill>
                  <a:schemeClr val="tx1"/>
                </a:solidFill>
                <a:latin typeface="Times New Roman" pitchFamily="18" charset="0"/>
                <a:ea typeface="HGP創英角ｺﾞｼｯｸUB" pitchFamily="50" charset="-128"/>
              </a:defRPr>
            </a:lvl2pPr>
            <a:lvl3pPr marL="1143000" indent="-228600" defTabSz="908050" eaLnBrk="0" hangingPunct="0">
              <a:defRPr kumimoji="1">
                <a:solidFill>
                  <a:schemeClr val="tx1"/>
                </a:solidFill>
                <a:latin typeface="Times New Roman" pitchFamily="18" charset="0"/>
                <a:ea typeface="HGP創英角ｺﾞｼｯｸUB" pitchFamily="50" charset="-128"/>
              </a:defRPr>
            </a:lvl3pPr>
            <a:lvl4pPr marL="1600200" indent="-228600" defTabSz="908050" eaLnBrk="0" hangingPunct="0">
              <a:defRPr kumimoji="1">
                <a:solidFill>
                  <a:schemeClr val="tx1"/>
                </a:solidFill>
                <a:latin typeface="Times New Roman" pitchFamily="18" charset="0"/>
                <a:ea typeface="HGP創英角ｺﾞｼｯｸUB" pitchFamily="50" charset="-128"/>
              </a:defRPr>
            </a:lvl4pPr>
            <a:lvl5pPr marL="2057400" indent="-228600" defTabSz="908050" eaLnBrk="0" hangingPunct="0">
              <a:defRPr kumimoji="1">
                <a:solidFill>
                  <a:schemeClr val="tx1"/>
                </a:solidFill>
                <a:latin typeface="Times New Roman" pitchFamily="18" charset="0"/>
                <a:ea typeface="HGP創英角ｺﾞｼｯｸUB" pitchFamily="50" charset="-128"/>
              </a:defRPr>
            </a:lvl5pPr>
            <a:lvl6pPr marL="25146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6pPr>
            <a:lvl7pPr marL="29718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7pPr>
            <a:lvl8pPr marL="34290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8pPr>
            <a:lvl9pPr marL="38862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9pPr>
          </a:lstStyle>
          <a:p>
            <a:pPr eaLnBrk="1" hangingPunct="1"/>
            <a:fld id="{BCBDF1BF-6A4E-4792-80D3-4F2C471BB61B}" type="slidenum">
              <a:rPr lang="en-US" altLang="ja-JP" smtClean="0">
                <a:latin typeface="Arial" charset="0"/>
                <a:ea typeface="ＭＳ Ｐゴシック" charset="-128"/>
              </a:rPr>
              <a:pPr eaLnBrk="1" hangingPunct="1"/>
              <a:t>4</a:t>
            </a:fld>
            <a:endParaRPr lang="en-US" altLang="ja-JP">
              <a:latin typeface="Arial" charset="0"/>
              <a:ea typeface="ＭＳ Ｐゴシック" charset="-128"/>
            </a:endParaRPr>
          </a:p>
        </p:txBody>
      </p:sp>
      <p:sp>
        <p:nvSpPr>
          <p:cNvPr id="19459" name="Rectangle 2"/>
          <p:cNvSpPr>
            <a:spLocks noGrp="1" noRot="1" noChangeAspect="1" noChangeArrowheads="1" noTextEdit="1"/>
          </p:cNvSpPr>
          <p:nvPr>
            <p:ph type="sldImg"/>
          </p:nvPr>
        </p:nvSpPr>
        <p:spPr>
          <a:xfrm>
            <a:off x="3263900" y="504825"/>
            <a:ext cx="3370263" cy="2527300"/>
          </a:xfrm>
          <a:ln/>
        </p:spPr>
      </p:sp>
      <p:sp>
        <p:nvSpPr>
          <p:cNvPr id="19460" name="Rectangle 3"/>
          <p:cNvSpPr>
            <a:spLocks noGrp="1" noChangeArrowheads="1"/>
          </p:cNvSpPr>
          <p:nvPr>
            <p:ph type="body" idx="1"/>
          </p:nvPr>
        </p:nvSpPr>
        <p:spPr>
          <a:xfrm>
            <a:off x="985838" y="3198813"/>
            <a:ext cx="7897812" cy="3032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z="1000">
                <a:latin typeface="Times New Roman" pitchFamily="18" charset="0"/>
                <a:ea typeface="HGP創英角ｺﾞｼｯｸUB" pitchFamily="50" charset="-128"/>
              </a:rPr>
              <a:t>ソフトマターの階層構造を形成する全ての分子は、液晶状態、あるいは、液体と固体の中間的な状態にあり、並進の対称性を完全には失っていません。このため、ソフトマターの階層構造を理解するためには、空間的な構造解析を行うだけでなく、時間領域のダイナミクスを調べなければなりません。</a:t>
            </a:r>
          </a:p>
          <a:p>
            <a:pPr eaLnBrk="1" hangingPunct="1">
              <a:spcBef>
                <a:spcPct val="0"/>
              </a:spcBef>
            </a:pPr>
            <a:endParaRPr lang="ja-JP" altLang="en-US" sz="1000">
              <a:latin typeface="Times New Roman" pitchFamily="18" charset="0"/>
              <a:ea typeface="HGP創英角ｺﾞｼｯｸUB" pitchFamily="50" charset="-128"/>
            </a:endParaRPr>
          </a:p>
          <a:p>
            <a:pPr eaLnBrk="1" hangingPunct="1">
              <a:spcBef>
                <a:spcPct val="0"/>
              </a:spcBef>
            </a:pPr>
            <a:r>
              <a:rPr lang="ja-JP" altLang="en-US" sz="1000">
                <a:latin typeface="Times New Roman" pitchFamily="18" charset="0"/>
                <a:ea typeface="HGP創英角ｺﾞｼｯｸUB" pitchFamily="50" charset="-128"/>
              </a:rPr>
              <a:t>また、階層構造はマルチスケールの空間・時間の両軸に広がりを持つものですので、階層をまたいだ広帯域な現象の理解が必要不可欠です。</a:t>
            </a:r>
          </a:p>
          <a:p>
            <a:pPr eaLnBrk="1" hangingPunct="1">
              <a:spcBef>
                <a:spcPct val="0"/>
              </a:spcBef>
            </a:pPr>
            <a:endParaRPr lang="en-US" altLang="ja-JP" sz="1000">
              <a:latin typeface="Times New Roman" pitchFamily="18" charset="0"/>
              <a:ea typeface="HGP創英角ｺﾞｼｯｸUB" pitchFamily="50" charset="-128"/>
            </a:endParaRPr>
          </a:p>
        </p:txBody>
      </p:sp>
    </p:spTree>
    <p:extLst>
      <p:ext uri="{BB962C8B-B14F-4D97-AF65-F5344CB8AC3E}">
        <p14:creationId xmlns:p14="http://schemas.microsoft.com/office/powerpoint/2010/main" val="256924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kumimoji="1">
                <a:solidFill>
                  <a:schemeClr val="tx1"/>
                </a:solidFill>
                <a:latin typeface="Times New Roman" pitchFamily="18" charset="0"/>
                <a:ea typeface="HGP創英角ｺﾞｼｯｸUB" pitchFamily="50" charset="-128"/>
              </a:defRPr>
            </a:lvl1pPr>
            <a:lvl2pPr marL="742950" indent="-285750" defTabSz="908050" eaLnBrk="0" hangingPunct="0">
              <a:defRPr kumimoji="1">
                <a:solidFill>
                  <a:schemeClr val="tx1"/>
                </a:solidFill>
                <a:latin typeface="Times New Roman" pitchFamily="18" charset="0"/>
                <a:ea typeface="HGP創英角ｺﾞｼｯｸUB" pitchFamily="50" charset="-128"/>
              </a:defRPr>
            </a:lvl2pPr>
            <a:lvl3pPr marL="1143000" indent="-228600" defTabSz="908050" eaLnBrk="0" hangingPunct="0">
              <a:defRPr kumimoji="1">
                <a:solidFill>
                  <a:schemeClr val="tx1"/>
                </a:solidFill>
                <a:latin typeface="Times New Roman" pitchFamily="18" charset="0"/>
                <a:ea typeface="HGP創英角ｺﾞｼｯｸUB" pitchFamily="50" charset="-128"/>
              </a:defRPr>
            </a:lvl3pPr>
            <a:lvl4pPr marL="1600200" indent="-228600" defTabSz="908050" eaLnBrk="0" hangingPunct="0">
              <a:defRPr kumimoji="1">
                <a:solidFill>
                  <a:schemeClr val="tx1"/>
                </a:solidFill>
                <a:latin typeface="Times New Roman" pitchFamily="18" charset="0"/>
                <a:ea typeface="HGP創英角ｺﾞｼｯｸUB" pitchFamily="50" charset="-128"/>
              </a:defRPr>
            </a:lvl4pPr>
            <a:lvl5pPr marL="2057400" indent="-228600" defTabSz="908050" eaLnBrk="0" hangingPunct="0">
              <a:defRPr kumimoji="1">
                <a:solidFill>
                  <a:schemeClr val="tx1"/>
                </a:solidFill>
                <a:latin typeface="Times New Roman" pitchFamily="18" charset="0"/>
                <a:ea typeface="HGP創英角ｺﾞｼｯｸUB" pitchFamily="50" charset="-128"/>
              </a:defRPr>
            </a:lvl5pPr>
            <a:lvl6pPr marL="25146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6pPr>
            <a:lvl7pPr marL="29718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7pPr>
            <a:lvl8pPr marL="34290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8pPr>
            <a:lvl9pPr marL="3886200" indent="-228600" algn="ctr" defTabSz="908050"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9pPr>
          </a:lstStyle>
          <a:p>
            <a:pPr eaLnBrk="1" hangingPunct="1"/>
            <a:fld id="{BCBDF1BF-6A4E-4792-80D3-4F2C471BB61B}" type="slidenum">
              <a:rPr lang="en-US" altLang="ja-JP" smtClean="0">
                <a:latin typeface="Arial" charset="0"/>
                <a:ea typeface="ＭＳ Ｐゴシック" charset="-128"/>
              </a:rPr>
              <a:pPr eaLnBrk="1" hangingPunct="1"/>
              <a:t>5</a:t>
            </a:fld>
            <a:endParaRPr lang="en-US" altLang="ja-JP">
              <a:latin typeface="Arial" charset="0"/>
              <a:ea typeface="ＭＳ Ｐゴシック" charset="-128"/>
            </a:endParaRPr>
          </a:p>
        </p:txBody>
      </p:sp>
      <p:sp>
        <p:nvSpPr>
          <p:cNvPr id="19459" name="Rectangle 2"/>
          <p:cNvSpPr>
            <a:spLocks noGrp="1" noRot="1" noChangeAspect="1" noChangeArrowheads="1" noTextEdit="1"/>
          </p:cNvSpPr>
          <p:nvPr>
            <p:ph type="sldImg"/>
          </p:nvPr>
        </p:nvSpPr>
        <p:spPr>
          <a:xfrm>
            <a:off x="3263900" y="504825"/>
            <a:ext cx="3370263" cy="2527300"/>
          </a:xfrm>
          <a:ln/>
        </p:spPr>
      </p:sp>
      <p:sp>
        <p:nvSpPr>
          <p:cNvPr id="19460" name="Rectangle 3"/>
          <p:cNvSpPr>
            <a:spLocks noGrp="1" noChangeArrowheads="1"/>
          </p:cNvSpPr>
          <p:nvPr>
            <p:ph type="body" idx="1"/>
          </p:nvPr>
        </p:nvSpPr>
        <p:spPr>
          <a:xfrm>
            <a:off x="985838" y="3198813"/>
            <a:ext cx="7897812" cy="3032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z="1000">
                <a:latin typeface="Times New Roman" pitchFamily="18" charset="0"/>
                <a:ea typeface="HGP創英角ｺﾞｼｯｸUB" pitchFamily="50" charset="-128"/>
              </a:rPr>
              <a:t>ソフトマターの階層構造を形成する全ての分子は、液晶状態、あるいは、液体と固体の中間的な状態にあり、並進の対称性を完全には失っていません。このため、ソフトマターの階層構造を理解するためには、空間的な構造解析を行うだけでなく、時間領域のダイナミクスを調べなければなりません。</a:t>
            </a:r>
          </a:p>
          <a:p>
            <a:pPr eaLnBrk="1" hangingPunct="1">
              <a:spcBef>
                <a:spcPct val="0"/>
              </a:spcBef>
            </a:pPr>
            <a:endParaRPr lang="ja-JP" altLang="en-US" sz="1000">
              <a:latin typeface="Times New Roman" pitchFamily="18" charset="0"/>
              <a:ea typeface="HGP創英角ｺﾞｼｯｸUB" pitchFamily="50" charset="-128"/>
            </a:endParaRPr>
          </a:p>
          <a:p>
            <a:pPr eaLnBrk="1" hangingPunct="1">
              <a:spcBef>
                <a:spcPct val="0"/>
              </a:spcBef>
            </a:pPr>
            <a:r>
              <a:rPr lang="ja-JP" altLang="en-US" sz="1000">
                <a:latin typeface="Times New Roman" pitchFamily="18" charset="0"/>
                <a:ea typeface="HGP創英角ｺﾞｼｯｸUB" pitchFamily="50" charset="-128"/>
              </a:rPr>
              <a:t>また、階層構造はマルチスケールの空間・時間の両軸に広がりを持つものですので、階層をまたいだ広帯域な現象の理解が必要不可欠です。</a:t>
            </a:r>
          </a:p>
          <a:p>
            <a:pPr eaLnBrk="1" hangingPunct="1">
              <a:spcBef>
                <a:spcPct val="0"/>
              </a:spcBef>
            </a:pPr>
            <a:endParaRPr lang="en-US" altLang="ja-JP" sz="1000">
              <a:latin typeface="Times New Roman" pitchFamily="18" charset="0"/>
              <a:ea typeface="HGP創英角ｺﾞｼｯｸUB" pitchFamily="50" charset="-128"/>
            </a:endParaRPr>
          </a:p>
        </p:txBody>
      </p:sp>
    </p:spTree>
    <p:extLst>
      <p:ext uri="{BB962C8B-B14F-4D97-AF65-F5344CB8AC3E}">
        <p14:creationId xmlns:p14="http://schemas.microsoft.com/office/powerpoint/2010/main" val="343831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70D2A1F-AB93-432E-86ED-40AF7531D540}" type="slidenum">
              <a:rPr lang="en-US" altLang="ja-JP" smtClean="0">
                <a:solidFill>
                  <a:srgbClr val="000000"/>
                </a:solidFill>
              </a:rPr>
              <a:pPr/>
              <a:t>6</a:t>
            </a:fld>
            <a:endParaRPr lang="en-US" altLang="ja-JP">
              <a:solidFill>
                <a:srgbClr val="000000"/>
              </a:solidFill>
            </a:endParaRPr>
          </a:p>
        </p:txBody>
      </p:sp>
      <p:sp>
        <p:nvSpPr>
          <p:cNvPr id="22531" name="Rectangle 2"/>
          <p:cNvSpPr>
            <a:spLocks noGrp="1" noRot="1" noChangeAspect="1" noChangeArrowheads="1" noTextEdit="1"/>
          </p:cNvSpPr>
          <p:nvPr>
            <p:ph type="sldImg"/>
          </p:nvPr>
        </p:nvSpPr>
        <p:spPr>
          <a:xfrm>
            <a:off x="3271838" y="514350"/>
            <a:ext cx="3430587" cy="2573338"/>
          </a:xfrm>
          <a:ln/>
        </p:spPr>
      </p:sp>
      <p:sp>
        <p:nvSpPr>
          <p:cNvPr id="22532" name="Rectangle 3"/>
          <p:cNvSpPr>
            <a:spLocks noGrp="1" noChangeArrowheads="1"/>
          </p:cNvSpPr>
          <p:nvPr>
            <p:ph type="body" idx="1"/>
          </p:nvPr>
        </p:nvSpPr>
        <p:spPr>
          <a:xfrm>
            <a:off x="993775" y="3257550"/>
            <a:ext cx="7958138" cy="3086100"/>
          </a:xfrm>
          <a:noFill/>
          <a:ln/>
        </p:spPr>
        <p:txBody>
          <a:bodyPr/>
          <a:lstStyle/>
          <a:p>
            <a:pPr eaLnBrk="1" hangingPunct="1">
              <a:spcBef>
                <a:spcPct val="0"/>
              </a:spcBef>
            </a:pPr>
            <a:r>
              <a:rPr lang="ja-JP" altLang="en-US" sz="1000">
                <a:latin typeface="Times New Roman" pitchFamily="18" charset="0"/>
                <a:ea typeface="HGP創英角ｺﾞｼｯｸUB" pitchFamily="50" charset="-128"/>
              </a:rPr>
              <a:t>ソフトマターの階層構造を形成する全ての分子は、液晶状態、あるいは、液体と固体の中間的な状態にあり、並進の対称性を完全には失っていません。このため、ソフトマターの階層構造を理解するためには、空間的な構造解析を行うだけでなく、時間領域のダイナミクスを調べなければなりません。</a:t>
            </a:r>
          </a:p>
          <a:p>
            <a:pPr eaLnBrk="1" hangingPunct="1">
              <a:spcBef>
                <a:spcPct val="0"/>
              </a:spcBef>
            </a:pPr>
            <a:endParaRPr lang="ja-JP" altLang="en-US" sz="1000">
              <a:latin typeface="Times New Roman" pitchFamily="18" charset="0"/>
              <a:ea typeface="HGP創英角ｺﾞｼｯｸUB" pitchFamily="50" charset="-128"/>
            </a:endParaRPr>
          </a:p>
          <a:p>
            <a:pPr eaLnBrk="1" hangingPunct="1">
              <a:spcBef>
                <a:spcPct val="0"/>
              </a:spcBef>
            </a:pPr>
            <a:r>
              <a:rPr lang="ja-JP" altLang="en-US" sz="1000">
                <a:latin typeface="Times New Roman" pitchFamily="18" charset="0"/>
                <a:ea typeface="HGP創英角ｺﾞｼｯｸUB" pitchFamily="50" charset="-128"/>
              </a:rPr>
              <a:t>また、階層構造はマルチスケールの空間・時間の両軸に広がりを持つものですので、階層をまたいだ広帯域な現象の理解が必要不可欠です。</a:t>
            </a:r>
          </a:p>
          <a:p>
            <a:pPr eaLnBrk="1" hangingPunct="1">
              <a:spcBef>
                <a:spcPct val="0"/>
              </a:spcBef>
            </a:pPr>
            <a:endParaRPr lang="en-US" altLang="ja-JP" sz="1000">
              <a:latin typeface="Times New Roman" pitchFamily="18" charset="0"/>
              <a:ea typeface="HGP創英角ｺﾞｼｯｸUB" pitchFamily="50" charset="-128"/>
            </a:endParaRPr>
          </a:p>
        </p:txBody>
      </p:sp>
    </p:spTree>
    <p:extLst>
      <p:ext uri="{BB962C8B-B14F-4D97-AF65-F5344CB8AC3E}">
        <p14:creationId xmlns:p14="http://schemas.microsoft.com/office/powerpoint/2010/main" val="219235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5AE0147-12ED-4336-BC83-6951A26F948B}" type="slidenum">
              <a:rPr lang="en-US" altLang="ja-JP" smtClean="0">
                <a:solidFill>
                  <a:srgbClr val="000000"/>
                </a:solidFill>
              </a:rPr>
              <a:pPr/>
              <a:t>7</a:t>
            </a:fld>
            <a:endParaRPr lang="en-US" altLang="ja-JP">
              <a:solidFill>
                <a:srgbClr val="000000"/>
              </a:solidFill>
            </a:endParaRPr>
          </a:p>
        </p:txBody>
      </p:sp>
      <p:sp>
        <p:nvSpPr>
          <p:cNvPr id="23555" name="Rectangle 2"/>
          <p:cNvSpPr>
            <a:spLocks noGrp="1" noRot="1" noChangeAspect="1" noChangeArrowheads="1" noTextEdit="1"/>
          </p:cNvSpPr>
          <p:nvPr>
            <p:ph type="sldImg"/>
          </p:nvPr>
        </p:nvSpPr>
        <p:spPr>
          <a:xfrm>
            <a:off x="3271838" y="514350"/>
            <a:ext cx="3430587" cy="2573338"/>
          </a:xfrm>
          <a:ln/>
        </p:spPr>
      </p:sp>
      <p:sp>
        <p:nvSpPr>
          <p:cNvPr id="23556" name="Rectangle 3"/>
          <p:cNvSpPr>
            <a:spLocks noGrp="1" noChangeArrowheads="1"/>
          </p:cNvSpPr>
          <p:nvPr>
            <p:ph type="body" idx="1"/>
          </p:nvPr>
        </p:nvSpPr>
        <p:spPr>
          <a:xfrm>
            <a:off x="993775" y="3257550"/>
            <a:ext cx="7958138" cy="3086100"/>
          </a:xfrm>
          <a:noFill/>
          <a:ln/>
        </p:spPr>
        <p:txBody>
          <a:bodyPr/>
          <a:lstStyle/>
          <a:p>
            <a:pPr eaLnBrk="1" hangingPunct="1">
              <a:spcBef>
                <a:spcPct val="0"/>
              </a:spcBef>
            </a:pPr>
            <a:r>
              <a:rPr lang="ja-JP" altLang="en-US" sz="1000">
                <a:latin typeface="Times New Roman" pitchFamily="18" charset="0"/>
                <a:ea typeface="HGP創英角ｺﾞｼｯｸUB" pitchFamily="50" charset="-128"/>
              </a:rPr>
              <a:t>ソフトマターの階層構造を形成する全ての分子は、液晶状態、あるいは、液体と固体の中間的な状態にあり、並進の対称性を完全には失っていません。このため、ソフトマターの階層構造を理解するためには、空間的な構造解析を行うだけでなく、時間領域のダイナミクスを調べなければなりません。</a:t>
            </a:r>
          </a:p>
          <a:p>
            <a:pPr eaLnBrk="1" hangingPunct="1">
              <a:spcBef>
                <a:spcPct val="0"/>
              </a:spcBef>
            </a:pPr>
            <a:endParaRPr lang="ja-JP" altLang="en-US" sz="1000">
              <a:latin typeface="Times New Roman" pitchFamily="18" charset="0"/>
              <a:ea typeface="HGP創英角ｺﾞｼｯｸUB" pitchFamily="50" charset="-128"/>
            </a:endParaRPr>
          </a:p>
          <a:p>
            <a:pPr eaLnBrk="1" hangingPunct="1">
              <a:spcBef>
                <a:spcPct val="0"/>
              </a:spcBef>
            </a:pPr>
            <a:r>
              <a:rPr lang="ja-JP" altLang="en-US" sz="1000">
                <a:latin typeface="Times New Roman" pitchFamily="18" charset="0"/>
                <a:ea typeface="HGP創英角ｺﾞｼｯｸUB" pitchFamily="50" charset="-128"/>
              </a:rPr>
              <a:t>また、階層構造はマルチスケールの空間・時間の両軸に広がりを持つものですので、階層をまたいだ広帯域な現象の理解が必要不可欠です。</a:t>
            </a:r>
          </a:p>
          <a:p>
            <a:pPr eaLnBrk="1" hangingPunct="1">
              <a:spcBef>
                <a:spcPct val="0"/>
              </a:spcBef>
            </a:pPr>
            <a:endParaRPr lang="en-US" altLang="ja-JP" sz="1000">
              <a:latin typeface="Times New Roman" pitchFamily="18" charset="0"/>
              <a:ea typeface="HGP創英角ｺﾞｼｯｸUB" pitchFamily="50" charset="-128"/>
            </a:endParaRPr>
          </a:p>
        </p:txBody>
      </p:sp>
    </p:spTree>
    <p:extLst>
      <p:ext uri="{BB962C8B-B14F-4D97-AF65-F5344CB8AC3E}">
        <p14:creationId xmlns:p14="http://schemas.microsoft.com/office/powerpoint/2010/main" val="411906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153AF13-A43B-4997-BC56-D841F50C4B21}" type="slidenum">
              <a:rPr lang="en-US" altLang="ja-JP" smtClean="0">
                <a:solidFill>
                  <a:srgbClr val="000000"/>
                </a:solidFill>
              </a:rPr>
              <a:pPr/>
              <a:t>8</a:t>
            </a:fld>
            <a:endParaRPr lang="en-US" altLang="ja-JP">
              <a:solidFill>
                <a:srgbClr val="000000"/>
              </a:solidFill>
            </a:endParaRPr>
          </a:p>
        </p:txBody>
      </p:sp>
      <p:sp>
        <p:nvSpPr>
          <p:cNvPr id="24579" name="Rectangle 2"/>
          <p:cNvSpPr>
            <a:spLocks noGrp="1" noRot="1" noChangeAspect="1" noChangeArrowheads="1" noTextEdit="1"/>
          </p:cNvSpPr>
          <p:nvPr>
            <p:ph type="sldImg"/>
          </p:nvPr>
        </p:nvSpPr>
        <p:spPr>
          <a:xfrm>
            <a:off x="3271838" y="514350"/>
            <a:ext cx="3430587" cy="2573338"/>
          </a:xfrm>
          <a:ln/>
        </p:spPr>
      </p:sp>
      <p:sp>
        <p:nvSpPr>
          <p:cNvPr id="24580" name="Rectangle 3"/>
          <p:cNvSpPr>
            <a:spLocks noGrp="1" noChangeArrowheads="1"/>
          </p:cNvSpPr>
          <p:nvPr>
            <p:ph type="body" idx="1"/>
          </p:nvPr>
        </p:nvSpPr>
        <p:spPr>
          <a:xfrm>
            <a:off x="993775" y="3257550"/>
            <a:ext cx="7958138" cy="3086100"/>
          </a:xfrm>
          <a:noFill/>
          <a:ln/>
        </p:spPr>
        <p:txBody>
          <a:bodyPr/>
          <a:lstStyle/>
          <a:p>
            <a:pPr eaLnBrk="1" hangingPunct="1">
              <a:spcBef>
                <a:spcPct val="0"/>
              </a:spcBef>
            </a:pPr>
            <a:r>
              <a:rPr lang="ja-JP" altLang="en-US" sz="1000">
                <a:latin typeface="Times New Roman" pitchFamily="18" charset="0"/>
                <a:ea typeface="HGP創英角ｺﾞｼｯｸUB" pitchFamily="50" charset="-128"/>
              </a:rPr>
              <a:t>ソフトマターの階層構造を形成する全ての分子は、液晶状態、あるいは、液体と固体の中間的な状態にあり、並進の対称性を完全には失っていません。このため、ソフトマターの階層構造を理解するためには、空間的な構造解析を行うだけでなく、時間領域のダイナミクスを調べなければなりません。</a:t>
            </a:r>
          </a:p>
          <a:p>
            <a:pPr eaLnBrk="1" hangingPunct="1">
              <a:spcBef>
                <a:spcPct val="0"/>
              </a:spcBef>
            </a:pPr>
            <a:endParaRPr lang="ja-JP" altLang="en-US" sz="1000">
              <a:latin typeface="Times New Roman" pitchFamily="18" charset="0"/>
              <a:ea typeface="HGP創英角ｺﾞｼｯｸUB" pitchFamily="50" charset="-128"/>
            </a:endParaRPr>
          </a:p>
          <a:p>
            <a:pPr eaLnBrk="1" hangingPunct="1">
              <a:spcBef>
                <a:spcPct val="0"/>
              </a:spcBef>
            </a:pPr>
            <a:r>
              <a:rPr lang="ja-JP" altLang="en-US" sz="1000">
                <a:latin typeface="Times New Roman" pitchFamily="18" charset="0"/>
                <a:ea typeface="HGP創英角ｺﾞｼｯｸUB" pitchFamily="50" charset="-128"/>
              </a:rPr>
              <a:t>また、階層構造はマルチスケールの空間・時間の両軸に広がりを持つものですので、階層をまたいだ広帯域な現象の理解が必要不可欠です。</a:t>
            </a:r>
          </a:p>
          <a:p>
            <a:pPr eaLnBrk="1" hangingPunct="1">
              <a:spcBef>
                <a:spcPct val="0"/>
              </a:spcBef>
            </a:pPr>
            <a:endParaRPr lang="en-US" altLang="ja-JP" sz="1000">
              <a:latin typeface="Times New Roman" pitchFamily="18" charset="0"/>
              <a:ea typeface="HGP創英角ｺﾞｼｯｸUB" pitchFamily="50" charset="-128"/>
            </a:endParaRPr>
          </a:p>
        </p:txBody>
      </p:sp>
    </p:spTree>
    <p:extLst>
      <p:ext uri="{BB962C8B-B14F-4D97-AF65-F5344CB8AC3E}">
        <p14:creationId xmlns:p14="http://schemas.microsoft.com/office/powerpoint/2010/main" val="305845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716504F-B4FC-473D-B5C2-CB875E4683A1}" type="slidenum">
              <a:rPr lang="en-US" altLang="ja-JP"/>
              <a:pPr>
                <a:defRPr/>
              </a:pPr>
              <a:t>‹#›</a:t>
            </a:fld>
            <a:endParaRPr lang="en-US" altLang="ja-JP"/>
          </a:p>
        </p:txBody>
      </p:sp>
    </p:spTree>
    <p:extLst>
      <p:ext uri="{BB962C8B-B14F-4D97-AF65-F5344CB8AC3E}">
        <p14:creationId xmlns:p14="http://schemas.microsoft.com/office/powerpoint/2010/main" val="35213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FC8BB8A-365D-4E88-93F2-7915CEC745B5}" type="slidenum">
              <a:rPr lang="en-US" altLang="ja-JP"/>
              <a:pPr>
                <a:defRPr/>
              </a:pPr>
              <a:t>‹#›</a:t>
            </a:fld>
            <a:endParaRPr lang="en-US" altLang="ja-JP"/>
          </a:p>
        </p:txBody>
      </p:sp>
    </p:spTree>
    <p:extLst>
      <p:ext uri="{BB962C8B-B14F-4D97-AF65-F5344CB8AC3E}">
        <p14:creationId xmlns:p14="http://schemas.microsoft.com/office/powerpoint/2010/main" val="288471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56E29B0-F5BB-4164-8D66-F84C2DED3DB3}" type="slidenum">
              <a:rPr lang="en-US" altLang="ja-JP"/>
              <a:pPr>
                <a:defRPr/>
              </a:pPr>
              <a:t>‹#›</a:t>
            </a:fld>
            <a:endParaRPr lang="en-US" altLang="ja-JP"/>
          </a:p>
        </p:txBody>
      </p:sp>
    </p:spTree>
    <p:extLst>
      <p:ext uri="{BB962C8B-B14F-4D97-AF65-F5344CB8AC3E}">
        <p14:creationId xmlns:p14="http://schemas.microsoft.com/office/powerpoint/2010/main" val="294047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CD0FD15C-766A-45AD-AD87-B0BBE25E8A28}" type="slidenum">
              <a:rPr lang="en-US" altLang="ja-JP"/>
              <a:pPr>
                <a:defRPr/>
              </a:pPr>
              <a:t>‹#›</a:t>
            </a:fld>
            <a:endParaRPr lang="en-US" altLang="ja-JP"/>
          </a:p>
        </p:txBody>
      </p:sp>
    </p:spTree>
    <p:extLst>
      <p:ext uri="{BB962C8B-B14F-4D97-AF65-F5344CB8AC3E}">
        <p14:creationId xmlns:p14="http://schemas.microsoft.com/office/powerpoint/2010/main" val="1150677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fontAlgn="base">
              <a:spcBef>
                <a:spcPct val="0"/>
              </a:spcBef>
              <a:spcAft>
                <a:spcPct val="0"/>
              </a:spcAft>
              <a:defRPr>
                <a:latin typeface="Times New Roman" pitchFamily="18" charset="0"/>
                <a:ea typeface="HGP創英角ｺﾞｼｯｸUB" pitchFamily="50" charset="-128"/>
              </a:defRPr>
            </a:lvl1pPr>
          </a:lstStyle>
          <a:p>
            <a:pPr>
              <a:defRPr/>
            </a:pPr>
            <a:fld id="{71EEE149-0409-436D-B6AB-6E438FAE4BD1}" type="datetimeFigureOut">
              <a:rPr lang="ja-JP" altLang="en-US"/>
              <a:pPr>
                <a:defRPr/>
              </a:pPr>
              <a:t>2018/1/30</a:t>
            </a:fld>
            <a:endParaRPr lang="ja-JP" altLang="en-US"/>
          </a:p>
        </p:txBody>
      </p:sp>
      <p:sp>
        <p:nvSpPr>
          <p:cNvPr id="3" name="フッター プレースホルダ 2"/>
          <p:cNvSpPr>
            <a:spLocks noGrp="1"/>
          </p:cNvSpPr>
          <p:nvPr>
            <p:ph type="ftr" sz="quarter" idx="11"/>
          </p:nvPr>
        </p:nvSpPr>
        <p:spPr/>
        <p:txBody>
          <a:bodyPr/>
          <a:lstStyle>
            <a:lvl1pPr fontAlgn="base">
              <a:spcBef>
                <a:spcPct val="0"/>
              </a:spcBef>
              <a:spcAft>
                <a:spcPct val="0"/>
              </a:spcAft>
              <a:defRPr>
                <a:latin typeface="Times New Roman" pitchFamily="18" charset="0"/>
                <a:ea typeface="HGP創英角ｺﾞｼｯｸUB"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fontAlgn="base">
              <a:spcBef>
                <a:spcPct val="0"/>
              </a:spcBef>
              <a:spcAft>
                <a:spcPct val="0"/>
              </a:spcAft>
              <a:defRPr>
                <a:latin typeface="Times New Roman" pitchFamily="18" charset="0"/>
                <a:ea typeface="HGP創英角ｺﾞｼｯｸUB" pitchFamily="50" charset="-128"/>
              </a:defRPr>
            </a:lvl1pPr>
          </a:lstStyle>
          <a:p>
            <a:pPr>
              <a:defRPr/>
            </a:pPr>
            <a:fld id="{CB064C57-86A6-414D-AA1B-BCACACDB54E6}" type="slidenum">
              <a:rPr lang="ja-JP" altLang="en-US"/>
              <a:pPr>
                <a:defRPr/>
              </a:pPr>
              <a:t>‹#›</a:t>
            </a:fld>
            <a:endParaRPr lang="ja-JP" altLang="en-US"/>
          </a:p>
        </p:txBody>
      </p:sp>
    </p:spTree>
    <p:extLst>
      <p:ext uri="{BB962C8B-B14F-4D97-AF65-F5344CB8AC3E}">
        <p14:creationId xmlns:p14="http://schemas.microsoft.com/office/powerpoint/2010/main" val="594659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0F463-B4A7-4E6C-BA11-854790BA726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335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BD23A0-ECC2-4ADC-A6BF-51F9E0A9A62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4520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AF097B-4DB0-45BC-8FE6-FFFE03601AC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20768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9566AE-D2CC-4439-8FB0-15CF7D2A781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63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3EBEE64-9A70-43DC-8EAB-C9B46BDA70D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96228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2176E4-7D44-40EE-84F2-5C705FDC29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7276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100B6DC-80BE-47A8-ABD1-F8A4AEC6DB70}" type="slidenum">
              <a:rPr lang="en-US" altLang="ja-JP"/>
              <a:pPr>
                <a:defRPr/>
              </a:pPr>
              <a:t>‹#›</a:t>
            </a:fld>
            <a:endParaRPr lang="en-US" altLang="ja-JP"/>
          </a:p>
        </p:txBody>
      </p:sp>
    </p:spTree>
    <p:extLst>
      <p:ext uri="{BB962C8B-B14F-4D97-AF65-F5344CB8AC3E}">
        <p14:creationId xmlns:p14="http://schemas.microsoft.com/office/powerpoint/2010/main" val="2484938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C1CA58-A110-41D6-BA07-72AC5D1E8F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72894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94E188-70C2-4692-87EF-B6C67532BD0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81479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CB465-F482-444A-BBED-FCB4A22976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912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1DC60-F9D8-4212-BF30-C7BC5D4489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59290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3573DA-82BE-4CD9-8A49-DC77C31B873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07573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0F463-B4A7-4E6C-BA11-854790BA726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2575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BD23A0-ECC2-4ADC-A6BF-51F9E0A9A62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6558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AF097B-4DB0-45BC-8FE6-FFFE03601AC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50127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9566AE-D2CC-4439-8FB0-15CF7D2A781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71358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3EBEE64-9A70-43DC-8EAB-C9B46BDA70D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5085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411F176-E86E-44DA-8CFF-AE282AA4D25C}" type="slidenum">
              <a:rPr lang="en-US" altLang="ja-JP"/>
              <a:pPr>
                <a:defRPr/>
              </a:pPr>
              <a:t>‹#›</a:t>
            </a:fld>
            <a:endParaRPr lang="en-US" altLang="ja-JP"/>
          </a:p>
        </p:txBody>
      </p:sp>
    </p:spTree>
    <p:extLst>
      <p:ext uri="{BB962C8B-B14F-4D97-AF65-F5344CB8AC3E}">
        <p14:creationId xmlns:p14="http://schemas.microsoft.com/office/powerpoint/2010/main" val="347937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2176E4-7D44-40EE-84F2-5C705FDC29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3333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C1CA58-A110-41D6-BA07-72AC5D1E8F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9613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94E188-70C2-4692-87EF-B6C67532BD0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01736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CB465-F482-444A-BBED-FCB4A22976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13426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1DC60-F9D8-4212-BF30-C7BC5D4489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17821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3573DA-82BE-4CD9-8A49-DC77C31B873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3026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7F61F21-4DFA-4541-8891-C0E7ECD09113}" type="slidenum">
              <a:rPr lang="en-US" altLang="ja-JP"/>
              <a:pPr>
                <a:defRPr/>
              </a:pPr>
              <a:t>‹#›</a:t>
            </a:fld>
            <a:endParaRPr lang="en-US" altLang="ja-JP"/>
          </a:p>
        </p:txBody>
      </p:sp>
    </p:spTree>
    <p:extLst>
      <p:ext uri="{BB962C8B-B14F-4D97-AF65-F5344CB8AC3E}">
        <p14:creationId xmlns:p14="http://schemas.microsoft.com/office/powerpoint/2010/main" val="41151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2F0FA32-E606-4C9D-8438-6060FEB465D6}" type="slidenum">
              <a:rPr lang="en-US" altLang="ja-JP"/>
              <a:pPr>
                <a:defRPr/>
              </a:pPr>
              <a:t>‹#›</a:t>
            </a:fld>
            <a:endParaRPr lang="en-US" altLang="ja-JP"/>
          </a:p>
        </p:txBody>
      </p:sp>
    </p:spTree>
    <p:extLst>
      <p:ext uri="{BB962C8B-B14F-4D97-AF65-F5344CB8AC3E}">
        <p14:creationId xmlns:p14="http://schemas.microsoft.com/office/powerpoint/2010/main" val="346247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6375C0A-57E3-41DF-ADE7-5A90FB3F36DB}" type="slidenum">
              <a:rPr lang="en-US" altLang="ja-JP"/>
              <a:pPr>
                <a:defRPr/>
              </a:pPr>
              <a:t>‹#›</a:t>
            </a:fld>
            <a:endParaRPr lang="en-US" altLang="ja-JP"/>
          </a:p>
        </p:txBody>
      </p:sp>
    </p:spTree>
    <p:extLst>
      <p:ext uri="{BB962C8B-B14F-4D97-AF65-F5344CB8AC3E}">
        <p14:creationId xmlns:p14="http://schemas.microsoft.com/office/powerpoint/2010/main" val="369745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E3C61AB-C3AE-4322-A2A9-D8AA3524E19F}" type="slidenum">
              <a:rPr lang="en-US" altLang="ja-JP"/>
              <a:pPr>
                <a:defRPr/>
              </a:pPr>
              <a:t>‹#›</a:t>
            </a:fld>
            <a:endParaRPr lang="en-US" altLang="ja-JP"/>
          </a:p>
        </p:txBody>
      </p:sp>
    </p:spTree>
    <p:extLst>
      <p:ext uri="{BB962C8B-B14F-4D97-AF65-F5344CB8AC3E}">
        <p14:creationId xmlns:p14="http://schemas.microsoft.com/office/powerpoint/2010/main" val="124385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CCF8DB8-EB3A-441C-878A-088F3997DBEC}" type="slidenum">
              <a:rPr lang="en-US" altLang="ja-JP"/>
              <a:pPr>
                <a:defRPr/>
              </a:pPr>
              <a:t>‹#›</a:t>
            </a:fld>
            <a:endParaRPr lang="en-US" altLang="ja-JP"/>
          </a:p>
        </p:txBody>
      </p:sp>
    </p:spTree>
    <p:extLst>
      <p:ext uri="{BB962C8B-B14F-4D97-AF65-F5344CB8AC3E}">
        <p14:creationId xmlns:p14="http://schemas.microsoft.com/office/powerpoint/2010/main" val="30631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168B8E0-3EBA-4F84-8CDA-DDD81F9A8971}" type="slidenum">
              <a:rPr lang="en-US" altLang="ja-JP"/>
              <a:pPr>
                <a:defRPr/>
              </a:pPr>
              <a:t>‹#›</a:t>
            </a:fld>
            <a:endParaRPr lang="en-US" altLang="ja-JP"/>
          </a:p>
        </p:txBody>
      </p:sp>
    </p:spTree>
    <p:extLst>
      <p:ext uri="{BB962C8B-B14F-4D97-AF65-F5344CB8AC3E}">
        <p14:creationId xmlns:p14="http://schemas.microsoft.com/office/powerpoint/2010/main" val="23834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a:defRPr sz="1400">
                <a:latin typeface="+mn-lt"/>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400">
                <a:latin typeface="+mn-lt"/>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400">
                <a:latin typeface="+mn-lt"/>
                <a:ea typeface="+mn-ea"/>
              </a:defRPr>
            </a:lvl1pPr>
          </a:lstStyle>
          <a:p>
            <a:pPr>
              <a:defRPr/>
            </a:pPr>
            <a:fld id="{B0F1BB7D-5AE6-4F8B-9425-D2584946ABC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ea typeface="ＭＳ Ｐゴシック"/>
              </a:defRPr>
            </a:lvl1pPr>
          </a:lstStyle>
          <a:p>
            <a:pPr>
              <a:defRPr/>
            </a:pPr>
            <a:fld id="{1EE3D9D9-CBEA-4979-BBD8-04F33A407D5E}" type="datetimeFigureOut">
              <a:rPr lang="ja-JP" altLang="en-US"/>
              <a:pPr>
                <a:defRPr/>
              </a:pPr>
              <a:t>2018/1/30</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ＭＳ Ｐゴシック"/>
              </a:defRPr>
            </a:lvl1pPr>
          </a:lstStyle>
          <a:p>
            <a:pPr>
              <a:defRPr/>
            </a:pPr>
            <a:fld id="{4C02A5D0-6052-4FDB-9FBA-E234F4D755E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457200" rtl="0" fontAlgn="base">
        <a:spcBef>
          <a:spcPct val="0"/>
        </a:spcBef>
        <a:spcAft>
          <a:spcPct val="0"/>
        </a:spcAft>
        <a:defRPr kumimoji="1" sz="4400" kern="1200">
          <a:solidFill>
            <a:schemeClr val="tx1"/>
          </a:solidFill>
          <a:latin typeface="+mj-lt"/>
          <a:ea typeface="+mj-ea"/>
          <a:cs typeface="+mj-cs"/>
        </a:defRPr>
      </a:lvl1pPr>
      <a:lvl2pPr algn="ctr" defTabSz="457200" rtl="0" fontAlgn="base">
        <a:spcBef>
          <a:spcPct val="0"/>
        </a:spcBef>
        <a:spcAft>
          <a:spcPct val="0"/>
        </a:spcAft>
        <a:defRPr kumimoji="1" sz="4400">
          <a:solidFill>
            <a:schemeClr val="tx1"/>
          </a:solidFill>
          <a:latin typeface="Calibri" pitchFamily="34" charset="0"/>
          <a:ea typeface="ＭＳ Ｐゴシック" charset="-128"/>
        </a:defRPr>
      </a:lvl2pPr>
      <a:lvl3pPr algn="ctr" defTabSz="457200" rtl="0" fontAlgn="base">
        <a:spcBef>
          <a:spcPct val="0"/>
        </a:spcBef>
        <a:spcAft>
          <a:spcPct val="0"/>
        </a:spcAft>
        <a:defRPr kumimoji="1" sz="4400">
          <a:solidFill>
            <a:schemeClr val="tx1"/>
          </a:solidFill>
          <a:latin typeface="Calibri" pitchFamily="34" charset="0"/>
          <a:ea typeface="ＭＳ Ｐゴシック" charset="-128"/>
        </a:defRPr>
      </a:lvl3pPr>
      <a:lvl4pPr algn="ctr" defTabSz="457200" rtl="0" fontAlgn="base">
        <a:spcBef>
          <a:spcPct val="0"/>
        </a:spcBef>
        <a:spcAft>
          <a:spcPct val="0"/>
        </a:spcAft>
        <a:defRPr kumimoji="1" sz="4400">
          <a:solidFill>
            <a:schemeClr val="tx1"/>
          </a:solidFill>
          <a:latin typeface="Calibri" pitchFamily="34" charset="0"/>
          <a:ea typeface="ＭＳ Ｐゴシック" charset="-128"/>
        </a:defRPr>
      </a:lvl4pPr>
      <a:lvl5pPr algn="ctr" defTabSz="457200" rtl="0" fontAlgn="base">
        <a:spcBef>
          <a:spcPct val="0"/>
        </a:spcBef>
        <a:spcAft>
          <a:spcPct val="0"/>
        </a:spcAft>
        <a:defRPr kumimoji="1" sz="4400">
          <a:solidFill>
            <a:schemeClr val="tx1"/>
          </a:solidFill>
          <a:latin typeface="Calibri" pitchFamily="34" charset="0"/>
          <a:ea typeface="ＭＳ Ｐゴシック" charset="-128"/>
        </a:defRPr>
      </a:lvl5pPr>
      <a:lvl6pPr marL="457200" algn="ctr" defTabSz="457200"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a:defRPr sz="1400">
                <a:latin typeface="+mn-lt"/>
                <a:ea typeface="+mn-ea"/>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400">
                <a:latin typeface="+mn-lt"/>
                <a:ea typeface="+mn-ea"/>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400">
                <a:latin typeface="+mn-lt"/>
                <a:ea typeface="+mn-ea"/>
              </a:defRPr>
            </a:lvl1pPr>
          </a:lstStyle>
          <a:p>
            <a:pPr>
              <a:defRPr/>
            </a:pPr>
            <a:fld id="{E0CA3E70-768D-4ED2-8F68-E513DB0BEB8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310067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a:defRPr sz="1400">
                <a:latin typeface="+mn-lt"/>
                <a:ea typeface="+mn-ea"/>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400">
                <a:latin typeface="+mn-lt"/>
                <a:ea typeface="+mn-ea"/>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400">
                <a:latin typeface="+mn-lt"/>
                <a:ea typeface="+mn-ea"/>
              </a:defRPr>
            </a:lvl1pPr>
          </a:lstStyle>
          <a:p>
            <a:pPr>
              <a:defRPr/>
            </a:pPr>
            <a:fld id="{E0CA3E70-768D-4ED2-8F68-E513DB0BEB8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179998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9.png"/><Relationship Id="rId18" Type="http://schemas.openxmlformats.org/officeDocument/2006/relationships/image" Target="../media/image16.jpeg"/><Relationship Id="rId3" Type="http://schemas.openxmlformats.org/officeDocument/2006/relationships/notesSlide" Target="../notesSlides/notesSlide2.xml"/><Relationship Id="rId21" Type="http://schemas.openxmlformats.org/officeDocument/2006/relationships/image" Target="../media/image19.jpeg"/><Relationship Id="rId7" Type="http://schemas.openxmlformats.org/officeDocument/2006/relationships/image" Target="../media/image12.png"/><Relationship Id="rId12" Type="http://schemas.openxmlformats.org/officeDocument/2006/relationships/oleObject" Target="../embeddings/oleObject3.bin"/><Relationship Id="rId17" Type="http://schemas.openxmlformats.org/officeDocument/2006/relationships/hyperlink" Target="http://upload.wikimedia.org/wikipedia/commons/8/82/B777-246_JA771J_Shimoji_Spot.jpg" TargetMode="External"/><Relationship Id="rId2" Type="http://schemas.openxmlformats.org/officeDocument/2006/relationships/slideLayout" Target="../slideLayouts/slideLayout13.xml"/><Relationship Id="rId16" Type="http://schemas.openxmlformats.org/officeDocument/2006/relationships/image" Target="../media/image10.wmf"/><Relationship Id="rId20" Type="http://schemas.openxmlformats.org/officeDocument/2006/relationships/image" Target="../media/image18.jpeg"/><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image" Target="../media/image8.wmf"/><Relationship Id="rId5" Type="http://schemas.openxmlformats.org/officeDocument/2006/relationships/image" Target="../media/image7.wmf"/><Relationship Id="rId15" Type="http://schemas.openxmlformats.org/officeDocument/2006/relationships/oleObject" Target="../embeddings/oleObject4.bin"/><Relationship Id="rId23" Type="http://schemas.openxmlformats.org/officeDocument/2006/relationships/image" Target="../media/image21.jpeg"/><Relationship Id="rId10" Type="http://schemas.openxmlformats.org/officeDocument/2006/relationships/oleObject" Target="../embeddings/oleObject2.bin"/><Relationship Id="rId19" Type="http://schemas.openxmlformats.org/officeDocument/2006/relationships/image" Target="../media/image17.jpeg"/><Relationship Id="rId4" Type="http://schemas.openxmlformats.org/officeDocument/2006/relationships/oleObject" Target="../embeddings/oleObject1.bin"/><Relationship Id="rId9" Type="http://schemas.openxmlformats.org/officeDocument/2006/relationships/image" Target="../media/image14.png"/><Relationship Id="rId14" Type="http://schemas.openxmlformats.org/officeDocument/2006/relationships/image" Target="../media/image15.jpeg"/><Relationship Id="rId22"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wmf"/></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video" Target="file:///C:\Jun\15Main\15&#20140;&#37117;&#20107;&#21209;\15&#35611;&#32681;\&#35506;&#38988;&#30740;&#31350;&#12539;&#28436;&#32722;\bluelight.mpg" TargetMode="External"/><Relationship Id="rId1" Type="http://schemas.microsoft.com/office/2007/relationships/media" Target="file:///C:\Jun\15Main\15&#20140;&#37117;&#20107;&#21209;\15&#35611;&#32681;\&#35506;&#38988;&#30740;&#31350;&#12539;&#28436;&#32722;\bluelight.mpg" TargetMode="Externa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notesSlide" Target="../notesSlides/notesSlide5.xml"/><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37.jpe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7" tIns="0" rIns="91427" bIns="0" anchor="ctr">
            <a:spAutoFit/>
          </a:bodyPr>
          <a:lstStyle/>
          <a:p>
            <a:endParaRPr lang="ja-JP" altLang="en-US"/>
          </a:p>
        </p:txBody>
      </p:sp>
      <p:pic>
        <p:nvPicPr>
          <p:cNvPr id="3" name="図 2"/>
          <p:cNvPicPr>
            <a:picLocks noChangeAspect="1"/>
          </p:cNvPicPr>
          <p:nvPr/>
        </p:nvPicPr>
        <p:blipFill>
          <a:blip r:embed="rId3"/>
          <a:stretch>
            <a:fillRect/>
          </a:stretch>
        </p:blipFill>
        <p:spPr>
          <a:xfrm>
            <a:off x="1261468" y="1048346"/>
            <a:ext cx="6858594" cy="4572396"/>
          </a:xfrm>
          <a:prstGeom prst="rect">
            <a:avLst/>
          </a:prstGeom>
        </p:spPr>
      </p:pic>
      <p:sp>
        <p:nvSpPr>
          <p:cNvPr id="5124" name="Rectangle 4"/>
          <p:cNvSpPr>
            <a:spLocks noGrp="1" noChangeArrowheads="1"/>
          </p:cNvSpPr>
          <p:nvPr>
            <p:ph type="ctrTitle"/>
          </p:nvPr>
        </p:nvSpPr>
        <p:spPr>
          <a:xfrm>
            <a:off x="1187450" y="188913"/>
            <a:ext cx="6913563" cy="647700"/>
          </a:xfrm>
          <a:gradFill rotWithShape="0">
            <a:gsLst>
              <a:gs pos="0">
                <a:srgbClr val="FF0000"/>
              </a:gs>
              <a:gs pos="50000">
                <a:srgbClr val="FFFF00"/>
              </a:gs>
              <a:gs pos="100000">
                <a:srgbClr val="FF0000"/>
              </a:gs>
            </a:gsLst>
            <a:lin ang="2700000" scaled="1"/>
          </a:gradFill>
        </p:spPr>
        <p:txBody>
          <a:bodyPr/>
          <a:lstStyle/>
          <a:p>
            <a:pPr eaLnBrk="1" hangingPunct="1"/>
            <a:r>
              <a:rPr lang="en-US" altLang="ja-JP" sz="2000" b="1">
                <a:solidFill>
                  <a:schemeClr val="tx1"/>
                </a:solidFill>
                <a:latin typeface="Times New Roman" pitchFamily="18" charset="0"/>
                <a:ea typeface="HGP創英角ｺﾞｼｯｸUB" pitchFamily="50" charset="-128"/>
              </a:rPr>
              <a:t>B9</a:t>
            </a:r>
            <a:br>
              <a:rPr lang="en-US" altLang="ja-JP" sz="1800">
                <a:solidFill>
                  <a:schemeClr val="tx1"/>
                </a:solidFill>
                <a:latin typeface="Times New Roman" pitchFamily="18" charset="0"/>
                <a:ea typeface="HGP創英角ｺﾞｼｯｸUB" pitchFamily="50" charset="-128"/>
              </a:rPr>
            </a:br>
            <a:r>
              <a:rPr lang="ja-JP" altLang="en-US" sz="1800">
                <a:solidFill>
                  <a:schemeClr val="tx1"/>
                </a:solidFill>
                <a:latin typeface="Times New Roman" pitchFamily="18" charset="0"/>
                <a:ea typeface="HGP創英角ｺﾞｼｯｸUB" pitchFamily="50" charset="-128"/>
              </a:rPr>
              <a:t>ソフトマター物理　やわらかなナノ構造と揺らぎ</a:t>
            </a:r>
          </a:p>
        </p:txBody>
      </p:sp>
      <p:sp>
        <p:nvSpPr>
          <p:cNvPr id="5125" name="Rectangle 5"/>
          <p:cNvSpPr>
            <a:spLocks noChangeArrowheads="1"/>
          </p:cNvSpPr>
          <p:nvPr/>
        </p:nvSpPr>
        <p:spPr bwMode="auto">
          <a:xfrm>
            <a:off x="7315200" y="4763"/>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6" name="Rectangle 6"/>
          <p:cNvSpPr>
            <a:spLocks noChangeArrowheads="1"/>
          </p:cNvSpPr>
          <p:nvPr/>
        </p:nvSpPr>
        <p:spPr bwMode="auto">
          <a:xfrm>
            <a:off x="7315200" y="4763"/>
            <a:ext cx="4763"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7" name="Rectangle 7"/>
          <p:cNvSpPr>
            <a:spLocks noChangeArrowheads="1"/>
          </p:cNvSpPr>
          <p:nvPr/>
        </p:nvSpPr>
        <p:spPr bwMode="auto">
          <a:xfrm>
            <a:off x="1771650" y="558800"/>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8" name="Rectangle 8"/>
          <p:cNvSpPr>
            <a:spLocks noChangeArrowheads="1"/>
          </p:cNvSpPr>
          <p:nvPr/>
        </p:nvSpPr>
        <p:spPr bwMode="auto">
          <a:xfrm>
            <a:off x="1771650" y="558800"/>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9" name="Rectangle 9"/>
          <p:cNvSpPr>
            <a:spLocks noChangeArrowheads="1"/>
          </p:cNvSpPr>
          <p:nvPr/>
        </p:nvSpPr>
        <p:spPr bwMode="auto">
          <a:xfrm>
            <a:off x="3343275" y="2733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p>
            <a:endParaRPr lang="ja-JP" altLang="en-US"/>
          </a:p>
        </p:txBody>
      </p:sp>
      <p:sp>
        <p:nvSpPr>
          <p:cNvPr id="5130" name="Rectangle 10"/>
          <p:cNvSpPr>
            <a:spLocks noChangeArrowheads="1"/>
          </p:cNvSpPr>
          <p:nvPr/>
        </p:nvSpPr>
        <p:spPr bwMode="auto">
          <a:xfrm>
            <a:off x="5867400" y="2133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p>
            <a:endParaRPr lang="ja-JP" altLang="en-US"/>
          </a:p>
        </p:txBody>
      </p:sp>
      <p:sp>
        <p:nvSpPr>
          <p:cNvPr id="899083" name="AutoShape 11"/>
          <p:cNvSpPr>
            <a:spLocks noChangeArrowheads="1"/>
          </p:cNvSpPr>
          <p:nvPr/>
        </p:nvSpPr>
        <p:spPr bwMode="auto">
          <a:xfrm>
            <a:off x="900113" y="5876925"/>
            <a:ext cx="7488237" cy="792163"/>
          </a:xfrm>
          <a:prstGeom prst="roundRect">
            <a:avLst>
              <a:gd name="adj" fmla="val 16667"/>
            </a:avLst>
          </a:prstGeom>
          <a:gradFill rotWithShape="0">
            <a:gsLst>
              <a:gs pos="0">
                <a:srgbClr val="FF33CC"/>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35995" tIns="45714" rIns="35995" bIns="45714" anchor="ctr"/>
          <a:lstStyle/>
          <a:p>
            <a:r>
              <a:rPr lang="en-US" altLang="ja-JP"/>
              <a:t>●</a:t>
            </a:r>
            <a:r>
              <a:rPr lang="ja-JP" altLang="en-US"/>
              <a:t>ソフトマター：液晶・高分子・ゲル・エマルジョン</a:t>
            </a:r>
          </a:p>
          <a:p>
            <a:r>
              <a:rPr lang="ja-JP" altLang="en-US"/>
              <a:t>“やわらかい”物質の物理</a:t>
            </a:r>
          </a:p>
        </p:txBody>
      </p:sp>
      <p:grpSp>
        <p:nvGrpSpPr>
          <p:cNvPr id="2" name="Group 52"/>
          <p:cNvGrpSpPr>
            <a:grpSpLocks/>
          </p:cNvGrpSpPr>
          <p:nvPr/>
        </p:nvGrpSpPr>
        <p:grpSpPr bwMode="auto">
          <a:xfrm>
            <a:off x="107950" y="908050"/>
            <a:ext cx="8999538" cy="4897438"/>
            <a:chOff x="68" y="572"/>
            <a:chExt cx="5669" cy="3085"/>
          </a:xfrm>
        </p:grpSpPr>
        <p:sp>
          <p:nvSpPr>
            <p:cNvPr id="5133" name="Oval 53"/>
            <p:cNvSpPr>
              <a:spLocks noChangeAspect="1" noChangeArrowheads="1"/>
            </p:cNvSpPr>
            <p:nvPr/>
          </p:nvSpPr>
          <p:spPr bwMode="auto">
            <a:xfrm>
              <a:off x="2880" y="572"/>
              <a:ext cx="1587" cy="1406"/>
            </a:xfrm>
            <a:prstGeom prst="ellipse">
              <a:avLst/>
            </a:prstGeom>
            <a:gradFill rotWithShape="0">
              <a:gsLst>
                <a:gs pos="0">
                  <a:srgbClr val="CCFF66"/>
                </a:gs>
                <a:gs pos="100000">
                  <a:srgbClr val="CCFFC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27" tIns="0" rIns="91427" bIns="0" anchor="ctr"/>
            <a:lstStyle/>
            <a:p>
              <a:r>
                <a:rPr lang="ja-JP" altLang="en-US"/>
                <a:t>マイクロエマルジョン</a:t>
              </a:r>
            </a:p>
            <a:p>
              <a:endParaRPr lang="ja-JP" altLang="en-US" sz="1200"/>
            </a:p>
            <a:p>
              <a:endParaRPr lang="ja-JP" altLang="en-US" sz="1200"/>
            </a:p>
            <a:p>
              <a:endParaRPr lang="ja-JP" altLang="en-US"/>
            </a:p>
            <a:p>
              <a:endParaRPr lang="ja-JP" altLang="en-US"/>
            </a:p>
            <a:p>
              <a:endParaRPr lang="en-US" altLang="ja-JP"/>
            </a:p>
          </p:txBody>
        </p:sp>
        <p:sp>
          <p:nvSpPr>
            <p:cNvPr id="5134" name="Oval 54"/>
            <p:cNvSpPr>
              <a:spLocks noChangeAspect="1" noChangeArrowheads="1"/>
            </p:cNvSpPr>
            <p:nvPr/>
          </p:nvSpPr>
          <p:spPr bwMode="auto">
            <a:xfrm>
              <a:off x="3152" y="2251"/>
              <a:ext cx="1587" cy="1406"/>
            </a:xfrm>
            <a:prstGeom prst="ellipse">
              <a:avLst/>
            </a:prstGeom>
            <a:gradFill rotWithShape="0">
              <a:gsLst>
                <a:gs pos="0">
                  <a:srgbClr val="CCFF66"/>
                </a:gs>
                <a:gs pos="100000">
                  <a:srgbClr val="CCFFC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27" tIns="0" rIns="91427" bIns="0" anchor="ctr"/>
            <a:lstStyle/>
            <a:p>
              <a:r>
                <a:rPr lang="ja-JP" altLang="en-US"/>
                <a:t>コロイド</a:t>
              </a:r>
            </a:p>
            <a:p>
              <a:r>
                <a:rPr lang="ja-JP" altLang="en-US"/>
                <a:t>コロイド結晶</a:t>
              </a:r>
            </a:p>
            <a:p>
              <a:endParaRPr lang="ja-JP" altLang="en-US"/>
            </a:p>
            <a:p>
              <a:endParaRPr lang="ja-JP" altLang="en-US"/>
            </a:p>
            <a:p>
              <a:endParaRPr lang="ja-JP" altLang="en-US"/>
            </a:p>
            <a:p>
              <a:endParaRPr lang="ja-JP" altLang="en-US"/>
            </a:p>
            <a:p>
              <a:endParaRPr lang="en-US" altLang="ja-JP"/>
            </a:p>
          </p:txBody>
        </p:sp>
        <p:sp>
          <p:nvSpPr>
            <p:cNvPr id="5135" name="Oval 55"/>
            <p:cNvSpPr>
              <a:spLocks noChangeAspect="1" noChangeArrowheads="1"/>
            </p:cNvSpPr>
            <p:nvPr/>
          </p:nvSpPr>
          <p:spPr bwMode="auto">
            <a:xfrm>
              <a:off x="1383" y="618"/>
              <a:ext cx="1587" cy="1406"/>
            </a:xfrm>
            <a:prstGeom prst="ellipse">
              <a:avLst/>
            </a:prstGeom>
            <a:gradFill rotWithShape="0">
              <a:gsLst>
                <a:gs pos="0">
                  <a:srgbClr val="CCFF66"/>
                </a:gs>
                <a:gs pos="100000">
                  <a:srgbClr val="CCFFC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27" tIns="0" rIns="91427" bIns="0" anchor="ctr"/>
            <a:lstStyle/>
            <a:p>
              <a:r>
                <a:rPr lang="ja-JP" altLang="en-US"/>
                <a:t>サーモトロピック</a:t>
              </a:r>
            </a:p>
            <a:p>
              <a:r>
                <a:rPr lang="ja-JP" altLang="en-US"/>
                <a:t>液晶</a:t>
              </a:r>
            </a:p>
            <a:p>
              <a:endParaRPr lang="ja-JP" altLang="en-US"/>
            </a:p>
            <a:p>
              <a:endParaRPr lang="ja-JP" altLang="en-US"/>
            </a:p>
            <a:p>
              <a:endParaRPr lang="ja-JP" altLang="en-US"/>
            </a:p>
            <a:p>
              <a:endParaRPr lang="en-US" altLang="ja-JP"/>
            </a:p>
          </p:txBody>
        </p:sp>
        <p:pic>
          <p:nvPicPr>
            <p:cNvPr id="5136"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 y="997"/>
              <a:ext cx="952"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1" y="1144"/>
              <a:ext cx="907"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38" name="Oval 58"/>
            <p:cNvSpPr>
              <a:spLocks noChangeAspect="1" noChangeArrowheads="1"/>
            </p:cNvSpPr>
            <p:nvPr/>
          </p:nvSpPr>
          <p:spPr bwMode="auto">
            <a:xfrm>
              <a:off x="68" y="1026"/>
              <a:ext cx="1587" cy="1497"/>
            </a:xfrm>
            <a:prstGeom prst="ellipse">
              <a:avLst/>
            </a:prstGeom>
            <a:gradFill rotWithShape="0">
              <a:gsLst>
                <a:gs pos="0">
                  <a:srgbClr val="CCFF66"/>
                </a:gs>
                <a:gs pos="100000">
                  <a:srgbClr val="CCFFC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27" tIns="0" rIns="91427" bIns="0" anchor="ctr"/>
            <a:lstStyle/>
            <a:p>
              <a:r>
                <a:rPr lang="ja-JP" altLang="en-US"/>
                <a:t>界面活性剤</a:t>
              </a:r>
            </a:p>
            <a:p>
              <a:r>
                <a:rPr lang="ja-JP" altLang="en-US"/>
                <a:t>リオトロピック液晶</a:t>
              </a:r>
            </a:p>
            <a:p>
              <a:endParaRPr lang="ja-JP" altLang="en-US"/>
            </a:p>
            <a:p>
              <a:endParaRPr lang="ja-JP" altLang="en-US"/>
            </a:p>
            <a:p>
              <a:endParaRPr lang="ja-JP" altLang="en-US"/>
            </a:p>
            <a:p>
              <a:endParaRPr lang="ja-JP" altLang="en-US"/>
            </a:p>
            <a:p>
              <a:endParaRPr lang="en-US" altLang="ja-JP"/>
            </a:p>
          </p:txBody>
        </p:sp>
        <p:pic>
          <p:nvPicPr>
            <p:cNvPr id="5139" name="Picture 5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 y="1556"/>
              <a:ext cx="703" cy="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40" name="Oval 60"/>
            <p:cNvSpPr>
              <a:spLocks noChangeArrowheads="1"/>
            </p:cNvSpPr>
            <p:nvPr/>
          </p:nvSpPr>
          <p:spPr bwMode="auto">
            <a:xfrm>
              <a:off x="975" y="2206"/>
              <a:ext cx="1587" cy="1406"/>
            </a:xfrm>
            <a:prstGeom prst="ellipse">
              <a:avLst/>
            </a:prstGeom>
            <a:gradFill rotWithShape="0">
              <a:gsLst>
                <a:gs pos="0">
                  <a:srgbClr val="CCFF66"/>
                </a:gs>
                <a:gs pos="100000">
                  <a:srgbClr val="CCFFC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27" tIns="0" rIns="91427" bIns="0" anchor="ctr"/>
            <a:lstStyle/>
            <a:p>
              <a:r>
                <a:rPr lang="ja-JP" altLang="en-US"/>
                <a:t>高分子</a:t>
              </a:r>
            </a:p>
            <a:p>
              <a:endParaRPr lang="ja-JP" altLang="en-US"/>
            </a:p>
            <a:p>
              <a:endParaRPr lang="ja-JP" altLang="en-US"/>
            </a:p>
            <a:p>
              <a:endParaRPr lang="ja-JP" altLang="en-US"/>
            </a:p>
            <a:p>
              <a:endParaRPr lang="ja-JP" altLang="en-US"/>
            </a:p>
            <a:p>
              <a:endParaRPr lang="ja-JP" altLang="en-US"/>
            </a:p>
            <a:p>
              <a:endParaRPr lang="en-US" altLang="ja-JP"/>
            </a:p>
          </p:txBody>
        </p:sp>
        <p:pic>
          <p:nvPicPr>
            <p:cNvPr id="5141" name="Picture 6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3" y="2523"/>
              <a:ext cx="775"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142" name="Group 62"/>
            <p:cNvGrpSpPr>
              <a:grpSpLocks/>
            </p:cNvGrpSpPr>
            <p:nvPr/>
          </p:nvGrpSpPr>
          <p:grpSpPr bwMode="auto">
            <a:xfrm>
              <a:off x="3470" y="2795"/>
              <a:ext cx="998" cy="637"/>
              <a:chOff x="3923" y="3339"/>
              <a:chExt cx="998" cy="637"/>
            </a:xfrm>
          </p:grpSpPr>
          <p:sp>
            <p:nvSpPr>
              <p:cNvPr id="5145" name="Oval 63"/>
              <p:cNvSpPr>
                <a:spLocks noChangeArrowheads="1"/>
              </p:cNvSpPr>
              <p:nvPr/>
            </p:nvSpPr>
            <p:spPr bwMode="auto">
              <a:xfrm>
                <a:off x="4059" y="3340"/>
                <a:ext cx="182" cy="182"/>
              </a:xfrm>
              <a:prstGeom prst="ellipse">
                <a:avLst/>
              </a:prstGeom>
              <a:gradFill rotWithShape="0">
                <a:gsLst>
                  <a:gs pos="0">
                    <a:srgbClr val="FF9999"/>
                  </a:gs>
                  <a:gs pos="100000">
                    <a:srgbClr val="FFFF00"/>
                  </a:gs>
                </a:gsLst>
                <a:path path="shape">
                  <a:fillToRect l="50000" t="50000" r="50000" b="50000"/>
                </a:path>
              </a:gradFill>
              <a:ln w="9525" algn="ctr">
                <a:solidFill>
                  <a:srgbClr val="FF00FF"/>
                </a:solidFill>
                <a:round/>
                <a:headEnd/>
                <a:tailEnd/>
              </a:ln>
            </p:spPr>
            <p:txBody>
              <a:bodyPr wrap="none" lIns="91427" tIns="0" rIns="91427" bIns="0" anchor="ctr"/>
              <a:lstStyle/>
              <a:p>
                <a:endParaRPr lang="ja-JP" altLang="en-US"/>
              </a:p>
            </p:txBody>
          </p:sp>
          <p:sp>
            <p:nvSpPr>
              <p:cNvPr id="5146" name="Oval 64"/>
              <p:cNvSpPr>
                <a:spLocks noChangeArrowheads="1"/>
              </p:cNvSpPr>
              <p:nvPr/>
            </p:nvSpPr>
            <p:spPr bwMode="auto">
              <a:xfrm>
                <a:off x="3923" y="3567"/>
                <a:ext cx="182" cy="182"/>
              </a:xfrm>
              <a:prstGeom prst="ellipse">
                <a:avLst/>
              </a:prstGeom>
              <a:gradFill rotWithShape="0">
                <a:gsLst>
                  <a:gs pos="0">
                    <a:srgbClr val="FF9999"/>
                  </a:gs>
                  <a:gs pos="100000">
                    <a:srgbClr val="FFFF00"/>
                  </a:gs>
                </a:gsLst>
                <a:path path="shape">
                  <a:fillToRect l="50000" t="50000" r="50000" b="50000"/>
                </a:path>
              </a:gradFill>
              <a:ln w="9525" algn="ctr">
                <a:solidFill>
                  <a:srgbClr val="FF00FF"/>
                </a:solidFill>
                <a:round/>
                <a:headEnd/>
                <a:tailEnd/>
              </a:ln>
            </p:spPr>
            <p:txBody>
              <a:bodyPr wrap="none" lIns="91427" tIns="0" rIns="91427" bIns="0" anchor="ctr"/>
              <a:lstStyle/>
              <a:p>
                <a:endParaRPr lang="ja-JP" altLang="en-US"/>
              </a:p>
            </p:txBody>
          </p:sp>
          <p:sp>
            <p:nvSpPr>
              <p:cNvPr id="5147" name="Oval 65"/>
              <p:cNvSpPr>
                <a:spLocks noChangeArrowheads="1"/>
              </p:cNvSpPr>
              <p:nvPr/>
            </p:nvSpPr>
            <p:spPr bwMode="auto">
              <a:xfrm>
                <a:off x="4150" y="3567"/>
                <a:ext cx="182" cy="182"/>
              </a:xfrm>
              <a:prstGeom prst="ellipse">
                <a:avLst/>
              </a:prstGeom>
              <a:gradFill rotWithShape="0">
                <a:gsLst>
                  <a:gs pos="0">
                    <a:srgbClr val="FF9999"/>
                  </a:gs>
                  <a:gs pos="100000">
                    <a:srgbClr val="FFFF00"/>
                  </a:gs>
                </a:gsLst>
                <a:path path="shape">
                  <a:fillToRect l="50000" t="50000" r="50000" b="50000"/>
                </a:path>
              </a:gradFill>
              <a:ln w="9525" algn="ctr">
                <a:solidFill>
                  <a:srgbClr val="FF00FF"/>
                </a:solidFill>
                <a:round/>
                <a:headEnd/>
                <a:tailEnd/>
              </a:ln>
            </p:spPr>
            <p:txBody>
              <a:bodyPr wrap="none" lIns="91427" tIns="0" rIns="91427" bIns="0" anchor="ctr"/>
              <a:lstStyle/>
              <a:p>
                <a:endParaRPr lang="ja-JP" altLang="en-US"/>
              </a:p>
            </p:txBody>
          </p:sp>
          <p:sp>
            <p:nvSpPr>
              <p:cNvPr id="5148" name="Oval 66"/>
              <p:cNvSpPr>
                <a:spLocks noChangeArrowheads="1"/>
              </p:cNvSpPr>
              <p:nvPr/>
            </p:nvSpPr>
            <p:spPr bwMode="auto">
              <a:xfrm>
                <a:off x="4286" y="3385"/>
                <a:ext cx="182" cy="182"/>
              </a:xfrm>
              <a:prstGeom prst="ellipse">
                <a:avLst/>
              </a:prstGeom>
              <a:gradFill rotWithShape="0">
                <a:gsLst>
                  <a:gs pos="0">
                    <a:srgbClr val="FF9999"/>
                  </a:gs>
                  <a:gs pos="100000">
                    <a:srgbClr val="FFFF00"/>
                  </a:gs>
                </a:gsLst>
                <a:path path="shape">
                  <a:fillToRect l="50000" t="50000" r="50000" b="50000"/>
                </a:path>
              </a:gradFill>
              <a:ln w="9525" algn="ctr">
                <a:solidFill>
                  <a:srgbClr val="FF00FF"/>
                </a:solidFill>
                <a:round/>
                <a:headEnd/>
                <a:tailEnd/>
              </a:ln>
            </p:spPr>
            <p:txBody>
              <a:bodyPr wrap="none" lIns="91427" tIns="0" rIns="91427" bIns="0" anchor="ctr"/>
              <a:lstStyle/>
              <a:p>
                <a:endParaRPr lang="ja-JP" altLang="en-US"/>
              </a:p>
            </p:txBody>
          </p:sp>
          <p:sp>
            <p:nvSpPr>
              <p:cNvPr id="5149" name="Oval 67"/>
              <p:cNvSpPr>
                <a:spLocks noChangeArrowheads="1"/>
              </p:cNvSpPr>
              <p:nvPr/>
            </p:nvSpPr>
            <p:spPr bwMode="auto">
              <a:xfrm>
                <a:off x="4376" y="3566"/>
                <a:ext cx="182" cy="182"/>
              </a:xfrm>
              <a:prstGeom prst="ellipse">
                <a:avLst/>
              </a:prstGeom>
              <a:gradFill rotWithShape="0">
                <a:gsLst>
                  <a:gs pos="0">
                    <a:srgbClr val="FF9999"/>
                  </a:gs>
                  <a:gs pos="100000">
                    <a:srgbClr val="FFFF00"/>
                  </a:gs>
                </a:gsLst>
                <a:path path="shape">
                  <a:fillToRect l="50000" t="50000" r="50000" b="50000"/>
                </a:path>
              </a:gradFill>
              <a:ln w="9525" algn="ctr">
                <a:solidFill>
                  <a:srgbClr val="FF00FF"/>
                </a:solidFill>
                <a:round/>
                <a:headEnd/>
                <a:tailEnd/>
              </a:ln>
            </p:spPr>
            <p:txBody>
              <a:bodyPr wrap="none" lIns="91427" tIns="0" rIns="91427" bIns="0" anchor="ctr"/>
              <a:lstStyle/>
              <a:p>
                <a:endParaRPr lang="ja-JP" altLang="en-US"/>
              </a:p>
            </p:txBody>
          </p:sp>
          <p:sp>
            <p:nvSpPr>
              <p:cNvPr id="5150" name="Oval 68"/>
              <p:cNvSpPr>
                <a:spLocks noChangeArrowheads="1"/>
              </p:cNvSpPr>
              <p:nvPr/>
            </p:nvSpPr>
            <p:spPr bwMode="auto">
              <a:xfrm>
                <a:off x="4059" y="3794"/>
                <a:ext cx="182" cy="182"/>
              </a:xfrm>
              <a:prstGeom prst="ellipse">
                <a:avLst/>
              </a:prstGeom>
              <a:gradFill rotWithShape="0">
                <a:gsLst>
                  <a:gs pos="0">
                    <a:srgbClr val="FF9999"/>
                  </a:gs>
                  <a:gs pos="100000">
                    <a:srgbClr val="FFFF00"/>
                  </a:gs>
                </a:gsLst>
                <a:path path="shape">
                  <a:fillToRect l="50000" t="50000" r="50000" b="50000"/>
                </a:path>
              </a:gradFill>
              <a:ln w="9525" algn="ctr">
                <a:solidFill>
                  <a:srgbClr val="FF00FF"/>
                </a:solidFill>
                <a:round/>
                <a:headEnd/>
                <a:tailEnd/>
              </a:ln>
            </p:spPr>
            <p:txBody>
              <a:bodyPr wrap="none" lIns="91427" tIns="0" rIns="91427" bIns="0" anchor="ctr"/>
              <a:lstStyle/>
              <a:p>
                <a:endParaRPr lang="ja-JP" altLang="en-US"/>
              </a:p>
            </p:txBody>
          </p:sp>
          <p:sp>
            <p:nvSpPr>
              <p:cNvPr id="5151" name="Oval 69"/>
              <p:cNvSpPr>
                <a:spLocks noChangeArrowheads="1"/>
              </p:cNvSpPr>
              <p:nvPr/>
            </p:nvSpPr>
            <p:spPr bwMode="auto">
              <a:xfrm>
                <a:off x="4286" y="3794"/>
                <a:ext cx="182" cy="182"/>
              </a:xfrm>
              <a:prstGeom prst="ellipse">
                <a:avLst/>
              </a:prstGeom>
              <a:gradFill rotWithShape="0">
                <a:gsLst>
                  <a:gs pos="0">
                    <a:srgbClr val="FF9999"/>
                  </a:gs>
                  <a:gs pos="100000">
                    <a:srgbClr val="FFFF00"/>
                  </a:gs>
                </a:gsLst>
                <a:path path="shape">
                  <a:fillToRect l="50000" t="50000" r="50000" b="50000"/>
                </a:path>
              </a:gradFill>
              <a:ln w="9525" algn="ctr">
                <a:solidFill>
                  <a:srgbClr val="FF00FF"/>
                </a:solidFill>
                <a:round/>
                <a:headEnd/>
                <a:tailEnd/>
              </a:ln>
            </p:spPr>
            <p:txBody>
              <a:bodyPr wrap="none" lIns="91427" tIns="0" rIns="91427" bIns="0" anchor="ctr"/>
              <a:lstStyle/>
              <a:p>
                <a:endParaRPr lang="ja-JP" altLang="en-US"/>
              </a:p>
            </p:txBody>
          </p:sp>
          <p:sp>
            <p:nvSpPr>
              <p:cNvPr id="5152" name="Oval 70"/>
              <p:cNvSpPr>
                <a:spLocks noChangeArrowheads="1"/>
              </p:cNvSpPr>
              <p:nvPr/>
            </p:nvSpPr>
            <p:spPr bwMode="auto">
              <a:xfrm>
                <a:off x="4513" y="3339"/>
                <a:ext cx="182" cy="182"/>
              </a:xfrm>
              <a:prstGeom prst="ellipse">
                <a:avLst/>
              </a:prstGeom>
              <a:gradFill rotWithShape="0">
                <a:gsLst>
                  <a:gs pos="0">
                    <a:srgbClr val="FF9999"/>
                  </a:gs>
                  <a:gs pos="100000">
                    <a:srgbClr val="FFFF00"/>
                  </a:gs>
                </a:gsLst>
                <a:path path="shape">
                  <a:fillToRect l="50000" t="50000" r="50000" b="50000"/>
                </a:path>
              </a:gradFill>
              <a:ln w="9525" algn="ctr">
                <a:solidFill>
                  <a:srgbClr val="FF00FF"/>
                </a:solidFill>
                <a:round/>
                <a:headEnd/>
                <a:tailEnd/>
              </a:ln>
            </p:spPr>
            <p:txBody>
              <a:bodyPr wrap="none" lIns="91427" tIns="0" rIns="91427" bIns="0" anchor="ctr"/>
              <a:lstStyle/>
              <a:p>
                <a:endParaRPr lang="ja-JP" altLang="en-US"/>
              </a:p>
            </p:txBody>
          </p:sp>
          <p:sp>
            <p:nvSpPr>
              <p:cNvPr id="5153" name="Oval 71"/>
              <p:cNvSpPr>
                <a:spLocks noChangeArrowheads="1"/>
              </p:cNvSpPr>
              <p:nvPr/>
            </p:nvSpPr>
            <p:spPr bwMode="auto">
              <a:xfrm>
                <a:off x="4603" y="3566"/>
                <a:ext cx="182" cy="182"/>
              </a:xfrm>
              <a:prstGeom prst="ellipse">
                <a:avLst/>
              </a:prstGeom>
              <a:gradFill rotWithShape="0">
                <a:gsLst>
                  <a:gs pos="0">
                    <a:srgbClr val="FF9999"/>
                  </a:gs>
                  <a:gs pos="100000">
                    <a:srgbClr val="FFFF00"/>
                  </a:gs>
                </a:gsLst>
                <a:path path="shape">
                  <a:fillToRect l="50000" t="50000" r="50000" b="50000"/>
                </a:path>
              </a:gradFill>
              <a:ln w="9525" algn="ctr">
                <a:solidFill>
                  <a:srgbClr val="FF00FF"/>
                </a:solidFill>
                <a:round/>
                <a:headEnd/>
                <a:tailEnd/>
              </a:ln>
            </p:spPr>
            <p:txBody>
              <a:bodyPr wrap="none" lIns="91427" tIns="0" rIns="91427" bIns="0" anchor="ctr"/>
              <a:lstStyle/>
              <a:p>
                <a:endParaRPr lang="ja-JP" altLang="en-US"/>
              </a:p>
            </p:txBody>
          </p:sp>
          <p:sp>
            <p:nvSpPr>
              <p:cNvPr id="5154" name="Oval 72"/>
              <p:cNvSpPr>
                <a:spLocks noChangeArrowheads="1"/>
              </p:cNvSpPr>
              <p:nvPr/>
            </p:nvSpPr>
            <p:spPr bwMode="auto">
              <a:xfrm>
                <a:off x="4558" y="3793"/>
                <a:ext cx="182" cy="182"/>
              </a:xfrm>
              <a:prstGeom prst="ellipse">
                <a:avLst/>
              </a:prstGeom>
              <a:gradFill rotWithShape="0">
                <a:gsLst>
                  <a:gs pos="0">
                    <a:srgbClr val="FF9999"/>
                  </a:gs>
                  <a:gs pos="100000">
                    <a:srgbClr val="FFFF00"/>
                  </a:gs>
                </a:gsLst>
                <a:path path="shape">
                  <a:fillToRect l="50000" t="50000" r="50000" b="50000"/>
                </a:path>
              </a:gradFill>
              <a:ln w="9525" algn="ctr">
                <a:solidFill>
                  <a:srgbClr val="FF00FF"/>
                </a:solidFill>
                <a:round/>
                <a:headEnd/>
                <a:tailEnd/>
              </a:ln>
            </p:spPr>
            <p:txBody>
              <a:bodyPr wrap="none" lIns="91427" tIns="0" rIns="91427" bIns="0" anchor="ctr"/>
              <a:lstStyle/>
              <a:p>
                <a:endParaRPr lang="ja-JP" altLang="en-US"/>
              </a:p>
            </p:txBody>
          </p:sp>
          <p:sp>
            <p:nvSpPr>
              <p:cNvPr id="5155" name="Oval 73"/>
              <p:cNvSpPr>
                <a:spLocks noChangeArrowheads="1"/>
              </p:cNvSpPr>
              <p:nvPr/>
            </p:nvSpPr>
            <p:spPr bwMode="auto">
              <a:xfrm>
                <a:off x="4739" y="3385"/>
                <a:ext cx="182" cy="182"/>
              </a:xfrm>
              <a:prstGeom prst="ellipse">
                <a:avLst/>
              </a:prstGeom>
              <a:gradFill rotWithShape="0">
                <a:gsLst>
                  <a:gs pos="0">
                    <a:srgbClr val="FF9999"/>
                  </a:gs>
                  <a:gs pos="100000">
                    <a:srgbClr val="FFFF00"/>
                  </a:gs>
                </a:gsLst>
                <a:path path="shape">
                  <a:fillToRect l="50000" t="50000" r="50000" b="50000"/>
                </a:path>
              </a:gradFill>
              <a:ln w="9525" algn="ctr">
                <a:solidFill>
                  <a:srgbClr val="FF00FF"/>
                </a:solidFill>
                <a:round/>
                <a:headEnd/>
                <a:tailEnd/>
              </a:ln>
            </p:spPr>
            <p:txBody>
              <a:bodyPr wrap="none" lIns="91427" tIns="0" rIns="91427" bIns="0" anchor="ctr"/>
              <a:lstStyle/>
              <a:p>
                <a:endParaRPr lang="ja-JP" altLang="en-US"/>
              </a:p>
            </p:txBody>
          </p:sp>
        </p:grpSp>
        <p:sp>
          <p:nvSpPr>
            <p:cNvPr id="5143" name="Oval 74"/>
            <p:cNvSpPr>
              <a:spLocks noChangeAspect="1" noChangeArrowheads="1"/>
            </p:cNvSpPr>
            <p:nvPr/>
          </p:nvSpPr>
          <p:spPr bwMode="auto">
            <a:xfrm>
              <a:off x="4150" y="1207"/>
              <a:ext cx="1587" cy="1406"/>
            </a:xfrm>
            <a:prstGeom prst="ellipse">
              <a:avLst/>
            </a:prstGeom>
            <a:gradFill rotWithShape="0">
              <a:gsLst>
                <a:gs pos="0">
                  <a:srgbClr val="CCFF66"/>
                </a:gs>
                <a:gs pos="100000">
                  <a:srgbClr val="CCFFC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1427" tIns="0" rIns="91427" bIns="0" anchor="ctr"/>
            <a:lstStyle/>
            <a:p>
              <a:r>
                <a:rPr lang="ja-JP" altLang="en-US"/>
                <a:t>ゲル</a:t>
              </a:r>
            </a:p>
            <a:p>
              <a:r>
                <a:rPr lang="ja-JP" altLang="en-US"/>
                <a:t>液晶エラストマー</a:t>
              </a:r>
            </a:p>
            <a:p>
              <a:endParaRPr lang="ja-JP" altLang="en-US"/>
            </a:p>
            <a:p>
              <a:endParaRPr lang="ja-JP" altLang="en-US"/>
            </a:p>
            <a:p>
              <a:endParaRPr lang="ja-JP" altLang="en-US"/>
            </a:p>
            <a:p>
              <a:endParaRPr lang="ja-JP" altLang="en-US"/>
            </a:p>
            <a:p>
              <a:endParaRPr lang="en-US" altLang="ja-JP"/>
            </a:p>
          </p:txBody>
        </p:sp>
        <p:pic>
          <p:nvPicPr>
            <p:cNvPr id="5144" name="Picture 7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4" y="1661"/>
              <a:ext cx="906"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FF33">
                <a:alpha val="80000"/>
              </a:srgbClr>
            </a:gs>
            <a:gs pos="50000">
              <a:srgbClr val="FFFF00">
                <a:alpha val="50000"/>
              </a:srgbClr>
            </a:gs>
            <a:gs pos="100000">
              <a:srgbClr val="00FFFF">
                <a:alpha val="50000"/>
              </a:srgbClr>
            </a:gs>
          </a:gsLst>
          <a:lin ang="2700000" scaled="1"/>
          <a:tileRect/>
        </a:gradFill>
        <a:effectLst/>
      </p:bgPr>
    </p:bg>
    <p:spTree>
      <p:nvGrpSpPr>
        <p:cNvPr id="1" name=""/>
        <p:cNvGrpSpPr/>
        <p:nvPr/>
      </p:nvGrpSpPr>
      <p:grpSpPr>
        <a:xfrm>
          <a:off x="0" y="0"/>
          <a:ext cx="0" cy="0"/>
          <a:chOff x="0" y="0"/>
          <a:chExt cx="0" cy="0"/>
        </a:xfrm>
      </p:grpSpPr>
      <p:sp>
        <p:nvSpPr>
          <p:cNvPr id="19" name="角丸四角形 18"/>
          <p:cNvSpPr/>
          <p:nvPr/>
        </p:nvSpPr>
        <p:spPr>
          <a:xfrm>
            <a:off x="3192463" y="3557588"/>
            <a:ext cx="2952750" cy="2832100"/>
          </a:xfrm>
          <a:prstGeom prst="roundRect">
            <a:avLst>
              <a:gd name="adj" fmla="val 8873"/>
            </a:avLst>
          </a:prstGeom>
        </p:spPr>
        <p:style>
          <a:lnRef idx="1">
            <a:schemeClr val="accent1"/>
          </a:lnRef>
          <a:fillRef idx="3">
            <a:schemeClr val="accent1"/>
          </a:fillRef>
          <a:effectRef idx="2">
            <a:schemeClr val="accent1"/>
          </a:effectRef>
          <a:fontRef idx="minor">
            <a:schemeClr val="lt1"/>
          </a:fontRef>
        </p:style>
        <p:txBody>
          <a:bodyPr/>
          <a:lstStyle/>
          <a:p>
            <a:pPr>
              <a:defRPr/>
            </a:pPr>
            <a:r>
              <a:rPr lang="en-US" altLang="ja-JP" sz="2000" dirty="0" err="1">
                <a:solidFill>
                  <a:srgbClr val="FF0000"/>
                </a:solidFill>
              </a:rPr>
              <a:t>Meso</a:t>
            </a:r>
            <a:endParaRPr lang="en-US" altLang="ja-JP" sz="2000" dirty="0">
              <a:solidFill>
                <a:srgbClr val="FF0000"/>
              </a:solidFill>
            </a:endParaRPr>
          </a:p>
          <a:p>
            <a:pPr>
              <a:defRPr/>
            </a:pPr>
            <a:r>
              <a:rPr lang="en-US" altLang="ja-JP" sz="2000" dirty="0">
                <a:solidFill>
                  <a:srgbClr val="FF0000"/>
                </a:solidFill>
              </a:rPr>
              <a:t>t-</a:t>
            </a:r>
            <a:r>
              <a:rPr lang="en-US" altLang="ja-JP" sz="2000" dirty="0" err="1">
                <a:solidFill>
                  <a:srgbClr val="FF0000"/>
                </a:solidFill>
              </a:rPr>
              <a:t>dep</a:t>
            </a:r>
            <a:r>
              <a:rPr lang="en-US" altLang="ja-JP" sz="2000" dirty="0">
                <a:solidFill>
                  <a:srgbClr val="FF0000"/>
                </a:solidFill>
              </a:rPr>
              <a:t> GL (Cahn-Hilliard)</a:t>
            </a:r>
          </a:p>
          <a:p>
            <a:pPr>
              <a:defRPr/>
            </a:pPr>
            <a:r>
              <a:rPr lang="en-US" altLang="ja-JP" sz="2000" dirty="0">
                <a:solidFill>
                  <a:srgbClr val="FF0000"/>
                </a:solidFill>
              </a:rPr>
              <a:t>Coarse grained models </a:t>
            </a:r>
          </a:p>
          <a:p>
            <a:pPr>
              <a:defRPr/>
            </a:pPr>
            <a:endParaRPr lang="en-US" altLang="ja-JP" sz="2000" dirty="0">
              <a:solidFill>
                <a:prstClr val="white"/>
              </a:solidFill>
            </a:endParaRPr>
          </a:p>
          <a:p>
            <a:pPr>
              <a:defRPr/>
            </a:pPr>
            <a:endParaRPr lang="en-US" altLang="ja-JP" sz="2000" dirty="0">
              <a:solidFill>
                <a:prstClr val="white"/>
              </a:solidFill>
            </a:endParaRPr>
          </a:p>
          <a:p>
            <a:pPr>
              <a:defRPr/>
            </a:pPr>
            <a:endParaRPr lang="en-US" altLang="ja-JP" sz="2000" dirty="0">
              <a:solidFill>
                <a:prstClr val="white"/>
              </a:solidFill>
            </a:endParaRPr>
          </a:p>
          <a:p>
            <a:pPr>
              <a:defRPr/>
            </a:pPr>
            <a:endParaRPr lang="en-US" altLang="ja-JP" sz="2000" dirty="0">
              <a:solidFill>
                <a:prstClr val="white"/>
              </a:solidFill>
            </a:endParaRPr>
          </a:p>
          <a:p>
            <a:pPr>
              <a:defRPr/>
            </a:pPr>
            <a:endParaRPr lang="en-US" altLang="ja-JP" sz="1400" dirty="0">
              <a:solidFill>
                <a:prstClr val="white"/>
              </a:solidFill>
            </a:endParaRPr>
          </a:p>
          <a:p>
            <a:pPr>
              <a:defRPr/>
            </a:pPr>
            <a:r>
              <a:rPr lang="ja-JP" altLang="en-US" sz="2000" dirty="0">
                <a:solidFill>
                  <a:srgbClr val="FF0000"/>
                </a:solidFill>
                <a:latin typeface="HGP創英角ｺﾞｼｯｸUB" pitchFamily="50" charset="-128"/>
                <a:ea typeface="HGP創英角ｺﾞｼｯｸUB" pitchFamily="50" charset="-128"/>
              </a:rPr>
              <a:t>ソフトマター物理</a:t>
            </a:r>
          </a:p>
        </p:txBody>
      </p:sp>
      <p:sp>
        <p:nvSpPr>
          <p:cNvPr id="20" name="角丸四角形 19"/>
          <p:cNvSpPr/>
          <p:nvPr/>
        </p:nvSpPr>
        <p:spPr>
          <a:xfrm>
            <a:off x="6588125" y="3557588"/>
            <a:ext cx="2447925" cy="2808287"/>
          </a:xfrm>
          <a:prstGeom prst="roundRect">
            <a:avLst>
              <a:gd name="adj" fmla="val 8873"/>
            </a:avLst>
          </a:prstGeom>
        </p:spPr>
        <p:style>
          <a:lnRef idx="1">
            <a:schemeClr val="accent1"/>
          </a:lnRef>
          <a:fillRef idx="3">
            <a:schemeClr val="accent1"/>
          </a:fillRef>
          <a:effectRef idx="2">
            <a:schemeClr val="accent1"/>
          </a:effectRef>
          <a:fontRef idx="minor">
            <a:schemeClr val="lt1"/>
          </a:fontRef>
        </p:style>
        <p:txBody>
          <a:bodyPr/>
          <a:lstStyle/>
          <a:p>
            <a:pPr>
              <a:defRPr/>
            </a:pPr>
            <a:r>
              <a:rPr lang="en-US" altLang="ja-JP" sz="2000" dirty="0">
                <a:solidFill>
                  <a:srgbClr val="002060"/>
                </a:solidFill>
              </a:rPr>
              <a:t>Macro</a:t>
            </a:r>
          </a:p>
          <a:p>
            <a:pPr>
              <a:defRPr/>
            </a:pPr>
            <a:r>
              <a:rPr lang="en-US" altLang="ja-JP" sz="2000" dirty="0" err="1">
                <a:solidFill>
                  <a:srgbClr val="002060"/>
                </a:solidFill>
              </a:rPr>
              <a:t>Navier</a:t>
            </a:r>
            <a:r>
              <a:rPr lang="en-US" altLang="ja-JP" sz="2000" dirty="0">
                <a:solidFill>
                  <a:srgbClr val="002060"/>
                </a:solidFill>
              </a:rPr>
              <a:t>-Stokes Eq.</a:t>
            </a:r>
          </a:p>
          <a:p>
            <a:pPr>
              <a:defRPr/>
            </a:pPr>
            <a:r>
              <a:rPr lang="en-US" altLang="ja-JP" sz="2000" dirty="0">
                <a:solidFill>
                  <a:srgbClr val="002060"/>
                </a:solidFill>
              </a:rPr>
              <a:t>Continuum theories</a:t>
            </a:r>
          </a:p>
          <a:p>
            <a:pPr>
              <a:defRPr/>
            </a:pPr>
            <a:endParaRPr lang="en-US" altLang="ja-JP" sz="2000" dirty="0">
              <a:solidFill>
                <a:prstClr val="white"/>
              </a:solidFill>
            </a:endParaRPr>
          </a:p>
          <a:p>
            <a:pPr>
              <a:defRPr/>
            </a:pPr>
            <a:endParaRPr lang="en-US" altLang="ja-JP" sz="2000" dirty="0">
              <a:solidFill>
                <a:prstClr val="white"/>
              </a:solidFill>
            </a:endParaRPr>
          </a:p>
          <a:p>
            <a:pPr>
              <a:defRPr/>
            </a:pPr>
            <a:endParaRPr lang="en-US" altLang="ja-JP" sz="2000" dirty="0">
              <a:solidFill>
                <a:prstClr val="white"/>
              </a:solidFill>
            </a:endParaRPr>
          </a:p>
          <a:p>
            <a:pPr>
              <a:defRPr/>
            </a:pPr>
            <a:endParaRPr lang="en-US" altLang="ja-JP" sz="2000" dirty="0">
              <a:solidFill>
                <a:prstClr val="white"/>
              </a:solidFill>
            </a:endParaRPr>
          </a:p>
          <a:p>
            <a:pPr>
              <a:defRPr/>
            </a:pPr>
            <a:endParaRPr lang="en-US" altLang="ja-JP" sz="1400" dirty="0">
              <a:solidFill>
                <a:prstClr val="white"/>
              </a:solidFill>
            </a:endParaRPr>
          </a:p>
          <a:p>
            <a:pPr>
              <a:defRPr/>
            </a:pPr>
            <a:r>
              <a:rPr lang="ja-JP" altLang="en-US" sz="2000" dirty="0">
                <a:solidFill>
                  <a:srgbClr val="CC00FF"/>
                </a:solidFill>
                <a:latin typeface="HGP創英角ｺﾞｼｯｸUB" pitchFamily="50" charset="-128"/>
                <a:ea typeface="HGP創英角ｺﾞｼｯｸUB" pitchFamily="50" charset="-128"/>
              </a:rPr>
              <a:t>工学・生物・医薬学</a:t>
            </a:r>
          </a:p>
        </p:txBody>
      </p:sp>
      <p:sp>
        <p:nvSpPr>
          <p:cNvPr id="18" name="角丸四角形 17"/>
          <p:cNvSpPr/>
          <p:nvPr/>
        </p:nvSpPr>
        <p:spPr>
          <a:xfrm>
            <a:off x="71438" y="3557588"/>
            <a:ext cx="2555875" cy="2808287"/>
          </a:xfrm>
          <a:prstGeom prst="roundRect">
            <a:avLst>
              <a:gd name="adj" fmla="val 8873"/>
            </a:avLst>
          </a:prstGeom>
        </p:spPr>
        <p:style>
          <a:lnRef idx="1">
            <a:schemeClr val="accent1"/>
          </a:lnRef>
          <a:fillRef idx="3">
            <a:schemeClr val="accent1"/>
          </a:fillRef>
          <a:effectRef idx="2">
            <a:schemeClr val="accent1"/>
          </a:effectRef>
          <a:fontRef idx="minor">
            <a:schemeClr val="lt1"/>
          </a:fontRef>
        </p:style>
        <p:txBody>
          <a:bodyPr/>
          <a:lstStyle/>
          <a:p>
            <a:pPr>
              <a:defRPr/>
            </a:pPr>
            <a:r>
              <a:rPr lang="en-US" altLang="ja-JP" sz="2000" dirty="0">
                <a:solidFill>
                  <a:srgbClr val="7030A0"/>
                </a:solidFill>
              </a:rPr>
              <a:t>Micro</a:t>
            </a:r>
          </a:p>
          <a:p>
            <a:pPr>
              <a:defRPr/>
            </a:pPr>
            <a:r>
              <a:rPr lang="en-US" altLang="ja-JP" sz="2000" dirty="0" err="1">
                <a:solidFill>
                  <a:srgbClr val="7030A0"/>
                </a:solidFill>
              </a:rPr>
              <a:t>Shrödinger</a:t>
            </a:r>
            <a:r>
              <a:rPr lang="en-US" altLang="ja-JP" sz="2000" dirty="0">
                <a:solidFill>
                  <a:srgbClr val="7030A0"/>
                </a:solidFill>
              </a:rPr>
              <a:t> Eq.</a:t>
            </a:r>
          </a:p>
          <a:p>
            <a:pPr>
              <a:defRPr/>
            </a:pPr>
            <a:r>
              <a:rPr lang="en-US" altLang="ja-JP" sz="2000" dirty="0">
                <a:solidFill>
                  <a:srgbClr val="7030A0"/>
                </a:solidFill>
              </a:rPr>
              <a:t>Atomistic models</a:t>
            </a:r>
          </a:p>
          <a:p>
            <a:pPr>
              <a:defRPr/>
            </a:pPr>
            <a:endParaRPr lang="en-US" altLang="ja-JP" sz="2000" dirty="0">
              <a:solidFill>
                <a:prstClr val="white"/>
              </a:solidFill>
            </a:endParaRPr>
          </a:p>
          <a:p>
            <a:pPr>
              <a:defRPr/>
            </a:pPr>
            <a:endParaRPr lang="en-US" altLang="ja-JP" sz="2000" dirty="0">
              <a:solidFill>
                <a:prstClr val="white"/>
              </a:solidFill>
            </a:endParaRPr>
          </a:p>
          <a:p>
            <a:pPr>
              <a:defRPr/>
            </a:pPr>
            <a:endParaRPr lang="en-US" altLang="ja-JP" sz="2000" dirty="0">
              <a:solidFill>
                <a:prstClr val="white"/>
              </a:solidFill>
            </a:endParaRPr>
          </a:p>
          <a:p>
            <a:pPr>
              <a:defRPr/>
            </a:pPr>
            <a:endParaRPr lang="en-US" altLang="ja-JP" sz="2000" dirty="0">
              <a:solidFill>
                <a:prstClr val="white"/>
              </a:solidFill>
            </a:endParaRPr>
          </a:p>
          <a:p>
            <a:pPr>
              <a:defRPr/>
            </a:pPr>
            <a:endParaRPr lang="en-US" altLang="ja-JP" sz="1400" dirty="0">
              <a:solidFill>
                <a:prstClr val="white"/>
              </a:solidFill>
            </a:endParaRPr>
          </a:p>
          <a:p>
            <a:pPr>
              <a:defRPr/>
            </a:pPr>
            <a:r>
              <a:rPr lang="ja-JP" altLang="en-US" sz="2000" dirty="0">
                <a:solidFill>
                  <a:srgbClr val="FF66FF"/>
                </a:solidFill>
                <a:latin typeface="HGP創英角ｺﾞｼｯｸUB" pitchFamily="50" charset="-128"/>
                <a:ea typeface="HGP創英角ｺﾞｼｯｸUB" pitchFamily="50" charset="-128"/>
              </a:rPr>
              <a:t>化学</a:t>
            </a:r>
          </a:p>
        </p:txBody>
      </p:sp>
      <p:sp>
        <p:nvSpPr>
          <p:cNvPr id="10" name="テキスト ボックス 9"/>
          <p:cNvSpPr txBox="1">
            <a:spLocks noChangeArrowheads="1"/>
          </p:cNvSpPr>
          <p:nvPr/>
        </p:nvSpPr>
        <p:spPr bwMode="auto">
          <a:xfrm>
            <a:off x="107950" y="6351588"/>
            <a:ext cx="8928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HGP創英角ｺﾞｼｯｸUB" pitchFamily="50" charset="-128"/>
              </a:defRPr>
            </a:lvl1pPr>
            <a:lvl2pPr marL="742950" indent="-285750" eaLnBrk="0" hangingPunct="0">
              <a:defRPr kumimoji="1">
                <a:solidFill>
                  <a:schemeClr val="tx1"/>
                </a:solidFill>
                <a:latin typeface="Times New Roman" pitchFamily="18" charset="0"/>
                <a:ea typeface="HGP創英角ｺﾞｼｯｸUB" pitchFamily="50" charset="-128"/>
              </a:defRPr>
            </a:lvl2pPr>
            <a:lvl3pPr marL="1143000" indent="-228600" eaLnBrk="0" hangingPunct="0">
              <a:defRPr kumimoji="1">
                <a:solidFill>
                  <a:schemeClr val="tx1"/>
                </a:solidFill>
                <a:latin typeface="Times New Roman" pitchFamily="18" charset="0"/>
                <a:ea typeface="HGP創英角ｺﾞｼｯｸUB" pitchFamily="50" charset="-128"/>
              </a:defRPr>
            </a:lvl3pPr>
            <a:lvl4pPr marL="1600200" indent="-228600" eaLnBrk="0" hangingPunct="0">
              <a:defRPr kumimoji="1">
                <a:solidFill>
                  <a:schemeClr val="tx1"/>
                </a:solidFill>
                <a:latin typeface="Times New Roman" pitchFamily="18" charset="0"/>
                <a:ea typeface="HGP創英角ｺﾞｼｯｸUB" pitchFamily="50" charset="-128"/>
              </a:defRPr>
            </a:lvl4pPr>
            <a:lvl5pPr marL="2057400" indent="-228600" eaLnBrk="0" hangingPunct="0">
              <a:defRPr kumimoji="1">
                <a:solidFill>
                  <a:schemeClr val="tx1"/>
                </a:solidFill>
                <a:latin typeface="Times New Roman" pitchFamily="18"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9pPr>
          </a:lstStyle>
          <a:p>
            <a:pPr eaLnBrk="1" hangingPunct="1"/>
            <a:r>
              <a:rPr lang="ja-JP" altLang="en-US" sz="2000">
                <a:solidFill>
                  <a:srgbClr val="000000"/>
                </a:solidFill>
              </a:rPr>
              <a:t>普遍的・物理学的理解　</a:t>
            </a:r>
            <a:r>
              <a:rPr lang="en-US" altLang="ja-JP" sz="2400" b="1">
                <a:solidFill>
                  <a:srgbClr val="FF0000"/>
                </a:solidFill>
                <a:latin typeface="Calibri" pitchFamily="34" charset="0"/>
              </a:rPr>
              <a:t>Universality</a:t>
            </a:r>
            <a:endParaRPr lang="en-US" altLang="ja-JP" sz="2400" b="1">
              <a:solidFill>
                <a:srgbClr val="FF0000"/>
              </a:solidFill>
              <a:latin typeface="Calibri" pitchFamily="34" charset="0"/>
              <a:ea typeface="ＭＳ Ｐゴシック" charset="-128"/>
            </a:endParaRPr>
          </a:p>
        </p:txBody>
      </p:sp>
      <p:sp>
        <p:nvSpPr>
          <p:cNvPr id="1035" name="テキスト ボックス 2"/>
          <p:cNvSpPr txBox="1">
            <a:spLocks noChangeArrowheads="1"/>
          </p:cNvSpPr>
          <p:nvPr/>
        </p:nvSpPr>
        <p:spPr bwMode="auto">
          <a:xfrm>
            <a:off x="250825" y="44450"/>
            <a:ext cx="858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HGP創英角ｺﾞｼｯｸUB" pitchFamily="50" charset="-128"/>
              </a:defRPr>
            </a:lvl1pPr>
            <a:lvl2pPr marL="742950" indent="-285750" eaLnBrk="0" hangingPunct="0">
              <a:defRPr kumimoji="1">
                <a:solidFill>
                  <a:schemeClr val="tx1"/>
                </a:solidFill>
                <a:latin typeface="Times New Roman" pitchFamily="18" charset="0"/>
                <a:ea typeface="HGP創英角ｺﾞｼｯｸUB" pitchFamily="50" charset="-128"/>
              </a:defRPr>
            </a:lvl2pPr>
            <a:lvl3pPr marL="1143000" indent="-228600" eaLnBrk="0" hangingPunct="0">
              <a:defRPr kumimoji="1">
                <a:solidFill>
                  <a:schemeClr val="tx1"/>
                </a:solidFill>
                <a:latin typeface="Times New Roman" pitchFamily="18" charset="0"/>
                <a:ea typeface="HGP創英角ｺﾞｼｯｸUB" pitchFamily="50" charset="-128"/>
              </a:defRPr>
            </a:lvl3pPr>
            <a:lvl4pPr marL="1600200" indent="-228600" eaLnBrk="0" hangingPunct="0">
              <a:defRPr kumimoji="1">
                <a:solidFill>
                  <a:schemeClr val="tx1"/>
                </a:solidFill>
                <a:latin typeface="Times New Roman" pitchFamily="18" charset="0"/>
                <a:ea typeface="HGP創英角ｺﾞｼｯｸUB" pitchFamily="50" charset="-128"/>
              </a:defRPr>
            </a:lvl4pPr>
            <a:lvl5pPr marL="2057400" indent="-228600" eaLnBrk="0" hangingPunct="0">
              <a:defRPr kumimoji="1">
                <a:solidFill>
                  <a:schemeClr val="tx1"/>
                </a:solidFill>
                <a:latin typeface="Times New Roman" pitchFamily="18"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9pPr>
          </a:lstStyle>
          <a:p>
            <a:pPr eaLnBrk="1" hangingPunct="1"/>
            <a:r>
              <a:rPr lang="ja-JP" altLang="en-US" sz="2000" b="1">
                <a:solidFill>
                  <a:srgbClr val="0000FF"/>
                </a:solidFill>
                <a:latin typeface="HGP創英角ｺﾞｼｯｸUB" pitchFamily="50" charset="-128"/>
              </a:rPr>
              <a:t>ソフトマター物理学</a:t>
            </a:r>
            <a:endParaRPr lang="en-US" altLang="ja-JP" sz="2000" b="1">
              <a:solidFill>
                <a:srgbClr val="0000FF"/>
              </a:solidFill>
              <a:latin typeface="HGP創英角ｺﾞｼｯｸUB" pitchFamily="50" charset="-128"/>
            </a:endParaRPr>
          </a:p>
        </p:txBody>
      </p:sp>
      <p:sp>
        <p:nvSpPr>
          <p:cNvPr id="6" name="テキスト ボックス 5"/>
          <p:cNvSpPr txBox="1">
            <a:spLocks noChangeArrowheads="1"/>
          </p:cNvSpPr>
          <p:nvPr/>
        </p:nvSpPr>
        <p:spPr bwMode="auto">
          <a:xfrm>
            <a:off x="34925" y="2492375"/>
            <a:ext cx="89296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HGP創英角ｺﾞｼｯｸUB" pitchFamily="50" charset="-128"/>
              </a:defRPr>
            </a:lvl1pPr>
            <a:lvl2pPr marL="742950" indent="-285750" eaLnBrk="0" hangingPunct="0">
              <a:defRPr kumimoji="1">
                <a:solidFill>
                  <a:schemeClr val="tx1"/>
                </a:solidFill>
                <a:latin typeface="Times New Roman" pitchFamily="18" charset="0"/>
                <a:ea typeface="HGP創英角ｺﾞｼｯｸUB" pitchFamily="50" charset="-128"/>
              </a:defRPr>
            </a:lvl2pPr>
            <a:lvl3pPr marL="1143000" indent="-228600" eaLnBrk="0" hangingPunct="0">
              <a:defRPr kumimoji="1">
                <a:solidFill>
                  <a:schemeClr val="tx1"/>
                </a:solidFill>
                <a:latin typeface="Times New Roman" pitchFamily="18" charset="0"/>
                <a:ea typeface="HGP創英角ｺﾞｼｯｸUB" pitchFamily="50" charset="-128"/>
              </a:defRPr>
            </a:lvl3pPr>
            <a:lvl4pPr marL="1600200" indent="-228600" eaLnBrk="0" hangingPunct="0">
              <a:defRPr kumimoji="1">
                <a:solidFill>
                  <a:schemeClr val="tx1"/>
                </a:solidFill>
                <a:latin typeface="Times New Roman" pitchFamily="18" charset="0"/>
                <a:ea typeface="HGP創英角ｺﾞｼｯｸUB" pitchFamily="50" charset="-128"/>
              </a:defRPr>
            </a:lvl4pPr>
            <a:lvl5pPr marL="2057400" indent="-228600" eaLnBrk="0" hangingPunct="0">
              <a:defRPr kumimoji="1">
                <a:solidFill>
                  <a:schemeClr val="tx1"/>
                </a:solidFill>
                <a:latin typeface="Times New Roman" pitchFamily="18"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9pPr>
          </a:lstStyle>
          <a:p>
            <a:pPr eaLnBrk="1" hangingPunct="1"/>
            <a:r>
              <a:rPr lang="ja-JP" altLang="en-US" sz="2000">
                <a:solidFill>
                  <a:srgbClr val="FF0000"/>
                </a:solidFill>
              </a:rPr>
              <a:t>多種・多体</a:t>
            </a:r>
            <a:r>
              <a:rPr lang="ja-JP" altLang="en-US" sz="2000">
                <a:solidFill>
                  <a:srgbClr val="000000"/>
                </a:solidFill>
              </a:rPr>
              <a:t>のミクロな分子凝縮系が形成するマクロな物質内の階層構造　</a:t>
            </a:r>
            <a:r>
              <a:rPr lang="en-US" altLang="ja-JP" sz="2000" b="1">
                <a:solidFill>
                  <a:srgbClr val="FF66FF"/>
                </a:solidFill>
              </a:rPr>
              <a:t>nm~m</a:t>
            </a:r>
          </a:p>
          <a:p>
            <a:pPr eaLnBrk="1" hangingPunct="1"/>
            <a:r>
              <a:rPr lang="ja-JP" altLang="en-US" sz="2000">
                <a:solidFill>
                  <a:srgbClr val="000000"/>
                </a:solidFill>
              </a:rPr>
              <a:t>　各階層に分布する内部自由度の様々な揺らぎ　</a:t>
            </a:r>
            <a:r>
              <a:rPr lang="en-US" altLang="ja-JP" sz="2000" b="1">
                <a:solidFill>
                  <a:srgbClr val="FF66FF"/>
                </a:solidFill>
              </a:rPr>
              <a:t>psec~sec</a:t>
            </a:r>
            <a:r>
              <a:rPr lang="ja-JP" altLang="en-US" sz="2000">
                <a:solidFill>
                  <a:srgbClr val="000000"/>
                </a:solidFill>
              </a:rPr>
              <a:t>　の役割を理解</a:t>
            </a:r>
          </a:p>
          <a:p>
            <a:pPr eaLnBrk="1" hangingPunct="1"/>
            <a:r>
              <a:rPr lang="ja-JP" altLang="en-US" sz="2000">
                <a:solidFill>
                  <a:srgbClr val="FF0000"/>
                </a:solidFill>
              </a:rPr>
              <a:t>純粋でない　「汚い」　</a:t>
            </a:r>
            <a:r>
              <a:rPr lang="ja-JP" altLang="en-US" sz="2000">
                <a:solidFill>
                  <a:srgbClr val="000000"/>
                </a:solidFill>
              </a:rPr>
              <a:t>混合系の協同現象</a:t>
            </a:r>
            <a:r>
              <a:rPr lang="ja-JP" altLang="en-US">
                <a:solidFill>
                  <a:srgbClr val="000000"/>
                </a:solidFill>
              </a:rPr>
              <a:t> 　　</a:t>
            </a:r>
            <a:r>
              <a:rPr lang="en-US" altLang="ja-JP" sz="2400" b="1">
                <a:solidFill>
                  <a:srgbClr val="FF0000"/>
                </a:solidFill>
                <a:latin typeface="Calibri" pitchFamily="34" charset="0"/>
              </a:rPr>
              <a:t>Diversity</a:t>
            </a:r>
            <a:r>
              <a:rPr lang="en-US" altLang="ja-JP">
                <a:solidFill>
                  <a:srgbClr val="000000"/>
                </a:solidFill>
              </a:rPr>
              <a:t> </a:t>
            </a:r>
          </a:p>
        </p:txBody>
      </p:sp>
      <p:graphicFrame>
        <p:nvGraphicFramePr>
          <p:cNvPr id="7" name="Object 2"/>
          <p:cNvGraphicFramePr>
            <a:graphicFrameLocks noChangeAspect="1"/>
          </p:cNvGraphicFramePr>
          <p:nvPr/>
        </p:nvGraphicFramePr>
        <p:xfrm>
          <a:off x="334963" y="4589463"/>
          <a:ext cx="2073275" cy="625475"/>
        </p:xfrm>
        <a:graphic>
          <a:graphicData uri="http://schemas.openxmlformats.org/presentationml/2006/ole">
            <mc:AlternateContent xmlns:mc="http://schemas.openxmlformats.org/markup-compatibility/2006">
              <mc:Choice xmlns:v="urn:schemas-microsoft-com:vml" Requires="v">
                <p:oleObj spid="_x0000_s1214" name="数式" r:id="rId4" imgW="1600200" imgH="482400" progId="Equation.3">
                  <p:embed/>
                </p:oleObj>
              </mc:Choice>
              <mc:Fallback>
                <p:oleObj name="数式" r:id="rId4" imgW="1600200" imgH="482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3" y="4589463"/>
                        <a:ext cx="2073275" cy="625475"/>
                      </a:xfrm>
                      <a:prstGeom prst="rect">
                        <a:avLst/>
                      </a:prstGeom>
                      <a:solidFill>
                        <a:srgbClr val="FFFF00"/>
                      </a:solidFill>
                    </p:spPr>
                  </p:pic>
                </p:oleObj>
              </mc:Fallback>
            </mc:AlternateContent>
          </a:graphicData>
        </a:graphic>
      </p:graphicFrame>
      <p:pic>
        <p:nvPicPr>
          <p:cNvPr id="8" name="Picture 11" descr="http://www.apchem.nagoya-u.ac.jp/image/ouka3.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850" y="5260975"/>
            <a:ext cx="10858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7813" y="5286375"/>
            <a:ext cx="7381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ttp://octa.jp/OCTA/images/sushi-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9188" y="5127625"/>
            <a:ext cx="9271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9800" y="5132388"/>
            <a:ext cx="122396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4"/>
          <p:cNvGraphicFramePr>
            <a:graphicFrameLocks noChangeAspect="1"/>
          </p:cNvGraphicFramePr>
          <p:nvPr/>
        </p:nvGraphicFramePr>
        <p:xfrm>
          <a:off x="6707188" y="4573588"/>
          <a:ext cx="2281237" cy="557212"/>
        </p:xfrm>
        <a:graphic>
          <a:graphicData uri="http://schemas.openxmlformats.org/presentationml/2006/ole">
            <mc:AlternateContent xmlns:mc="http://schemas.openxmlformats.org/markup-compatibility/2006">
              <mc:Choice xmlns:v="urn:schemas-microsoft-com:vml" Requires="v">
                <p:oleObj spid="_x0000_s1215" name="数式" r:id="rId10" imgW="1765080" imgH="431640" progId="Equation.3">
                  <p:embed/>
                </p:oleObj>
              </mc:Choice>
              <mc:Fallback>
                <p:oleObj name="数式" r:id="rId10" imgW="1765080" imgH="43164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7188" y="4573588"/>
                        <a:ext cx="2281237" cy="557212"/>
                      </a:xfrm>
                      <a:prstGeom prst="rect">
                        <a:avLst/>
                      </a:prstGeom>
                      <a:solidFill>
                        <a:srgbClr val="FFFF00"/>
                      </a:solidFill>
                    </p:spPr>
                  </p:pic>
                </p:oleObj>
              </mc:Fallback>
            </mc:AlternateContent>
          </a:graphicData>
        </a:graphic>
      </p:graphicFrame>
      <p:graphicFrame>
        <p:nvGraphicFramePr>
          <p:cNvPr id="15" name="Object 5"/>
          <p:cNvGraphicFramePr>
            <a:graphicFrameLocks noChangeAspect="1"/>
          </p:cNvGraphicFramePr>
          <p:nvPr/>
        </p:nvGraphicFramePr>
        <p:xfrm>
          <a:off x="7939088" y="5164138"/>
          <a:ext cx="919162" cy="766762"/>
        </p:xfrm>
        <a:graphic>
          <a:graphicData uri="http://schemas.openxmlformats.org/presentationml/2006/ole">
            <mc:AlternateContent xmlns:mc="http://schemas.openxmlformats.org/markup-compatibility/2006">
              <mc:Choice xmlns:v="urn:schemas-microsoft-com:vml" Requires="v">
                <p:oleObj spid="_x0000_s1216" name="PHOTO-PAINT" r:id="rId12" imgW="1358730" imgH="1803175" progId="">
                  <p:embed/>
                </p:oleObj>
              </mc:Choice>
              <mc:Fallback>
                <p:oleObj name="PHOTO-PAINT" r:id="rId12" imgW="1358730" imgH="1803175" progId="">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39088" y="5164138"/>
                        <a:ext cx="919162"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 name="Picture 17" descr="http://www.numcraft.co.jp/elmer/3d_cavity.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8488" y="5141913"/>
            <a:ext cx="841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85766" name="Object 6"/>
          <p:cNvGraphicFramePr>
            <a:graphicFrameLocks noChangeAspect="1"/>
          </p:cNvGraphicFramePr>
          <p:nvPr/>
        </p:nvGraphicFramePr>
        <p:xfrm>
          <a:off x="3348038" y="4565650"/>
          <a:ext cx="2741612" cy="511175"/>
        </p:xfrm>
        <a:graphic>
          <a:graphicData uri="http://schemas.openxmlformats.org/presentationml/2006/ole">
            <mc:AlternateContent xmlns:mc="http://schemas.openxmlformats.org/markup-compatibility/2006">
              <mc:Choice xmlns:v="urn:schemas-microsoft-com:vml" Requires="v">
                <p:oleObj spid="_x0000_s1217" name="数式" r:id="rId15" imgW="2120760" imgH="393480" progId="Equation.3">
                  <p:embed/>
                </p:oleObj>
              </mc:Choice>
              <mc:Fallback>
                <p:oleObj name="数式" r:id="rId15" imgW="2120760" imgH="393480" progId="Equation.3">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48038" y="4565650"/>
                        <a:ext cx="2741612" cy="511175"/>
                      </a:xfrm>
                      <a:prstGeom prst="rect">
                        <a:avLst/>
                      </a:prstGeom>
                      <a:solidFill>
                        <a:srgbClr val="FFFF00"/>
                      </a:solidFill>
                    </p:spPr>
                  </p:pic>
                </p:oleObj>
              </mc:Fallback>
            </mc:AlternateContent>
          </a:graphicData>
        </a:graphic>
      </p:graphicFrame>
      <p:sp>
        <p:nvSpPr>
          <p:cNvPr id="21" name="正方形/長方形 20"/>
          <p:cNvSpPr/>
          <p:nvPr/>
        </p:nvSpPr>
        <p:spPr>
          <a:xfrm>
            <a:off x="5770563" y="4611688"/>
            <a:ext cx="314325" cy="431800"/>
          </a:xfrm>
          <a:prstGeom prst="rect">
            <a:avLst/>
          </a:prstGeom>
          <a:noFill/>
          <a:ln w="3810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defRPr/>
            </a:pPr>
            <a:endParaRPr lang="ja-JP" altLang="en-US">
              <a:solidFill>
                <a:prstClr val="white"/>
              </a:solidFill>
            </a:endParaRPr>
          </a:p>
        </p:txBody>
      </p:sp>
      <p:grpSp>
        <p:nvGrpSpPr>
          <p:cNvPr id="2" name="グループ化 39"/>
          <p:cNvGrpSpPr>
            <a:grpSpLocks/>
          </p:cNvGrpSpPr>
          <p:nvPr/>
        </p:nvGrpSpPr>
        <p:grpSpPr bwMode="auto">
          <a:xfrm>
            <a:off x="3708400" y="0"/>
            <a:ext cx="5111750" cy="2692400"/>
            <a:chOff x="3707904" y="0"/>
            <a:chExt cx="5112568" cy="2691680"/>
          </a:xfrm>
        </p:grpSpPr>
        <p:pic>
          <p:nvPicPr>
            <p:cNvPr id="1053" name="Picture 2" descr="ファイル:B777-246 JA771J Shimoji Spot.jp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b="16051"/>
            <a:stretch>
              <a:fillRect/>
            </a:stretch>
          </p:blipFill>
          <p:spPr bwMode="auto">
            <a:xfrm>
              <a:off x="6876256" y="1196752"/>
              <a:ext cx="194421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 descr="http://webweb.s92.xrea.com/clip_art/pk_img/keitai1_1.jpg"/>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952" y="0"/>
              <a:ext cx="3588907" cy="269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 name="テキスト ボックス 26"/>
            <p:cNvSpPr txBox="1">
              <a:spLocks noChangeArrowheads="1"/>
            </p:cNvSpPr>
            <p:nvPr/>
          </p:nvSpPr>
          <p:spPr bwMode="auto">
            <a:xfrm>
              <a:off x="5436096" y="836712"/>
              <a:ext cx="4411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HGP創英角ｺﾞｼｯｸUB" pitchFamily="50" charset="-128"/>
                </a:defRPr>
              </a:lvl1pPr>
              <a:lvl2pPr marL="742950" indent="-285750" eaLnBrk="0" hangingPunct="0">
                <a:defRPr kumimoji="1">
                  <a:solidFill>
                    <a:schemeClr val="tx1"/>
                  </a:solidFill>
                  <a:latin typeface="Times New Roman" pitchFamily="18" charset="0"/>
                  <a:ea typeface="HGP創英角ｺﾞｼｯｸUB" pitchFamily="50" charset="-128"/>
                </a:defRPr>
              </a:lvl2pPr>
              <a:lvl3pPr marL="1143000" indent="-228600" eaLnBrk="0" hangingPunct="0">
                <a:defRPr kumimoji="1">
                  <a:solidFill>
                    <a:schemeClr val="tx1"/>
                  </a:solidFill>
                  <a:latin typeface="Times New Roman" pitchFamily="18" charset="0"/>
                  <a:ea typeface="HGP創英角ｺﾞｼｯｸUB" pitchFamily="50" charset="-128"/>
                </a:defRPr>
              </a:lvl3pPr>
              <a:lvl4pPr marL="1600200" indent="-228600" eaLnBrk="0" hangingPunct="0">
                <a:defRPr kumimoji="1">
                  <a:solidFill>
                    <a:schemeClr val="tx1"/>
                  </a:solidFill>
                  <a:latin typeface="Times New Roman" pitchFamily="18" charset="0"/>
                  <a:ea typeface="HGP創英角ｺﾞｼｯｸUB" pitchFamily="50" charset="-128"/>
                </a:defRPr>
              </a:lvl4pPr>
              <a:lvl5pPr marL="2057400" indent="-228600" eaLnBrk="0" hangingPunct="0">
                <a:defRPr kumimoji="1">
                  <a:solidFill>
                    <a:schemeClr val="tx1"/>
                  </a:solidFill>
                  <a:latin typeface="Times New Roman" pitchFamily="18"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9pPr>
            </a:lstStyle>
            <a:p>
              <a:pPr eaLnBrk="1" hangingPunct="1"/>
              <a:r>
                <a:rPr lang="ja-JP" altLang="en-US" sz="1000" b="1">
                  <a:solidFill>
                    <a:srgbClr val="000000"/>
                  </a:solidFill>
                </a:rPr>
                <a:t>液晶</a:t>
              </a:r>
            </a:p>
          </p:txBody>
        </p:sp>
        <p:sp>
          <p:nvSpPr>
            <p:cNvPr id="1056" name="テキスト ボックス 27"/>
            <p:cNvSpPr txBox="1">
              <a:spLocks noChangeArrowheads="1"/>
            </p:cNvSpPr>
            <p:nvPr/>
          </p:nvSpPr>
          <p:spPr bwMode="auto">
            <a:xfrm>
              <a:off x="6012160" y="2174667"/>
              <a:ext cx="8322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HGP創英角ｺﾞｼｯｸUB" pitchFamily="50" charset="-128"/>
                </a:defRPr>
              </a:lvl1pPr>
              <a:lvl2pPr marL="742950" indent="-285750" eaLnBrk="0" hangingPunct="0">
                <a:defRPr kumimoji="1">
                  <a:solidFill>
                    <a:schemeClr val="tx1"/>
                  </a:solidFill>
                  <a:latin typeface="Times New Roman" pitchFamily="18" charset="0"/>
                  <a:ea typeface="HGP創英角ｺﾞｼｯｸUB" pitchFamily="50" charset="-128"/>
                </a:defRPr>
              </a:lvl2pPr>
              <a:lvl3pPr marL="1143000" indent="-228600" eaLnBrk="0" hangingPunct="0">
                <a:defRPr kumimoji="1">
                  <a:solidFill>
                    <a:schemeClr val="tx1"/>
                  </a:solidFill>
                  <a:latin typeface="Times New Roman" pitchFamily="18" charset="0"/>
                  <a:ea typeface="HGP創英角ｺﾞｼｯｸUB" pitchFamily="50" charset="-128"/>
                </a:defRPr>
              </a:lvl3pPr>
              <a:lvl4pPr marL="1600200" indent="-228600" eaLnBrk="0" hangingPunct="0">
                <a:defRPr kumimoji="1">
                  <a:solidFill>
                    <a:schemeClr val="tx1"/>
                  </a:solidFill>
                  <a:latin typeface="Times New Roman" pitchFamily="18" charset="0"/>
                  <a:ea typeface="HGP創英角ｺﾞｼｯｸUB" pitchFamily="50" charset="-128"/>
                </a:defRPr>
              </a:lvl4pPr>
              <a:lvl5pPr marL="2057400" indent="-228600" eaLnBrk="0" hangingPunct="0">
                <a:defRPr kumimoji="1">
                  <a:solidFill>
                    <a:schemeClr val="tx1"/>
                  </a:solidFill>
                  <a:latin typeface="Times New Roman" pitchFamily="18"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9pPr>
            </a:lstStyle>
            <a:p>
              <a:pPr eaLnBrk="1" hangingPunct="1"/>
              <a:r>
                <a:rPr lang="ja-JP" altLang="en-US" sz="1000" b="1">
                  <a:solidFill>
                    <a:srgbClr val="000000"/>
                  </a:solidFill>
                </a:rPr>
                <a:t>プラスチック</a:t>
              </a:r>
            </a:p>
          </p:txBody>
        </p:sp>
        <p:sp>
          <p:nvSpPr>
            <p:cNvPr id="1057" name="テキスト ボックス 28"/>
            <p:cNvSpPr txBox="1">
              <a:spLocks noChangeArrowheads="1"/>
            </p:cNvSpPr>
            <p:nvPr/>
          </p:nvSpPr>
          <p:spPr bwMode="auto">
            <a:xfrm>
              <a:off x="5004048" y="1772816"/>
              <a:ext cx="4411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HGP創英角ｺﾞｼｯｸUB" pitchFamily="50" charset="-128"/>
                </a:defRPr>
              </a:lvl1pPr>
              <a:lvl2pPr marL="742950" indent="-285750" eaLnBrk="0" hangingPunct="0">
                <a:defRPr kumimoji="1">
                  <a:solidFill>
                    <a:schemeClr val="tx1"/>
                  </a:solidFill>
                  <a:latin typeface="Times New Roman" pitchFamily="18" charset="0"/>
                  <a:ea typeface="HGP創英角ｺﾞｼｯｸUB" pitchFamily="50" charset="-128"/>
                </a:defRPr>
              </a:lvl2pPr>
              <a:lvl3pPr marL="1143000" indent="-228600" eaLnBrk="0" hangingPunct="0">
                <a:defRPr kumimoji="1">
                  <a:solidFill>
                    <a:schemeClr val="tx1"/>
                  </a:solidFill>
                  <a:latin typeface="Times New Roman" pitchFamily="18" charset="0"/>
                  <a:ea typeface="HGP創英角ｺﾞｼｯｸUB" pitchFamily="50" charset="-128"/>
                </a:defRPr>
              </a:lvl3pPr>
              <a:lvl4pPr marL="1600200" indent="-228600" eaLnBrk="0" hangingPunct="0">
                <a:defRPr kumimoji="1">
                  <a:solidFill>
                    <a:schemeClr val="tx1"/>
                  </a:solidFill>
                  <a:latin typeface="Times New Roman" pitchFamily="18" charset="0"/>
                  <a:ea typeface="HGP創英角ｺﾞｼｯｸUB" pitchFamily="50" charset="-128"/>
                </a:defRPr>
              </a:lvl4pPr>
              <a:lvl5pPr marL="2057400" indent="-228600" eaLnBrk="0" hangingPunct="0">
                <a:defRPr kumimoji="1">
                  <a:solidFill>
                    <a:schemeClr val="tx1"/>
                  </a:solidFill>
                  <a:latin typeface="Times New Roman" pitchFamily="18"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9pPr>
            </a:lstStyle>
            <a:p>
              <a:pPr eaLnBrk="1" hangingPunct="1"/>
              <a:r>
                <a:rPr lang="ja-JP" altLang="en-US" sz="1000" b="1">
                  <a:solidFill>
                    <a:srgbClr val="000000"/>
                  </a:solidFill>
                </a:rPr>
                <a:t>塗料</a:t>
              </a:r>
            </a:p>
          </p:txBody>
        </p:sp>
        <p:sp>
          <p:nvSpPr>
            <p:cNvPr id="1058" name="テキスト ボックス 29"/>
            <p:cNvSpPr txBox="1">
              <a:spLocks noChangeArrowheads="1"/>
            </p:cNvSpPr>
            <p:nvPr/>
          </p:nvSpPr>
          <p:spPr bwMode="auto">
            <a:xfrm>
              <a:off x="5220072" y="1484784"/>
              <a:ext cx="4411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HGP創英角ｺﾞｼｯｸUB" pitchFamily="50" charset="-128"/>
                </a:defRPr>
              </a:lvl1pPr>
              <a:lvl2pPr marL="742950" indent="-285750" eaLnBrk="0" hangingPunct="0">
                <a:defRPr kumimoji="1">
                  <a:solidFill>
                    <a:schemeClr val="tx1"/>
                  </a:solidFill>
                  <a:latin typeface="Times New Roman" pitchFamily="18" charset="0"/>
                  <a:ea typeface="HGP創英角ｺﾞｼｯｸUB" pitchFamily="50" charset="-128"/>
                </a:defRPr>
              </a:lvl2pPr>
              <a:lvl3pPr marL="1143000" indent="-228600" eaLnBrk="0" hangingPunct="0">
                <a:defRPr kumimoji="1">
                  <a:solidFill>
                    <a:schemeClr val="tx1"/>
                  </a:solidFill>
                  <a:latin typeface="Times New Roman" pitchFamily="18" charset="0"/>
                  <a:ea typeface="HGP創英角ｺﾞｼｯｸUB" pitchFamily="50" charset="-128"/>
                </a:defRPr>
              </a:lvl3pPr>
              <a:lvl4pPr marL="1600200" indent="-228600" eaLnBrk="0" hangingPunct="0">
                <a:defRPr kumimoji="1">
                  <a:solidFill>
                    <a:schemeClr val="tx1"/>
                  </a:solidFill>
                  <a:latin typeface="Times New Roman" pitchFamily="18" charset="0"/>
                  <a:ea typeface="HGP創英角ｺﾞｼｯｸUB" pitchFamily="50" charset="-128"/>
                </a:defRPr>
              </a:lvl4pPr>
              <a:lvl5pPr marL="2057400" indent="-228600" eaLnBrk="0" hangingPunct="0">
                <a:defRPr kumimoji="1">
                  <a:solidFill>
                    <a:schemeClr val="tx1"/>
                  </a:solidFill>
                  <a:latin typeface="Times New Roman" pitchFamily="18"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9pPr>
            </a:lstStyle>
            <a:p>
              <a:pPr eaLnBrk="1" hangingPunct="1"/>
              <a:r>
                <a:rPr lang="ja-JP" altLang="en-US" sz="1000" b="1">
                  <a:solidFill>
                    <a:srgbClr val="000000"/>
                  </a:solidFill>
                </a:rPr>
                <a:t>電極</a:t>
              </a:r>
            </a:p>
          </p:txBody>
        </p:sp>
        <p:pic>
          <p:nvPicPr>
            <p:cNvPr id="1059" name="Picture 13" descr="http://joshinweb.jp/emall/img/sm/JSN_C00001/middle/49/60999/4960999533759.jpg"/>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4" y="1196752"/>
              <a:ext cx="136815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0" name="テキスト ボックス 31"/>
            <p:cNvSpPr txBox="1">
              <a:spLocks noChangeArrowheads="1"/>
            </p:cNvSpPr>
            <p:nvPr/>
          </p:nvSpPr>
          <p:spPr bwMode="auto">
            <a:xfrm>
              <a:off x="4355976" y="2276872"/>
              <a:ext cx="979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HGP創英角ｺﾞｼｯｸUB" pitchFamily="50" charset="-128"/>
                </a:defRPr>
              </a:lvl1pPr>
              <a:lvl2pPr marL="742950" indent="-285750" eaLnBrk="0" hangingPunct="0">
                <a:defRPr kumimoji="1">
                  <a:solidFill>
                    <a:schemeClr val="tx1"/>
                  </a:solidFill>
                  <a:latin typeface="Times New Roman" pitchFamily="18" charset="0"/>
                  <a:ea typeface="HGP創英角ｺﾞｼｯｸUB" pitchFamily="50" charset="-128"/>
                </a:defRPr>
              </a:lvl2pPr>
              <a:lvl3pPr marL="1143000" indent="-228600" eaLnBrk="0" hangingPunct="0">
                <a:defRPr kumimoji="1">
                  <a:solidFill>
                    <a:schemeClr val="tx1"/>
                  </a:solidFill>
                  <a:latin typeface="Times New Roman" pitchFamily="18" charset="0"/>
                  <a:ea typeface="HGP創英角ｺﾞｼｯｸUB" pitchFamily="50" charset="-128"/>
                </a:defRPr>
              </a:lvl3pPr>
              <a:lvl4pPr marL="1600200" indent="-228600" eaLnBrk="0" hangingPunct="0">
                <a:defRPr kumimoji="1">
                  <a:solidFill>
                    <a:schemeClr val="tx1"/>
                  </a:solidFill>
                  <a:latin typeface="Times New Roman" pitchFamily="18" charset="0"/>
                  <a:ea typeface="HGP創英角ｺﾞｼｯｸUB" pitchFamily="50" charset="-128"/>
                </a:defRPr>
              </a:lvl4pPr>
              <a:lvl5pPr marL="2057400" indent="-228600" eaLnBrk="0" hangingPunct="0">
                <a:defRPr kumimoji="1">
                  <a:solidFill>
                    <a:schemeClr val="tx1"/>
                  </a:solidFill>
                  <a:latin typeface="Times New Roman" pitchFamily="18"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imes New Roman" pitchFamily="18" charset="0"/>
                  <a:ea typeface="HGP創英角ｺﾞｼｯｸUB" pitchFamily="50" charset="-128"/>
                </a:defRPr>
              </a:lvl9pPr>
            </a:lstStyle>
            <a:p>
              <a:pPr eaLnBrk="1" hangingPunct="1"/>
              <a:r>
                <a:rPr lang="ja-JP" altLang="en-US" sz="1000" b="1">
                  <a:solidFill>
                    <a:srgbClr val="000000"/>
                  </a:solidFill>
                </a:rPr>
                <a:t>コロイド（顔料）</a:t>
              </a:r>
            </a:p>
          </p:txBody>
        </p:sp>
        <p:pic>
          <p:nvPicPr>
            <p:cNvPr id="1061" name="Picture 24" descr="Blue_Panel_1"/>
            <p:cNvPicPr>
              <a:picLocks noChangeAspect="1" noChangeArrowheads="1"/>
            </p:cNvPicPr>
            <p:nvPr/>
          </p:nvPicPr>
          <p:blipFill>
            <a:blip r:embed="rId21">
              <a:extLst>
                <a:ext uri="{28A0092B-C50C-407E-A947-70E740481C1C}">
                  <a14:useLocalDpi xmlns:a14="http://schemas.microsoft.com/office/drawing/2010/main" val="0"/>
                </a:ext>
              </a:extLst>
            </a:blip>
            <a:srcRect l="25389"/>
            <a:stretch>
              <a:fillRect/>
            </a:stretch>
          </p:blipFill>
          <p:spPr bwMode="auto">
            <a:xfrm>
              <a:off x="4427984" y="476672"/>
              <a:ext cx="1007319" cy="92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グループ化 5"/>
          <p:cNvGrpSpPr>
            <a:grpSpLocks/>
          </p:cNvGrpSpPr>
          <p:nvPr/>
        </p:nvGrpSpPr>
        <p:grpSpPr bwMode="auto">
          <a:xfrm>
            <a:off x="1835150" y="1196975"/>
            <a:ext cx="1536700" cy="1295400"/>
            <a:chOff x="5148064" y="1916832"/>
            <a:chExt cx="3412413" cy="2880320"/>
          </a:xfrm>
        </p:grpSpPr>
        <p:pic>
          <p:nvPicPr>
            <p:cNvPr id="1051" name="Picture 2" descr="C:\Documents and Settings\ichikawa\デスクトップ\intel_300mm_45nm_wafer_2.jpg"/>
            <p:cNvPicPr>
              <a:picLocks noChangeAspect="1" noChangeArrowheads="1"/>
            </p:cNvPicPr>
            <p:nvPr/>
          </p:nvPicPr>
          <p:blipFill>
            <a:blip r:embed="rId22">
              <a:clrChange>
                <a:clrFrom>
                  <a:srgbClr val="0E1316"/>
                </a:clrFrom>
                <a:clrTo>
                  <a:srgbClr val="0E1316">
                    <a:alpha val="0"/>
                  </a:srgbClr>
                </a:clrTo>
              </a:clrChange>
              <a:extLst>
                <a:ext uri="{28A0092B-C50C-407E-A947-70E740481C1C}">
                  <a14:useLocalDpi xmlns:a14="http://schemas.microsoft.com/office/drawing/2010/main" val="0"/>
                </a:ext>
              </a:extLst>
            </a:blip>
            <a:srcRect/>
            <a:stretch>
              <a:fillRect/>
            </a:stretch>
          </p:blipFill>
          <p:spPr bwMode="auto">
            <a:xfrm>
              <a:off x="6516216" y="1916832"/>
              <a:ext cx="2044261" cy="195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3" descr="C:\Documents and Settings\ichikawa\デスクトップ\cpu.jpg"/>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064" y="2852936"/>
              <a:ext cx="2592289"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角丸四角形 38"/>
          <p:cNvSpPr/>
          <p:nvPr/>
        </p:nvSpPr>
        <p:spPr>
          <a:xfrm>
            <a:off x="251520" y="116632"/>
            <a:ext cx="2172009" cy="1281589"/>
          </a:xfrm>
          <a:prstGeom prst="roundRect">
            <a:avLst>
              <a:gd name="adj" fmla="val 11441"/>
            </a:avLst>
          </a:prstGeom>
          <a:solidFill>
            <a:schemeClr val="tx2">
              <a:lumMod val="20000"/>
              <a:lumOff val="80000"/>
            </a:schemeClr>
          </a:solidFill>
          <a:ln>
            <a:noFill/>
          </a:ln>
        </p:spPr>
        <p:style>
          <a:lnRef idx="0">
            <a:schemeClr val="accent3"/>
          </a:lnRef>
          <a:fillRef idx="3">
            <a:schemeClr val="accent3"/>
          </a:fillRef>
          <a:effectRef idx="3">
            <a:schemeClr val="accent3"/>
          </a:effectRef>
          <a:fontRef idx="minor">
            <a:schemeClr val="lt1"/>
          </a:fontRef>
        </p:style>
        <p:txBody>
          <a:bodyPr wrap="none" anchor="ctr"/>
          <a:lstStyle/>
          <a:p>
            <a:pPr>
              <a:defRPr/>
            </a:pPr>
            <a:r>
              <a:rPr lang="ja-JP" altLang="en-US" dirty="0">
                <a:solidFill>
                  <a:srgbClr val="000000"/>
                </a:solidFill>
                <a:latin typeface="HGP創英角ｺﾞｼｯｸUB" pitchFamily="50" charset="-128"/>
                <a:ea typeface="HGP創英角ｺﾞｼｯｸUB" pitchFamily="50" charset="-128"/>
              </a:rPr>
              <a:t>量子力学　</a:t>
            </a:r>
            <a:endParaRPr lang="en-US" altLang="ja-JP" dirty="0">
              <a:solidFill>
                <a:srgbClr val="000000"/>
              </a:solidFill>
              <a:latin typeface="HGP創英角ｺﾞｼｯｸUB" pitchFamily="50" charset="-128"/>
              <a:ea typeface="HGP創英角ｺﾞｼｯｸUB" pitchFamily="50" charset="-128"/>
            </a:endParaRPr>
          </a:p>
          <a:p>
            <a:pPr>
              <a:defRPr/>
            </a:pPr>
            <a:r>
              <a:rPr lang="ja-JP" altLang="en-US" dirty="0">
                <a:solidFill>
                  <a:srgbClr val="000000"/>
                </a:solidFill>
                <a:latin typeface="HGP創英角ｺﾞｼｯｸUB" pitchFamily="50" charset="-128"/>
                <a:ea typeface="HGP創英角ｺﾞｼｯｸUB" pitchFamily="50" charset="-128"/>
              </a:rPr>
              <a:t>　 → 半導体技術</a:t>
            </a:r>
            <a:endParaRPr lang="en-US" altLang="ja-JP" dirty="0">
              <a:solidFill>
                <a:srgbClr val="000000"/>
              </a:solidFill>
              <a:latin typeface="HGP創英角ｺﾞｼｯｸUB" pitchFamily="50" charset="-128"/>
              <a:ea typeface="HGP創英角ｺﾞｼｯｸUB" pitchFamily="50" charset="-128"/>
            </a:endParaRPr>
          </a:p>
          <a:p>
            <a:pPr>
              <a:defRPr/>
            </a:pPr>
            <a:r>
              <a:rPr lang="ja-JP" altLang="en-US" dirty="0">
                <a:solidFill>
                  <a:srgbClr val="000000"/>
                </a:solidFill>
                <a:latin typeface="HGP創英角ｺﾞｼｯｸUB" pitchFamily="50" charset="-128"/>
                <a:ea typeface="HGP創英角ｺﾞｼｯｸUB" pitchFamily="50" charset="-128"/>
              </a:rPr>
              <a:t>　 → 情報産業</a:t>
            </a:r>
            <a:endParaRPr lang="en-US" altLang="ja-JP" dirty="0">
              <a:solidFill>
                <a:srgbClr val="000000"/>
              </a:solidFill>
              <a:latin typeface="HGP創英角ｺﾞｼｯｸUB" pitchFamily="50" charset="-128"/>
              <a:ea typeface="HGP創英角ｺﾞｼｯｸUB" pitchFamily="50" charset="-128"/>
            </a:endParaRPr>
          </a:p>
          <a:p>
            <a:pPr>
              <a:defRPr/>
            </a:pPr>
            <a:r>
              <a:rPr lang="ja-JP" altLang="en-US" dirty="0">
                <a:solidFill>
                  <a:srgbClr val="000000"/>
                </a:solidFill>
                <a:latin typeface="HGP創英角ｺﾞｼｯｸUB" pitchFamily="50" charset="-128"/>
                <a:ea typeface="HGP創英角ｺﾞｼｯｸUB" pitchFamily="50" charset="-128"/>
              </a:rPr>
              <a:t>　 →コミュニケーション</a:t>
            </a:r>
            <a:endParaRPr lang="ja-JP" altLang="en-US" dirty="0">
              <a:solidFill>
                <a:srgbClr val="FFFFFF"/>
              </a:solidFill>
              <a:latin typeface="HGP創英角ｺﾞｼｯｸUB" pitchFamily="50" charset="-128"/>
              <a:ea typeface="HGP創英角ｺﾞｼｯｸUB" pitchFamily="50" charset="-128"/>
            </a:endParaRPr>
          </a:p>
        </p:txBody>
      </p:sp>
      <p:sp>
        <p:nvSpPr>
          <p:cNvPr id="25" name="角丸四角形 24"/>
          <p:cNvSpPr/>
          <p:nvPr/>
        </p:nvSpPr>
        <p:spPr>
          <a:xfrm>
            <a:off x="6804248" y="116632"/>
            <a:ext cx="2172009" cy="1281589"/>
          </a:xfrm>
          <a:prstGeom prst="roundRect">
            <a:avLst>
              <a:gd name="adj" fmla="val 11441"/>
            </a:avLst>
          </a:prstGeom>
          <a:solidFill>
            <a:schemeClr val="tx2">
              <a:lumMod val="20000"/>
              <a:lumOff val="80000"/>
            </a:schemeClr>
          </a:solidFill>
          <a:ln>
            <a:noFill/>
          </a:ln>
        </p:spPr>
        <p:style>
          <a:lnRef idx="0">
            <a:schemeClr val="accent3"/>
          </a:lnRef>
          <a:fillRef idx="3">
            <a:schemeClr val="accent3"/>
          </a:fillRef>
          <a:effectRef idx="3">
            <a:schemeClr val="accent3"/>
          </a:effectRef>
          <a:fontRef idx="minor">
            <a:schemeClr val="lt1"/>
          </a:fontRef>
        </p:style>
        <p:txBody>
          <a:bodyPr wrap="none" anchor="ctr"/>
          <a:lstStyle/>
          <a:p>
            <a:pPr>
              <a:defRPr/>
            </a:pPr>
            <a:r>
              <a:rPr lang="ja-JP" altLang="en-US" dirty="0">
                <a:solidFill>
                  <a:srgbClr val="000000"/>
                </a:solidFill>
                <a:latin typeface="HGP創英角ｺﾞｼｯｸUB" pitchFamily="50" charset="-128"/>
                <a:ea typeface="HGP創英角ｺﾞｼｯｸUB" pitchFamily="50" charset="-128"/>
              </a:rPr>
              <a:t>ソフトマター物理学　</a:t>
            </a:r>
            <a:endParaRPr lang="en-US" altLang="ja-JP" dirty="0">
              <a:solidFill>
                <a:srgbClr val="000000"/>
              </a:solidFill>
              <a:latin typeface="HGP創英角ｺﾞｼｯｸUB" pitchFamily="50" charset="-128"/>
              <a:ea typeface="HGP創英角ｺﾞｼｯｸUB" pitchFamily="50" charset="-128"/>
            </a:endParaRPr>
          </a:p>
          <a:p>
            <a:pPr>
              <a:defRPr/>
            </a:pPr>
            <a:r>
              <a:rPr lang="ja-JP" altLang="en-US" dirty="0">
                <a:solidFill>
                  <a:srgbClr val="000000"/>
                </a:solidFill>
                <a:latin typeface="HGP創英角ｺﾞｼｯｸUB" pitchFamily="50" charset="-128"/>
                <a:ea typeface="HGP創英角ｺﾞｼｯｸUB" pitchFamily="50" charset="-128"/>
              </a:rPr>
              <a:t>　 → 電子デバイス</a:t>
            </a:r>
            <a:endParaRPr lang="en-US" altLang="ja-JP" dirty="0">
              <a:solidFill>
                <a:srgbClr val="000000"/>
              </a:solidFill>
              <a:latin typeface="HGP創英角ｺﾞｼｯｸUB" pitchFamily="50" charset="-128"/>
              <a:ea typeface="HGP創英角ｺﾞｼｯｸUB" pitchFamily="50" charset="-128"/>
            </a:endParaRPr>
          </a:p>
          <a:p>
            <a:pPr>
              <a:defRPr/>
            </a:pPr>
            <a:r>
              <a:rPr lang="ja-JP" altLang="en-US" dirty="0">
                <a:solidFill>
                  <a:srgbClr val="000000"/>
                </a:solidFill>
                <a:latin typeface="HGP創英角ｺﾞｼｯｸUB" pitchFamily="50" charset="-128"/>
                <a:ea typeface="HGP創英角ｺﾞｼｯｸUB" pitchFamily="50" charset="-128"/>
              </a:rPr>
              <a:t>　 → 医療・ＤＤＳ</a:t>
            </a:r>
            <a:endParaRPr lang="en-US" altLang="ja-JP" dirty="0">
              <a:solidFill>
                <a:srgbClr val="000000"/>
              </a:solidFill>
              <a:latin typeface="HGP創英角ｺﾞｼｯｸUB" pitchFamily="50" charset="-128"/>
              <a:ea typeface="HGP創英角ｺﾞｼｯｸUB" pitchFamily="50" charset="-128"/>
            </a:endParaRPr>
          </a:p>
          <a:p>
            <a:pPr>
              <a:defRPr/>
            </a:pPr>
            <a:r>
              <a:rPr lang="ja-JP" altLang="en-US" dirty="0">
                <a:solidFill>
                  <a:srgbClr val="000000"/>
                </a:solidFill>
                <a:latin typeface="HGP創英角ｺﾞｼｯｸUB" pitchFamily="50" charset="-128"/>
                <a:ea typeface="HGP創英角ｺﾞｼｯｸUB" pitchFamily="50" charset="-128"/>
              </a:rPr>
              <a:t>　 →高機能素材</a:t>
            </a:r>
            <a:endParaRPr lang="ja-JP" altLang="en-US" dirty="0">
              <a:solidFill>
                <a:srgbClr val="FFFFFF"/>
              </a:solidFill>
              <a:latin typeface="HGP創英角ｺﾞｼｯｸUB" pitchFamily="50" charset="-128"/>
              <a:ea typeface="HGP創英角ｺﾞｼｯｸUB"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p:spPr>
        <p:txBody>
          <a:bodyPr lIns="91427" tIns="0" rIns="91427" bIns="0" anchor="ctr">
            <a:spAutoFit/>
          </a:bodyPr>
          <a:lstStyle/>
          <a:p>
            <a:endParaRPr lang="ja-JP" altLang="en-US">
              <a:solidFill>
                <a:srgbClr val="000000"/>
              </a:solidFill>
            </a:endParaRPr>
          </a:p>
        </p:txBody>
      </p:sp>
      <p:sp>
        <p:nvSpPr>
          <p:cNvPr id="7171" name="Rectangle 3"/>
          <p:cNvSpPr>
            <a:spLocks noGrp="1" noChangeArrowheads="1"/>
          </p:cNvSpPr>
          <p:nvPr>
            <p:ph type="ctrTitle"/>
          </p:nvPr>
        </p:nvSpPr>
        <p:spPr>
          <a:xfrm>
            <a:off x="282360" y="351967"/>
            <a:ext cx="5267009" cy="780653"/>
          </a:xfrm>
          <a:gradFill rotWithShape="0">
            <a:gsLst>
              <a:gs pos="0">
                <a:srgbClr val="FF0000"/>
              </a:gs>
              <a:gs pos="50000">
                <a:srgbClr val="FFFF00"/>
              </a:gs>
              <a:gs pos="100000">
                <a:srgbClr val="FF0000"/>
              </a:gs>
            </a:gsLst>
            <a:lin ang="2700000" scaled="1"/>
          </a:gradFill>
          <a:effectLst>
            <a:outerShdw blurRad="50800" dist="38100" dir="2700000" algn="tl" rotWithShape="0">
              <a:prstClr val="black">
                <a:alpha val="40000"/>
              </a:prstClr>
            </a:outerShdw>
          </a:effectLst>
          <a:scene3d>
            <a:camera prst="orthographicFront"/>
            <a:lightRig rig="threePt" dir="t"/>
          </a:scene3d>
          <a:sp3d>
            <a:bevelT/>
          </a:sp3d>
        </p:spPr>
        <p:txBody>
          <a:bodyPr/>
          <a:lstStyle/>
          <a:p>
            <a:pPr eaLnBrk="1" hangingPunct="1"/>
            <a:r>
              <a:rPr lang="en-US" altLang="ja-JP" sz="2400" b="1" dirty="0">
                <a:solidFill>
                  <a:schemeClr val="tx1"/>
                </a:solidFill>
                <a:latin typeface="Times New Roman" pitchFamily="18" charset="0"/>
                <a:ea typeface="HGP創英角ｺﾞｼｯｸUB" pitchFamily="50" charset="-128"/>
              </a:rPr>
              <a:t>B9</a:t>
            </a:r>
            <a:br>
              <a:rPr lang="en-US" altLang="ja-JP" sz="2000" dirty="0">
                <a:solidFill>
                  <a:schemeClr val="tx1"/>
                </a:solidFill>
                <a:latin typeface="Times New Roman" pitchFamily="18" charset="0"/>
                <a:ea typeface="HGP創英角ｺﾞｼｯｸUB" pitchFamily="50" charset="-128"/>
              </a:rPr>
            </a:br>
            <a:r>
              <a:rPr lang="ja-JP" altLang="en-US" sz="2000" dirty="0">
                <a:solidFill>
                  <a:schemeClr val="tx1"/>
                </a:solidFill>
                <a:latin typeface="Times New Roman" pitchFamily="18" charset="0"/>
                <a:ea typeface="HGP創英角ｺﾞｼｯｸUB" pitchFamily="50" charset="-128"/>
              </a:rPr>
              <a:t>ソフトマター物理　やわらかなナノ構造と揺らぎ</a:t>
            </a:r>
          </a:p>
        </p:txBody>
      </p:sp>
      <p:sp>
        <p:nvSpPr>
          <p:cNvPr id="7172" name="Rectangle 4"/>
          <p:cNvSpPr>
            <a:spLocks noChangeArrowheads="1"/>
          </p:cNvSpPr>
          <p:nvPr/>
        </p:nvSpPr>
        <p:spPr bwMode="auto">
          <a:xfrm>
            <a:off x="7315200" y="4763"/>
            <a:ext cx="4763" cy="4762"/>
          </a:xfrm>
          <a:prstGeom prst="rect">
            <a:avLst/>
          </a:prstGeom>
          <a:solidFill>
            <a:srgbClr val="000000"/>
          </a:solidFill>
          <a:ln w="9525">
            <a:noFill/>
            <a:miter lim="800000"/>
            <a:headEnd/>
            <a:tailEnd/>
          </a:ln>
        </p:spPr>
        <p:txBody>
          <a:bodyPr/>
          <a:lstStyle/>
          <a:p>
            <a:endParaRPr lang="ja-JP" altLang="en-US">
              <a:solidFill>
                <a:srgbClr val="000000"/>
              </a:solidFill>
            </a:endParaRPr>
          </a:p>
        </p:txBody>
      </p:sp>
      <p:sp>
        <p:nvSpPr>
          <p:cNvPr id="7173" name="Rectangle 5"/>
          <p:cNvSpPr>
            <a:spLocks noChangeArrowheads="1"/>
          </p:cNvSpPr>
          <p:nvPr/>
        </p:nvSpPr>
        <p:spPr bwMode="auto">
          <a:xfrm>
            <a:off x="7315200" y="4763"/>
            <a:ext cx="4763" cy="4762"/>
          </a:xfrm>
          <a:prstGeom prst="rect">
            <a:avLst/>
          </a:prstGeom>
          <a:solidFill>
            <a:srgbClr val="000000"/>
          </a:solidFill>
          <a:ln w="9525">
            <a:noFill/>
            <a:miter lim="800000"/>
            <a:headEnd/>
            <a:tailEnd/>
          </a:ln>
        </p:spPr>
        <p:txBody>
          <a:bodyPr/>
          <a:lstStyle/>
          <a:p>
            <a:endParaRPr lang="ja-JP" altLang="en-US">
              <a:solidFill>
                <a:srgbClr val="000000"/>
              </a:solidFill>
            </a:endParaRPr>
          </a:p>
        </p:txBody>
      </p:sp>
      <p:sp>
        <p:nvSpPr>
          <p:cNvPr id="7174" name="Rectangle 6"/>
          <p:cNvSpPr>
            <a:spLocks noChangeArrowheads="1"/>
          </p:cNvSpPr>
          <p:nvPr/>
        </p:nvSpPr>
        <p:spPr bwMode="auto">
          <a:xfrm>
            <a:off x="1771650" y="558800"/>
            <a:ext cx="4763" cy="4763"/>
          </a:xfrm>
          <a:prstGeom prst="rect">
            <a:avLst/>
          </a:prstGeom>
          <a:solidFill>
            <a:srgbClr val="000000"/>
          </a:solidFill>
          <a:ln w="9525">
            <a:noFill/>
            <a:miter lim="800000"/>
            <a:headEnd/>
            <a:tailEnd/>
          </a:ln>
        </p:spPr>
        <p:txBody>
          <a:bodyPr/>
          <a:lstStyle/>
          <a:p>
            <a:endParaRPr lang="ja-JP" altLang="en-US">
              <a:solidFill>
                <a:srgbClr val="000000"/>
              </a:solidFill>
            </a:endParaRPr>
          </a:p>
        </p:txBody>
      </p:sp>
      <p:sp>
        <p:nvSpPr>
          <p:cNvPr id="7175" name="Rectangle 7"/>
          <p:cNvSpPr>
            <a:spLocks noChangeArrowheads="1"/>
          </p:cNvSpPr>
          <p:nvPr/>
        </p:nvSpPr>
        <p:spPr bwMode="auto">
          <a:xfrm>
            <a:off x="1771650" y="558800"/>
            <a:ext cx="4763" cy="4763"/>
          </a:xfrm>
          <a:prstGeom prst="rect">
            <a:avLst/>
          </a:prstGeom>
          <a:solidFill>
            <a:srgbClr val="000000"/>
          </a:solidFill>
          <a:ln w="9525">
            <a:noFill/>
            <a:miter lim="800000"/>
            <a:headEnd/>
            <a:tailEnd/>
          </a:ln>
        </p:spPr>
        <p:txBody>
          <a:bodyPr/>
          <a:lstStyle/>
          <a:p>
            <a:endParaRPr lang="ja-JP" altLang="en-US">
              <a:solidFill>
                <a:srgbClr val="000000"/>
              </a:solidFill>
            </a:endParaRPr>
          </a:p>
        </p:txBody>
      </p:sp>
      <p:sp>
        <p:nvSpPr>
          <p:cNvPr id="7176" name="Rectangle 8"/>
          <p:cNvSpPr>
            <a:spLocks noChangeArrowheads="1"/>
          </p:cNvSpPr>
          <p:nvPr/>
        </p:nvSpPr>
        <p:spPr bwMode="auto">
          <a:xfrm>
            <a:off x="3343275" y="2733675"/>
            <a:ext cx="9144000" cy="0"/>
          </a:xfrm>
          <a:prstGeom prst="rect">
            <a:avLst/>
          </a:prstGeom>
          <a:noFill/>
          <a:ln w="9525">
            <a:noFill/>
            <a:miter lim="800000"/>
            <a:headEnd/>
            <a:tailEnd/>
          </a:ln>
        </p:spPr>
        <p:txBody>
          <a:bodyPr lIns="36000" rIns="36000">
            <a:spAutoFit/>
          </a:bodyPr>
          <a:lstStyle/>
          <a:p>
            <a:endParaRPr lang="ja-JP" altLang="en-US">
              <a:solidFill>
                <a:srgbClr val="000000"/>
              </a:solidFill>
            </a:endParaRPr>
          </a:p>
        </p:txBody>
      </p:sp>
      <p:sp>
        <p:nvSpPr>
          <p:cNvPr id="7177" name="Rectangle 9"/>
          <p:cNvSpPr>
            <a:spLocks noChangeArrowheads="1"/>
          </p:cNvSpPr>
          <p:nvPr/>
        </p:nvSpPr>
        <p:spPr bwMode="auto">
          <a:xfrm>
            <a:off x="5867400" y="2133600"/>
            <a:ext cx="9144000" cy="0"/>
          </a:xfrm>
          <a:prstGeom prst="rect">
            <a:avLst/>
          </a:prstGeom>
          <a:noFill/>
          <a:ln w="9525">
            <a:noFill/>
            <a:miter lim="800000"/>
            <a:headEnd/>
            <a:tailEnd/>
          </a:ln>
        </p:spPr>
        <p:txBody>
          <a:bodyPr lIns="36000" rIns="36000">
            <a:spAutoFit/>
          </a:bodyPr>
          <a:lstStyle/>
          <a:p>
            <a:endParaRPr lang="ja-JP" altLang="en-US">
              <a:solidFill>
                <a:srgbClr val="000000"/>
              </a:solidFill>
            </a:endParaRPr>
          </a:p>
        </p:txBody>
      </p:sp>
      <p:sp>
        <p:nvSpPr>
          <p:cNvPr id="944141" name="AutoShape 13"/>
          <p:cNvSpPr>
            <a:spLocks noChangeArrowheads="1"/>
          </p:cNvSpPr>
          <p:nvPr/>
        </p:nvSpPr>
        <p:spPr bwMode="auto">
          <a:xfrm>
            <a:off x="1547664" y="1268760"/>
            <a:ext cx="2736403" cy="1224136"/>
          </a:xfrm>
          <a:prstGeom prst="roundRect">
            <a:avLst>
              <a:gd name="adj" fmla="val 16667"/>
            </a:avLst>
          </a:prstGeom>
          <a:gradFill rotWithShape="0">
            <a:gsLst>
              <a:gs pos="0">
                <a:srgbClr val="FF33CC"/>
              </a:gs>
              <a:gs pos="100000">
                <a:srgbClr val="FFFF00"/>
              </a:gs>
            </a:gsLst>
            <a:path path="shape">
              <a:fillToRect l="50000" t="50000" r="50000" b="50000"/>
            </a:path>
          </a:gradFill>
          <a:ln w="9525">
            <a:noFill/>
            <a:round/>
            <a:headEnd/>
            <a:tailEnd/>
          </a:ln>
          <a:effectLst>
            <a:outerShdw blurRad="50800" dist="38100" dir="2700000" algn="tl" rotWithShape="0">
              <a:prstClr val="black">
                <a:alpha val="40000"/>
              </a:prstClr>
            </a:outerShdw>
          </a:effectLst>
        </p:spPr>
        <p:txBody>
          <a:bodyPr lIns="35995" tIns="45714" rIns="35995" bIns="45714" anchor="ctr"/>
          <a:lstStyle/>
          <a:p>
            <a:r>
              <a:rPr lang="ja-JP" altLang="en-US" dirty="0">
                <a:solidFill>
                  <a:srgbClr val="000000"/>
                </a:solidFill>
              </a:rPr>
              <a:t>教授：　山本　潤</a:t>
            </a:r>
          </a:p>
          <a:p>
            <a:r>
              <a:rPr lang="ja-JP" altLang="en-US" dirty="0">
                <a:solidFill>
                  <a:srgbClr val="000000"/>
                </a:solidFill>
              </a:rPr>
              <a:t>准教授：　高西　陽一</a:t>
            </a:r>
            <a:endParaRPr lang="en-US" altLang="ja-JP" dirty="0">
              <a:solidFill>
                <a:srgbClr val="000000"/>
              </a:solidFill>
            </a:endParaRPr>
          </a:p>
          <a:p>
            <a:r>
              <a:rPr lang="ja-JP" altLang="en-US" dirty="0">
                <a:solidFill>
                  <a:srgbClr val="000000"/>
                </a:solidFill>
              </a:rPr>
              <a:t>助教：　石井陽子</a:t>
            </a:r>
          </a:p>
        </p:txBody>
      </p:sp>
      <p:pic>
        <p:nvPicPr>
          <p:cNvPr id="14" name="図 13"/>
          <p:cNvPicPr>
            <a:picLocks noChangeAspect="1"/>
          </p:cNvPicPr>
          <p:nvPr/>
        </p:nvPicPr>
        <p:blipFill rotWithShape="1">
          <a:blip r:embed="rId3">
            <a:extLst>
              <a:ext uri="{28A0092B-C50C-407E-A947-70E740481C1C}">
                <a14:useLocalDpi xmlns:a14="http://schemas.microsoft.com/office/drawing/2010/main" val="0"/>
              </a:ext>
            </a:extLst>
          </a:blip>
          <a:srcRect l="64341" t="33882" r="17272" b="18971"/>
          <a:stretch/>
        </p:blipFill>
        <p:spPr>
          <a:xfrm>
            <a:off x="5768874" y="174484"/>
            <a:ext cx="3103354" cy="2750460"/>
          </a:xfrm>
          <a:prstGeom prst="rect">
            <a:avLst/>
          </a:prstGeom>
        </p:spPr>
      </p:pic>
      <p:sp>
        <p:nvSpPr>
          <p:cNvPr id="15" name="円/楕円 14"/>
          <p:cNvSpPr/>
          <p:nvPr/>
        </p:nvSpPr>
        <p:spPr bwMode="auto">
          <a:xfrm>
            <a:off x="7032154" y="118059"/>
            <a:ext cx="1152128" cy="1152128"/>
          </a:xfrm>
          <a:prstGeom prst="ellipse">
            <a:avLst/>
          </a:prstGeom>
          <a:noFill/>
          <a:ln w="38100" cap="flat" cmpd="sng" algn="ctr">
            <a:solidFill>
              <a:srgbClr val="FF0000"/>
            </a:solidFill>
            <a:prstDash val="sysDot"/>
            <a:round/>
            <a:headEnd type="none" w="med" len="med"/>
            <a:tailEnd type="none" w="med" len="med"/>
          </a:ln>
          <a:effectLst/>
        </p:spPr>
        <p:txBody>
          <a:bodyPr vert="horz" wrap="none" lIns="91427" tIns="0" rIns="91427" bIns="0" numCol="1" rtlCol="0" anchor="t" anchorCtr="0" compatLnSpc="1">
            <a:prstTxWarp prst="textNoShape">
              <a:avLst/>
            </a:prstTxWarp>
            <a:spAutoFit/>
          </a:bodyPr>
          <a:lstStyle/>
          <a:p>
            <a:endParaRPr lang="ja-JP" altLang="en-US">
              <a:solidFill>
                <a:srgbClr val="000000"/>
              </a:solidFill>
            </a:endParaRPr>
          </a:p>
        </p:txBody>
      </p:sp>
      <p:sp>
        <p:nvSpPr>
          <p:cNvPr id="16" name="円/楕円 15"/>
          <p:cNvSpPr/>
          <p:nvPr/>
        </p:nvSpPr>
        <p:spPr bwMode="auto">
          <a:xfrm>
            <a:off x="5880026" y="675818"/>
            <a:ext cx="1152128" cy="1152128"/>
          </a:xfrm>
          <a:prstGeom prst="ellipse">
            <a:avLst/>
          </a:prstGeom>
          <a:noFill/>
          <a:ln w="38100" cap="flat" cmpd="sng" algn="ctr">
            <a:solidFill>
              <a:srgbClr val="FF0000"/>
            </a:solidFill>
            <a:prstDash val="sysDot"/>
            <a:round/>
            <a:headEnd type="none" w="med" len="med"/>
            <a:tailEnd type="none" w="med" len="med"/>
          </a:ln>
          <a:effectLst/>
        </p:spPr>
        <p:txBody>
          <a:bodyPr vert="horz" wrap="none" lIns="91427" tIns="0" rIns="91427" bIns="0" numCol="1" rtlCol="0" anchor="t" anchorCtr="0" compatLnSpc="1">
            <a:prstTxWarp prst="textNoShape">
              <a:avLst/>
            </a:prstTxWarp>
            <a:spAutoFit/>
          </a:bodyPr>
          <a:lstStyle/>
          <a:p>
            <a:endParaRPr lang="ja-JP" altLang="en-US">
              <a:solidFill>
                <a:srgbClr val="000000"/>
              </a:solidFill>
            </a:endParaRPr>
          </a:p>
        </p:txBody>
      </p:sp>
      <p:sp>
        <p:nvSpPr>
          <p:cNvPr id="17" name="円/楕円 16"/>
          <p:cNvSpPr/>
          <p:nvPr/>
        </p:nvSpPr>
        <p:spPr bwMode="auto">
          <a:xfrm>
            <a:off x="7504076" y="1035858"/>
            <a:ext cx="1152128" cy="1152128"/>
          </a:xfrm>
          <a:prstGeom prst="ellipse">
            <a:avLst/>
          </a:prstGeom>
          <a:noFill/>
          <a:ln w="38100" cap="flat" cmpd="sng" algn="ctr">
            <a:solidFill>
              <a:srgbClr val="FF0000"/>
            </a:solidFill>
            <a:prstDash val="sysDot"/>
            <a:round/>
            <a:headEnd type="none" w="med" len="med"/>
            <a:tailEnd type="none" w="med" len="med"/>
          </a:ln>
          <a:effectLst/>
        </p:spPr>
        <p:txBody>
          <a:bodyPr vert="horz" wrap="none" lIns="91427" tIns="0" rIns="91427" bIns="0" numCol="1" rtlCol="0" anchor="t" anchorCtr="0" compatLnSpc="1">
            <a:prstTxWarp prst="textNoShape">
              <a:avLst/>
            </a:prstTxWarp>
            <a:spAutoFit/>
          </a:bodyPr>
          <a:lstStyle/>
          <a:p>
            <a:endParaRPr lang="ja-JP" altLang="en-US">
              <a:solidFill>
                <a:srgbClr val="000000"/>
              </a:solidFill>
            </a:endParaRPr>
          </a:p>
        </p:txBody>
      </p:sp>
      <p:sp>
        <p:nvSpPr>
          <p:cNvPr id="20" name="AutoShape 10"/>
          <p:cNvSpPr>
            <a:spLocks noChangeArrowheads="1"/>
          </p:cNvSpPr>
          <p:nvPr/>
        </p:nvSpPr>
        <p:spPr bwMode="auto">
          <a:xfrm>
            <a:off x="323850" y="5229200"/>
            <a:ext cx="8496300" cy="720601"/>
          </a:xfrm>
          <a:prstGeom prst="roundRect">
            <a:avLst>
              <a:gd name="adj" fmla="val 6536"/>
            </a:avLst>
          </a:prstGeom>
          <a:gradFill rotWithShape="0">
            <a:gsLst>
              <a:gs pos="0">
                <a:srgbClr val="FF33CC"/>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35995" tIns="45714" rIns="35995" bIns="45714" anchor="ctr"/>
          <a:lstStyle/>
          <a:p>
            <a:r>
              <a:rPr lang="en-US" altLang="ja-JP" dirty="0"/>
              <a:t>●</a:t>
            </a:r>
            <a:r>
              <a:rPr lang="ja-JP" altLang="en-US" dirty="0"/>
              <a:t>前半　ソフトマター物理の基礎</a:t>
            </a:r>
            <a:endParaRPr lang="en-US" altLang="ja-JP" dirty="0"/>
          </a:p>
          <a:p>
            <a:r>
              <a:rPr lang="ja-JP" altLang="en-US" dirty="0"/>
              <a:t>●英語本読み：“</a:t>
            </a:r>
            <a:r>
              <a:rPr lang="en-US" altLang="ja-JP" dirty="0"/>
              <a:t>Soft Condensed Matter, </a:t>
            </a:r>
            <a:r>
              <a:rPr lang="en-US" altLang="ja-JP" dirty="0" err="1"/>
              <a:t>R.A.L.Jones</a:t>
            </a:r>
            <a:r>
              <a:rPr lang="en-US" altLang="ja-JP" dirty="0"/>
              <a:t> </a:t>
            </a:r>
            <a:r>
              <a:rPr lang="ja-JP" altLang="en-US" dirty="0"/>
              <a:t>”</a:t>
            </a:r>
            <a:endParaRPr lang="en-US" altLang="ja-JP" dirty="0"/>
          </a:p>
        </p:txBody>
      </p:sp>
      <p:sp>
        <p:nvSpPr>
          <p:cNvPr id="21" name="AutoShape 11"/>
          <p:cNvSpPr>
            <a:spLocks noChangeArrowheads="1"/>
          </p:cNvSpPr>
          <p:nvPr/>
        </p:nvSpPr>
        <p:spPr bwMode="auto">
          <a:xfrm>
            <a:off x="323850" y="6021288"/>
            <a:ext cx="8496300" cy="647800"/>
          </a:xfrm>
          <a:prstGeom prst="roundRect">
            <a:avLst>
              <a:gd name="adj" fmla="val 10208"/>
            </a:avLst>
          </a:prstGeom>
          <a:gradFill rotWithShape="0">
            <a:gsLst>
              <a:gs pos="0">
                <a:srgbClr val="FF33CC"/>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35995" tIns="45714" rIns="35995" bIns="45714" anchor="ctr"/>
          <a:lstStyle/>
          <a:p>
            <a:r>
              <a:rPr lang="ja-JP" altLang="en-US" dirty="0"/>
              <a:t>●ソフトマター物理の基礎実験</a:t>
            </a:r>
          </a:p>
          <a:p>
            <a:r>
              <a:rPr lang="ja-JP" altLang="en-US" dirty="0"/>
              <a:t>レーザー・分光器・オシロスコープ・偏光顕微鏡・光検出器・・・</a:t>
            </a:r>
          </a:p>
        </p:txBody>
      </p:sp>
      <p:sp>
        <p:nvSpPr>
          <p:cNvPr id="22" name="AutoShape 12"/>
          <p:cNvSpPr>
            <a:spLocks noChangeArrowheads="1"/>
          </p:cNvSpPr>
          <p:nvPr/>
        </p:nvSpPr>
        <p:spPr bwMode="auto">
          <a:xfrm>
            <a:off x="287337" y="2852936"/>
            <a:ext cx="8569325" cy="2303462"/>
          </a:xfrm>
          <a:prstGeom prst="roundRect">
            <a:avLst>
              <a:gd name="adj" fmla="val 5714"/>
            </a:avLst>
          </a:prstGeom>
          <a:gradFill rotWithShape="0">
            <a:gsLst>
              <a:gs pos="0">
                <a:srgbClr val="FF33CC"/>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35995" tIns="45714" rIns="35995" bIns="45714" anchor="ctr"/>
          <a:lstStyle/>
          <a:p>
            <a:pPr algn="l"/>
            <a:r>
              <a:rPr lang="en-US" altLang="ja-JP"/>
              <a:t>○</a:t>
            </a:r>
            <a:r>
              <a:rPr lang="ja-JP" altLang="en-US"/>
              <a:t>ソフトマター物質の物理は、多数の分子の協同現象として理解される。本演習では、液晶ディスプレイ、生体物質など、いくつかの現実の系を身近なモデルとして、授業で履修してきた統計力学が、実際の物質の物理と如何にして結びつくかを、構造解析やダイナミクスの実験を通して体験する。</a:t>
            </a:r>
          </a:p>
          <a:p>
            <a:pPr algn="l"/>
            <a:r>
              <a:rPr lang="ja-JP" altLang="en-US"/>
              <a:t>○また、新規な物理現象を研究するために必要不可欠な、空間と時間における基礎的な実験手法を習得する。</a:t>
            </a:r>
          </a:p>
        </p:txBody>
      </p:sp>
    </p:spTree>
    <p:extLst>
      <p:ext uri="{BB962C8B-B14F-4D97-AF65-F5344CB8AC3E}">
        <p14:creationId xmlns:p14="http://schemas.microsoft.com/office/powerpoint/2010/main" val="825757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50000">
              <a:srgbClr val="66FF33"/>
            </a:gs>
            <a:gs pos="100000">
              <a:schemeClr val="folHlink"/>
            </a:gs>
          </a:gsLst>
          <a:lin ang="2700000" scaled="1"/>
        </a:gradFill>
        <a:effectLst/>
      </p:bgPr>
    </p:bg>
    <p:spTree>
      <p:nvGrpSpPr>
        <p:cNvPr id="1" name=""/>
        <p:cNvGrpSpPr/>
        <p:nvPr/>
      </p:nvGrpSpPr>
      <p:grpSpPr>
        <a:xfrm>
          <a:off x="0" y="0"/>
          <a:ext cx="0" cy="0"/>
          <a:chOff x="0" y="0"/>
          <a:chExt cx="0" cy="0"/>
        </a:xfrm>
      </p:grpSpPr>
      <p:sp>
        <p:nvSpPr>
          <p:cNvPr id="94" name="AutoShape 11"/>
          <p:cNvSpPr>
            <a:spLocks noChangeArrowheads="1"/>
          </p:cNvSpPr>
          <p:nvPr/>
        </p:nvSpPr>
        <p:spPr bwMode="auto">
          <a:xfrm>
            <a:off x="325713" y="116632"/>
            <a:ext cx="8496300" cy="647800"/>
          </a:xfrm>
          <a:prstGeom prst="roundRect">
            <a:avLst>
              <a:gd name="adj" fmla="val 10208"/>
            </a:avLst>
          </a:prstGeom>
          <a:gradFill rotWithShape="0">
            <a:gsLst>
              <a:gs pos="0">
                <a:srgbClr val="FF33CC"/>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35995" tIns="45714" rIns="35995" bIns="45714" anchor="ctr"/>
          <a:lstStyle/>
          <a:p>
            <a:r>
              <a:rPr lang="en-US" altLang="ja-JP" dirty="0"/>
              <a:t>●</a:t>
            </a:r>
            <a:r>
              <a:rPr lang="ja-JP" altLang="en-US" dirty="0"/>
              <a:t>後半　ソフトマター物理の基礎研究実験</a:t>
            </a:r>
          </a:p>
          <a:p>
            <a:r>
              <a:rPr lang="ja-JP" altLang="en-US" dirty="0"/>
              <a:t>ソフトマターの新奇な構造とダイナミクス</a:t>
            </a:r>
          </a:p>
        </p:txBody>
      </p:sp>
      <p:grpSp>
        <p:nvGrpSpPr>
          <p:cNvPr id="2" name="グループ化 1">
            <a:extLst>
              <a:ext uri="{FF2B5EF4-FFF2-40B4-BE49-F238E27FC236}">
                <a16:creationId xmlns:a16="http://schemas.microsoft.com/office/drawing/2014/main" id="{63E28FC6-4EE8-45E0-A9C1-9DF01FA81748}"/>
              </a:ext>
            </a:extLst>
          </p:cNvPr>
          <p:cNvGrpSpPr/>
          <p:nvPr/>
        </p:nvGrpSpPr>
        <p:grpSpPr>
          <a:xfrm>
            <a:off x="179512" y="3350294"/>
            <a:ext cx="5896151" cy="726013"/>
            <a:chOff x="1578136" y="3633480"/>
            <a:chExt cx="5896151" cy="726013"/>
          </a:xfrm>
        </p:grpSpPr>
        <p:sp>
          <p:nvSpPr>
            <p:cNvPr id="141" name="Shape 23"/>
            <p:cNvSpPr txBox="1">
              <a:spLocks/>
            </p:cNvSpPr>
            <p:nvPr/>
          </p:nvSpPr>
          <p:spPr>
            <a:xfrm>
              <a:off x="1578136" y="3831521"/>
              <a:ext cx="2291822" cy="369332"/>
            </a:xfrm>
            <a:prstGeom prst="rect">
              <a:avLst/>
            </a:prstGeom>
            <a:solidFill>
              <a:srgbClr val="FFFF00"/>
            </a:solidFill>
          </p:spPr>
          <p:txBody>
            <a:bodyPr wrap="square" anchor="ctr">
              <a:sp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eaLnBrk="1" hangingPunct="1">
                <a:buClr>
                  <a:srgbClr val="000000"/>
                </a:buClr>
              </a:pPr>
              <a:r>
                <a:rPr lang="ja-JP" altLang="en-US" sz="1800" dirty="0">
                  <a:solidFill>
                    <a:srgbClr val="000000"/>
                  </a:solidFill>
                  <a:latin typeface="Arial" panose="020B0604020202020204" pitchFamily="34" charset="0"/>
                  <a:ea typeface="ＭＳ Ｐゴシック" panose="020B0600070205080204" pitchFamily="50" charset="-128"/>
                  <a:cs typeface="Arial" charset="0"/>
                  <a:sym typeface="Arial" charset="0"/>
                </a:rPr>
                <a:t>分子マニピュレータ</a:t>
              </a:r>
              <a:endParaRPr lang="en-US" altLang="ja-JP" sz="1800" dirty="0">
                <a:solidFill>
                  <a:srgbClr val="000000"/>
                </a:solidFill>
                <a:latin typeface="Arial" panose="020B0604020202020204" pitchFamily="34" charset="0"/>
                <a:ea typeface="ＭＳ Ｐゴシック" panose="020B0600070205080204" pitchFamily="50" charset="-128"/>
                <a:cs typeface="Arial" charset="0"/>
                <a:sym typeface="Arial" charset="0"/>
              </a:endParaRPr>
            </a:p>
          </p:txBody>
        </p:sp>
        <p:pic>
          <p:nvPicPr>
            <p:cNvPr id="142" name="Picture 6"/>
            <p:cNvPicPr>
              <a:picLocks noChangeAspect="1" noChangeArrowheads="1"/>
            </p:cNvPicPr>
            <p:nvPr/>
          </p:nvPicPr>
          <p:blipFill>
            <a:blip r:embed="rId3" cstate="print"/>
            <a:srcRect/>
            <a:stretch>
              <a:fillRect/>
            </a:stretch>
          </p:blipFill>
          <p:spPr bwMode="auto">
            <a:xfrm>
              <a:off x="3921557" y="3633480"/>
              <a:ext cx="3552730" cy="726013"/>
            </a:xfrm>
            <a:prstGeom prst="rect">
              <a:avLst/>
            </a:prstGeom>
            <a:noFill/>
            <a:ln w="9525" algn="ctr">
              <a:noFill/>
              <a:miter lim="800000"/>
              <a:headEnd/>
              <a:tailEnd/>
            </a:ln>
          </p:spPr>
        </p:pic>
        <p:sp>
          <p:nvSpPr>
            <p:cNvPr id="143" name="Oval 8"/>
            <p:cNvSpPr>
              <a:spLocks noChangeArrowheads="1"/>
            </p:cNvSpPr>
            <p:nvPr/>
          </p:nvSpPr>
          <p:spPr bwMode="auto">
            <a:xfrm>
              <a:off x="4402834" y="3779602"/>
              <a:ext cx="339225" cy="257274"/>
            </a:xfrm>
            <a:prstGeom prst="ellipse">
              <a:avLst/>
            </a:prstGeom>
            <a:gradFill rotWithShape="1">
              <a:gsLst>
                <a:gs pos="0">
                  <a:srgbClr val="FFFF00"/>
                </a:gs>
                <a:gs pos="100000">
                  <a:srgbClr val="FF0000"/>
                </a:gs>
              </a:gsLst>
              <a:path path="shape">
                <a:fillToRect l="50000" t="50000" r="50000" b="50000"/>
              </a:path>
            </a:gradFill>
            <a:ln w="9525" algn="ctr">
              <a:noFill/>
              <a:round/>
              <a:headEnd/>
              <a:tailEnd/>
            </a:ln>
          </p:spPr>
          <p:txBody>
            <a:bodyPr wrap="none" lIns="90000" tIns="46800" rIns="90000" bIns="46800" anchor="ctr"/>
            <a:lstStyle/>
            <a:p>
              <a:endParaRPr lang="ja-JP" altLang="en-US" sz="2000">
                <a:solidFill>
                  <a:srgbClr val="000000"/>
                </a:solidFill>
                <a:latin typeface="Arial" panose="020B0604020202020204" pitchFamily="34" charset="0"/>
                <a:ea typeface="ＭＳ Ｐゴシック" panose="020B0600070205080204" pitchFamily="50" charset="-128"/>
              </a:endParaRPr>
            </a:p>
          </p:txBody>
        </p:sp>
        <p:sp>
          <p:nvSpPr>
            <p:cNvPr id="144" name="Oval 9"/>
            <p:cNvSpPr>
              <a:spLocks noChangeArrowheads="1"/>
            </p:cNvSpPr>
            <p:nvPr/>
          </p:nvSpPr>
          <p:spPr bwMode="auto">
            <a:xfrm>
              <a:off x="5534555" y="3756463"/>
              <a:ext cx="339225" cy="257274"/>
            </a:xfrm>
            <a:prstGeom prst="ellipse">
              <a:avLst/>
            </a:prstGeom>
            <a:gradFill rotWithShape="1">
              <a:gsLst>
                <a:gs pos="0">
                  <a:srgbClr val="FFFF00"/>
                </a:gs>
                <a:gs pos="100000">
                  <a:srgbClr val="FF0000"/>
                </a:gs>
              </a:gsLst>
              <a:path path="shape">
                <a:fillToRect l="50000" t="50000" r="50000" b="50000"/>
              </a:path>
            </a:gradFill>
            <a:ln w="9525" algn="ctr">
              <a:noFill/>
              <a:round/>
              <a:headEnd/>
              <a:tailEnd/>
            </a:ln>
          </p:spPr>
          <p:txBody>
            <a:bodyPr wrap="none" lIns="90000" tIns="46800" rIns="90000" bIns="46800" anchor="ctr"/>
            <a:lstStyle/>
            <a:p>
              <a:endParaRPr lang="ja-JP" altLang="en-US" sz="2000">
                <a:solidFill>
                  <a:srgbClr val="000000"/>
                </a:solidFill>
                <a:latin typeface="Arial" panose="020B0604020202020204" pitchFamily="34" charset="0"/>
                <a:ea typeface="ＭＳ Ｐゴシック" panose="020B0600070205080204" pitchFamily="50" charset="-128"/>
              </a:endParaRPr>
            </a:p>
          </p:txBody>
        </p:sp>
        <p:sp>
          <p:nvSpPr>
            <p:cNvPr id="145" name="Oval 10"/>
            <p:cNvSpPr>
              <a:spLocks noChangeArrowheads="1"/>
            </p:cNvSpPr>
            <p:nvPr/>
          </p:nvSpPr>
          <p:spPr bwMode="auto">
            <a:xfrm>
              <a:off x="5826382" y="4042088"/>
              <a:ext cx="339225" cy="257274"/>
            </a:xfrm>
            <a:prstGeom prst="ellipse">
              <a:avLst/>
            </a:prstGeom>
            <a:gradFill rotWithShape="1">
              <a:gsLst>
                <a:gs pos="0">
                  <a:srgbClr val="FFFF00"/>
                </a:gs>
                <a:gs pos="100000">
                  <a:srgbClr val="FF0000"/>
                </a:gs>
              </a:gsLst>
              <a:path path="shape">
                <a:fillToRect l="50000" t="50000" r="50000" b="50000"/>
              </a:path>
            </a:gradFill>
            <a:ln w="9525" algn="ctr">
              <a:noFill/>
              <a:round/>
              <a:headEnd/>
              <a:tailEnd/>
            </a:ln>
          </p:spPr>
          <p:txBody>
            <a:bodyPr wrap="none" lIns="90000" tIns="46800" rIns="90000" bIns="46800" anchor="ctr"/>
            <a:lstStyle/>
            <a:p>
              <a:endParaRPr lang="ja-JP" altLang="en-US" sz="2000">
                <a:solidFill>
                  <a:srgbClr val="000000"/>
                </a:solidFill>
                <a:latin typeface="Arial" panose="020B0604020202020204" pitchFamily="34" charset="0"/>
                <a:ea typeface="ＭＳ Ｐゴシック" panose="020B0600070205080204" pitchFamily="50" charset="-128"/>
              </a:endParaRPr>
            </a:p>
          </p:txBody>
        </p:sp>
        <p:sp>
          <p:nvSpPr>
            <p:cNvPr id="146" name="Oval 11"/>
            <p:cNvSpPr>
              <a:spLocks noChangeArrowheads="1"/>
            </p:cNvSpPr>
            <p:nvPr/>
          </p:nvSpPr>
          <p:spPr bwMode="auto">
            <a:xfrm>
              <a:off x="4312304" y="4047376"/>
              <a:ext cx="254888" cy="257274"/>
            </a:xfrm>
            <a:prstGeom prst="ellipse">
              <a:avLst/>
            </a:prstGeom>
            <a:gradFill rotWithShape="1">
              <a:gsLst>
                <a:gs pos="0">
                  <a:srgbClr val="00FF99"/>
                </a:gs>
                <a:gs pos="100000">
                  <a:srgbClr val="009900"/>
                </a:gs>
              </a:gsLst>
              <a:path path="shape">
                <a:fillToRect l="50000" t="50000" r="50000" b="50000"/>
              </a:path>
            </a:gradFill>
            <a:ln w="9525" algn="ctr">
              <a:noFill/>
              <a:round/>
              <a:headEnd/>
              <a:tailEnd/>
            </a:ln>
          </p:spPr>
          <p:txBody>
            <a:bodyPr wrap="none" lIns="90000" tIns="46800" rIns="90000" bIns="46800" anchor="ctr"/>
            <a:lstStyle/>
            <a:p>
              <a:endParaRPr lang="ja-JP" altLang="en-US" sz="2000">
                <a:solidFill>
                  <a:srgbClr val="000000"/>
                </a:solidFill>
                <a:latin typeface="Arial" panose="020B0604020202020204" pitchFamily="34" charset="0"/>
                <a:ea typeface="ＭＳ Ｐゴシック" panose="020B0600070205080204" pitchFamily="50" charset="-128"/>
              </a:endParaRPr>
            </a:p>
          </p:txBody>
        </p:sp>
        <p:sp>
          <p:nvSpPr>
            <p:cNvPr id="147" name="Oval 12"/>
            <p:cNvSpPr>
              <a:spLocks noChangeArrowheads="1"/>
            </p:cNvSpPr>
            <p:nvPr/>
          </p:nvSpPr>
          <p:spPr bwMode="auto">
            <a:xfrm>
              <a:off x="4862122" y="3876934"/>
              <a:ext cx="254888" cy="257274"/>
            </a:xfrm>
            <a:prstGeom prst="ellipse">
              <a:avLst/>
            </a:prstGeom>
            <a:gradFill rotWithShape="1">
              <a:gsLst>
                <a:gs pos="0">
                  <a:srgbClr val="00FF99"/>
                </a:gs>
                <a:gs pos="100000">
                  <a:srgbClr val="009900"/>
                </a:gs>
              </a:gsLst>
              <a:path path="shape">
                <a:fillToRect l="50000" t="50000" r="50000" b="50000"/>
              </a:path>
            </a:gradFill>
            <a:ln w="9525" algn="ctr">
              <a:noFill/>
              <a:round/>
              <a:headEnd/>
              <a:tailEnd/>
            </a:ln>
          </p:spPr>
          <p:txBody>
            <a:bodyPr wrap="none" lIns="90000" tIns="46800" rIns="90000" bIns="46800" anchor="ctr"/>
            <a:lstStyle/>
            <a:p>
              <a:endParaRPr lang="ja-JP" altLang="en-US" sz="2000">
                <a:solidFill>
                  <a:srgbClr val="000000"/>
                </a:solidFill>
                <a:latin typeface="Arial" panose="020B0604020202020204" pitchFamily="34" charset="0"/>
                <a:ea typeface="ＭＳ Ｐゴシック" panose="020B0600070205080204" pitchFamily="50" charset="-128"/>
              </a:endParaRPr>
            </a:p>
          </p:txBody>
        </p:sp>
        <p:sp>
          <p:nvSpPr>
            <p:cNvPr id="148" name="Oval 13"/>
            <p:cNvSpPr>
              <a:spLocks noChangeArrowheads="1"/>
            </p:cNvSpPr>
            <p:nvPr/>
          </p:nvSpPr>
          <p:spPr bwMode="auto">
            <a:xfrm>
              <a:off x="6462796" y="4043601"/>
              <a:ext cx="254888" cy="257274"/>
            </a:xfrm>
            <a:prstGeom prst="ellipse">
              <a:avLst/>
            </a:prstGeom>
            <a:gradFill rotWithShape="1">
              <a:gsLst>
                <a:gs pos="0">
                  <a:srgbClr val="00FF99"/>
                </a:gs>
                <a:gs pos="100000">
                  <a:srgbClr val="009900"/>
                </a:gs>
              </a:gsLst>
              <a:path path="shape">
                <a:fillToRect l="50000" t="50000" r="50000" b="50000"/>
              </a:path>
            </a:gradFill>
            <a:ln w="9525" algn="ctr">
              <a:noFill/>
              <a:round/>
              <a:headEnd/>
              <a:tailEnd/>
            </a:ln>
          </p:spPr>
          <p:txBody>
            <a:bodyPr wrap="none" lIns="90000" tIns="46800" rIns="90000" bIns="46800" anchor="ctr"/>
            <a:lstStyle/>
            <a:p>
              <a:endParaRPr lang="ja-JP" altLang="en-US" sz="2000">
                <a:solidFill>
                  <a:srgbClr val="000000"/>
                </a:solidFill>
                <a:latin typeface="Arial" panose="020B0604020202020204" pitchFamily="34" charset="0"/>
                <a:ea typeface="ＭＳ Ｐゴシック" panose="020B0600070205080204" pitchFamily="50" charset="-128"/>
              </a:endParaRPr>
            </a:p>
          </p:txBody>
        </p:sp>
        <p:sp>
          <p:nvSpPr>
            <p:cNvPr id="149" name="Oval 14"/>
            <p:cNvSpPr>
              <a:spLocks noChangeArrowheads="1"/>
            </p:cNvSpPr>
            <p:nvPr/>
          </p:nvSpPr>
          <p:spPr bwMode="auto">
            <a:xfrm>
              <a:off x="6341632" y="3774663"/>
              <a:ext cx="254888" cy="257274"/>
            </a:xfrm>
            <a:prstGeom prst="ellipse">
              <a:avLst/>
            </a:prstGeom>
            <a:gradFill rotWithShape="1">
              <a:gsLst>
                <a:gs pos="0">
                  <a:srgbClr val="00FF99"/>
                </a:gs>
                <a:gs pos="100000">
                  <a:srgbClr val="009900"/>
                </a:gs>
              </a:gsLst>
              <a:path path="shape">
                <a:fillToRect l="50000" t="50000" r="50000" b="50000"/>
              </a:path>
            </a:gradFill>
            <a:ln w="9525" algn="ctr">
              <a:noFill/>
              <a:round/>
              <a:headEnd/>
              <a:tailEnd/>
            </a:ln>
          </p:spPr>
          <p:txBody>
            <a:bodyPr wrap="none" lIns="90000" tIns="46800" rIns="90000" bIns="46800" anchor="ctr"/>
            <a:lstStyle/>
            <a:p>
              <a:endParaRPr lang="ja-JP" altLang="en-US" sz="2000">
                <a:solidFill>
                  <a:srgbClr val="000000"/>
                </a:solidFill>
                <a:latin typeface="Arial" panose="020B0604020202020204" pitchFamily="34" charset="0"/>
                <a:ea typeface="ＭＳ Ｐゴシック" panose="020B0600070205080204" pitchFamily="50" charset="-128"/>
              </a:endParaRPr>
            </a:p>
          </p:txBody>
        </p:sp>
        <p:sp>
          <p:nvSpPr>
            <p:cNvPr id="150" name="Oval 15"/>
            <p:cNvSpPr>
              <a:spLocks noChangeArrowheads="1"/>
            </p:cNvSpPr>
            <p:nvPr/>
          </p:nvSpPr>
          <p:spPr bwMode="auto">
            <a:xfrm>
              <a:off x="5218818" y="4042088"/>
              <a:ext cx="254888" cy="257274"/>
            </a:xfrm>
            <a:prstGeom prst="ellipse">
              <a:avLst/>
            </a:prstGeom>
            <a:gradFill rotWithShape="1">
              <a:gsLst>
                <a:gs pos="0">
                  <a:srgbClr val="00FF99"/>
                </a:gs>
                <a:gs pos="100000">
                  <a:srgbClr val="009900"/>
                </a:gs>
              </a:gsLst>
              <a:path path="shape">
                <a:fillToRect l="50000" t="50000" r="50000" b="50000"/>
              </a:path>
            </a:gradFill>
            <a:ln w="9525" algn="ctr">
              <a:noFill/>
              <a:round/>
              <a:headEnd/>
              <a:tailEnd/>
            </a:ln>
          </p:spPr>
          <p:txBody>
            <a:bodyPr wrap="none" lIns="90000" tIns="46800" rIns="90000" bIns="46800" anchor="ctr"/>
            <a:lstStyle/>
            <a:p>
              <a:endParaRPr lang="ja-JP" altLang="en-US" sz="2000">
                <a:solidFill>
                  <a:srgbClr val="000000"/>
                </a:solidFill>
                <a:latin typeface="Arial" panose="020B0604020202020204" pitchFamily="34" charset="0"/>
                <a:ea typeface="ＭＳ Ｐゴシック" panose="020B0600070205080204" pitchFamily="50" charset="-128"/>
              </a:endParaRPr>
            </a:p>
          </p:txBody>
        </p:sp>
        <p:sp>
          <p:nvSpPr>
            <p:cNvPr id="151" name="Oval 16"/>
            <p:cNvSpPr>
              <a:spLocks noChangeArrowheads="1"/>
            </p:cNvSpPr>
            <p:nvPr/>
          </p:nvSpPr>
          <p:spPr bwMode="auto">
            <a:xfrm>
              <a:off x="6898252" y="3906070"/>
              <a:ext cx="339225" cy="257274"/>
            </a:xfrm>
            <a:prstGeom prst="ellipse">
              <a:avLst/>
            </a:prstGeom>
            <a:gradFill rotWithShape="1">
              <a:gsLst>
                <a:gs pos="0">
                  <a:srgbClr val="FFFF00"/>
                </a:gs>
                <a:gs pos="100000">
                  <a:srgbClr val="FF0000"/>
                </a:gs>
              </a:gsLst>
              <a:path path="shape">
                <a:fillToRect l="50000" t="50000" r="50000" b="50000"/>
              </a:path>
            </a:gradFill>
            <a:ln w="9525" algn="ctr">
              <a:noFill/>
              <a:round/>
              <a:headEnd/>
              <a:tailEnd/>
            </a:ln>
          </p:spPr>
          <p:txBody>
            <a:bodyPr wrap="none" lIns="90000" tIns="46800" rIns="90000" bIns="46800" anchor="ctr"/>
            <a:lstStyle/>
            <a:p>
              <a:endParaRPr lang="ja-JP" altLang="en-US" sz="2000">
                <a:solidFill>
                  <a:srgbClr val="000000"/>
                </a:solidFill>
                <a:latin typeface="Arial" panose="020B0604020202020204" pitchFamily="34" charset="0"/>
                <a:ea typeface="ＭＳ Ｐゴシック" panose="020B0600070205080204" pitchFamily="50" charset="-128"/>
              </a:endParaRPr>
            </a:p>
          </p:txBody>
        </p:sp>
        <p:sp>
          <p:nvSpPr>
            <p:cNvPr id="152" name="Oval 17"/>
            <p:cNvSpPr>
              <a:spLocks noChangeArrowheads="1"/>
            </p:cNvSpPr>
            <p:nvPr/>
          </p:nvSpPr>
          <p:spPr bwMode="auto">
            <a:xfrm>
              <a:off x="3982420" y="3748297"/>
              <a:ext cx="254888" cy="257274"/>
            </a:xfrm>
            <a:prstGeom prst="ellipse">
              <a:avLst/>
            </a:prstGeom>
            <a:gradFill rotWithShape="1">
              <a:gsLst>
                <a:gs pos="0">
                  <a:srgbClr val="00FF99"/>
                </a:gs>
                <a:gs pos="100000">
                  <a:srgbClr val="009900"/>
                </a:gs>
              </a:gsLst>
              <a:path path="shape">
                <a:fillToRect l="50000" t="50000" r="50000" b="50000"/>
              </a:path>
            </a:gradFill>
            <a:ln w="9525" algn="ctr">
              <a:noFill/>
              <a:round/>
              <a:headEnd/>
              <a:tailEnd/>
            </a:ln>
          </p:spPr>
          <p:txBody>
            <a:bodyPr wrap="none" lIns="90000" tIns="46800" rIns="90000" bIns="46800" anchor="ctr"/>
            <a:lstStyle/>
            <a:p>
              <a:endParaRPr lang="ja-JP" altLang="en-US" sz="2000">
                <a:solidFill>
                  <a:srgbClr val="000000"/>
                </a:solidFill>
                <a:latin typeface="Arial" panose="020B0604020202020204" pitchFamily="34" charset="0"/>
                <a:ea typeface="ＭＳ Ｐゴシック" panose="020B0600070205080204" pitchFamily="50" charset="-128"/>
              </a:endParaRPr>
            </a:p>
          </p:txBody>
        </p:sp>
      </p:grpSp>
      <p:graphicFrame>
        <p:nvGraphicFramePr>
          <p:cNvPr id="80" name="表 79"/>
          <p:cNvGraphicFramePr>
            <a:graphicFrameLocks noGrp="1"/>
          </p:cNvGraphicFramePr>
          <p:nvPr>
            <p:extLst>
              <p:ext uri="{D42A27DB-BD31-4B8C-83A1-F6EECF244321}">
                <p14:modId xmlns:p14="http://schemas.microsoft.com/office/powerpoint/2010/main" val="2592455807"/>
              </p:ext>
            </p:extLst>
          </p:nvPr>
        </p:nvGraphicFramePr>
        <p:xfrm>
          <a:off x="144168" y="887093"/>
          <a:ext cx="5940000" cy="2253875"/>
        </p:xfrm>
        <a:graphic>
          <a:graphicData uri="http://schemas.openxmlformats.org/drawingml/2006/table">
            <a:tbl>
              <a:tblPr firstRow="1" bandRow="1">
                <a:tableStyleId>{93296810-A885-4BE3-A3E7-6D5BEEA58F35}</a:tableStyleId>
              </a:tblPr>
              <a:tblGrid>
                <a:gridCol w="540000">
                  <a:extLst>
                    <a:ext uri="{9D8B030D-6E8A-4147-A177-3AD203B41FA5}">
                      <a16:colId xmlns:a16="http://schemas.microsoft.com/office/drawing/2014/main" val="180777173"/>
                    </a:ext>
                  </a:extLst>
                </a:gridCol>
                <a:gridCol w="5400000">
                  <a:extLst>
                    <a:ext uri="{9D8B030D-6E8A-4147-A177-3AD203B41FA5}">
                      <a16:colId xmlns:a16="http://schemas.microsoft.com/office/drawing/2014/main" val="2420056929"/>
                    </a:ext>
                  </a:extLst>
                </a:gridCol>
              </a:tblGrid>
              <a:tr h="377623">
                <a:tc>
                  <a:txBody>
                    <a:bodyPr/>
                    <a:lstStyle/>
                    <a:p>
                      <a:pPr algn="ctr"/>
                      <a:endParaRPr kumimoji="1" lang="ja-JP" altLang="en-US" dirty="0"/>
                    </a:p>
                  </a:txBody>
                  <a:tcPr/>
                </a:tc>
                <a:tc>
                  <a:txBody>
                    <a:bodyPr/>
                    <a:lstStyle/>
                    <a:p>
                      <a:pPr algn="ctr"/>
                      <a:r>
                        <a:rPr kumimoji="1" lang="ja-JP" altLang="en-US" dirty="0"/>
                        <a:t>２０１７後期</a:t>
                      </a:r>
                    </a:p>
                  </a:txBody>
                  <a:tcPr anchor="ctr"/>
                </a:tc>
                <a:extLst>
                  <a:ext uri="{0D108BD9-81ED-4DB2-BD59-A6C34878D82A}">
                    <a16:rowId xmlns:a16="http://schemas.microsoft.com/office/drawing/2014/main" val="1450741492"/>
                  </a:ext>
                </a:extLst>
              </a:tr>
              <a:tr h="365760">
                <a:tc>
                  <a:txBody>
                    <a:bodyPr/>
                    <a:lstStyle/>
                    <a:p>
                      <a:pPr algn="ctr"/>
                      <a:r>
                        <a:rPr lang="ja-JP" altLang="en-US" sz="1800" dirty="0">
                          <a:effectLst>
                            <a:outerShdw blurRad="38100" dist="38100" dir="2700000" algn="tl">
                              <a:srgbClr val="C0C0C0"/>
                            </a:outerShdw>
                          </a:effectLst>
                        </a:rPr>
                        <a:t>①</a:t>
                      </a:r>
                      <a:endParaRPr kumimoji="1" lang="ja-JP" altLang="en-US" dirty="0"/>
                    </a:p>
                  </a:txBody>
                  <a:tcPr/>
                </a:tc>
                <a:tc>
                  <a:txBody>
                    <a:bodyPr/>
                    <a:lstStyle/>
                    <a:p>
                      <a:r>
                        <a:rPr kumimoji="1" lang="ja-JP" altLang="en-US" sz="1800" dirty="0">
                          <a:effectLst>
                            <a:outerShdw blurRad="38100" dist="38100" dir="2700000" algn="tl">
                              <a:srgbClr val="C0C0C0"/>
                            </a:outerShdw>
                          </a:effectLst>
                        </a:rPr>
                        <a:t>揺らぎ顕微鏡による動的不均一性の観測</a:t>
                      </a:r>
                      <a:endParaRPr kumimoji="1" lang="ja-JP" altLang="en-US" dirty="0"/>
                    </a:p>
                  </a:txBody>
                  <a:tcPr/>
                </a:tc>
                <a:extLst>
                  <a:ext uri="{0D108BD9-81ED-4DB2-BD59-A6C34878D82A}">
                    <a16:rowId xmlns:a16="http://schemas.microsoft.com/office/drawing/2014/main" val="3724545495"/>
                  </a:ext>
                </a:extLst>
              </a:tr>
              <a:tr h="377623">
                <a:tc>
                  <a:txBody>
                    <a:bodyPr/>
                    <a:lstStyle/>
                    <a:p>
                      <a:pPr algn="ctr"/>
                      <a:r>
                        <a:rPr lang="ja-JP" altLang="en-US" sz="1800" dirty="0">
                          <a:effectLst>
                            <a:outerShdw blurRad="38100" dist="38100" dir="2700000" algn="tl">
                              <a:srgbClr val="C0C0C0"/>
                            </a:outerShdw>
                          </a:effectLst>
                        </a:rPr>
                        <a:t>②</a:t>
                      </a:r>
                      <a:endParaRPr kumimoji="1" lang="ja-JP" altLang="en-US" dirty="0"/>
                    </a:p>
                  </a:txBody>
                  <a:tcPr/>
                </a:tc>
                <a:tc>
                  <a:txBody>
                    <a:bodyPr/>
                    <a:lstStyle/>
                    <a:p>
                      <a:r>
                        <a:rPr kumimoji="1" lang="ja-JP" altLang="en-US" sz="1800" dirty="0">
                          <a:effectLst>
                            <a:outerShdw blurRad="38100" dist="38100" dir="2700000" algn="tl">
                              <a:srgbClr val="C0C0C0"/>
                            </a:outerShdw>
                          </a:effectLst>
                        </a:rPr>
                        <a:t>ブルー相の溶媒効果とソフトニング</a:t>
                      </a:r>
                      <a:endParaRPr kumimoji="1" lang="ja-JP" altLang="en-US" dirty="0"/>
                    </a:p>
                  </a:txBody>
                  <a:tcPr/>
                </a:tc>
                <a:extLst>
                  <a:ext uri="{0D108BD9-81ED-4DB2-BD59-A6C34878D82A}">
                    <a16:rowId xmlns:a16="http://schemas.microsoft.com/office/drawing/2014/main" val="3596465940"/>
                  </a:ext>
                </a:extLst>
              </a:tr>
              <a:tr h="377623">
                <a:tc>
                  <a:txBody>
                    <a:bodyPr/>
                    <a:lstStyle/>
                    <a:p>
                      <a:pPr algn="ctr"/>
                      <a:r>
                        <a:rPr lang="ja-JP" altLang="en-US" sz="1800" dirty="0">
                          <a:effectLst>
                            <a:outerShdw blurRad="38100" dist="38100" dir="2700000" algn="tl">
                              <a:srgbClr val="C0C0C0"/>
                            </a:outerShdw>
                          </a:effectLst>
                        </a:rPr>
                        <a:t>③</a:t>
                      </a:r>
                      <a:endParaRPr kumimoji="1" lang="ja-JP" altLang="en-US" dirty="0"/>
                    </a:p>
                  </a:txBody>
                  <a:tcPr/>
                </a:tc>
                <a:tc>
                  <a:txBody>
                    <a:bodyPr/>
                    <a:lstStyle/>
                    <a:p>
                      <a:r>
                        <a:rPr kumimoji="1" lang="en-US" altLang="ja-JP" sz="1800" dirty="0">
                          <a:effectLst>
                            <a:outerShdw blurRad="38100" dist="38100" dir="2700000" algn="tl">
                              <a:srgbClr val="C0C0C0"/>
                            </a:outerShdw>
                          </a:effectLst>
                        </a:rPr>
                        <a:t>N-SmA-SmC3</a:t>
                      </a:r>
                      <a:r>
                        <a:rPr kumimoji="1" lang="ja-JP" altLang="en-US" sz="1800" dirty="0">
                          <a:effectLst>
                            <a:outerShdw blurRad="38100" dist="38100" dir="2700000" algn="tl">
                              <a:srgbClr val="C0C0C0"/>
                            </a:outerShdw>
                          </a:effectLst>
                        </a:rPr>
                        <a:t>重点近傍の弾性率異常</a:t>
                      </a:r>
                      <a:endParaRPr kumimoji="1" lang="ja-JP" altLang="en-US" dirty="0"/>
                    </a:p>
                  </a:txBody>
                  <a:tcPr/>
                </a:tc>
                <a:extLst>
                  <a:ext uri="{0D108BD9-81ED-4DB2-BD59-A6C34878D82A}">
                    <a16:rowId xmlns:a16="http://schemas.microsoft.com/office/drawing/2014/main" val="420219225"/>
                  </a:ext>
                </a:extLst>
              </a:tr>
              <a:tr h="377623">
                <a:tc>
                  <a:txBody>
                    <a:bodyPr/>
                    <a:lstStyle/>
                    <a:p>
                      <a:pPr algn="ctr"/>
                      <a:r>
                        <a:rPr lang="ja-JP" altLang="en-US" sz="1800" dirty="0">
                          <a:effectLst>
                            <a:outerShdw blurRad="38100" dist="38100" dir="2700000" algn="tl">
                              <a:srgbClr val="C0C0C0"/>
                            </a:outerShdw>
                          </a:effectLst>
                        </a:rPr>
                        <a:t>④</a:t>
                      </a:r>
                      <a:endParaRPr kumimoji="1" lang="ja-JP" altLang="en-US" dirty="0"/>
                    </a:p>
                  </a:txBody>
                  <a:tcPr/>
                </a:tc>
                <a:tc>
                  <a:txBody>
                    <a:bodyPr/>
                    <a:lstStyle/>
                    <a:p>
                      <a:r>
                        <a:rPr lang="ja-JP" altLang="en-US" sz="1800" dirty="0">
                          <a:effectLst>
                            <a:outerShdw blurRad="38100" dist="38100" dir="2700000" algn="tl">
                              <a:srgbClr val="C0C0C0"/>
                            </a:outerShdw>
                          </a:effectLst>
                        </a:rPr>
                        <a:t>リオトロピックネマティック相の流動誘起複屈折</a:t>
                      </a:r>
                      <a:endParaRPr lang="en-US" altLang="ja-JP" sz="1800" b="0" dirty="0">
                        <a:solidFill>
                          <a:srgbClr val="000000"/>
                        </a:solidFill>
                        <a:effectLst/>
                        <a:latin typeface="Times New Roman" pitchFamily="18" charset="0"/>
                        <a:ea typeface="HGP創英角ｺﾞｼｯｸUB" pitchFamily="50" charset="-128"/>
                      </a:endParaRPr>
                    </a:p>
                  </a:txBody>
                  <a:tcPr/>
                </a:tc>
                <a:extLst>
                  <a:ext uri="{0D108BD9-81ED-4DB2-BD59-A6C34878D82A}">
                    <a16:rowId xmlns:a16="http://schemas.microsoft.com/office/drawing/2014/main" val="963226242"/>
                  </a:ext>
                </a:extLst>
              </a:tr>
              <a:tr h="377623">
                <a:tc>
                  <a:txBody>
                    <a:bodyPr/>
                    <a:lstStyle/>
                    <a:p>
                      <a:pPr algn="ctr"/>
                      <a:r>
                        <a:rPr kumimoji="1" lang="ja-JP" altLang="en-US" baseline="0" dirty="0">
                          <a:effectLst>
                            <a:outerShdw blurRad="38100" dist="38100" dir="2700000" algn="tl">
                              <a:srgbClr val="000000">
                                <a:alpha val="43137"/>
                              </a:srgbClr>
                            </a:outerShdw>
                          </a:effectLst>
                        </a:rPr>
                        <a:t>➄</a:t>
                      </a:r>
                      <a:endParaRPr kumimoji="1" lang="ja-JP" altLang="en-US" b="0" baseline="0" dirty="0">
                        <a:effectLst>
                          <a:outerShdw blurRad="38100" dist="38100" dir="2700000" algn="tl">
                            <a:srgbClr val="000000">
                              <a:alpha val="43137"/>
                            </a:srgbClr>
                          </a:outerShdw>
                        </a:effectLst>
                        <a:ea typeface="HGP創英角ｺﾞｼｯｸUB" panose="020B0900000000000000" pitchFamily="50" charset="-128"/>
                      </a:endParaRPr>
                    </a:p>
                  </a:txBody>
                  <a:tcPr/>
                </a:tc>
                <a:tc>
                  <a:txBody>
                    <a:bodyPr/>
                    <a:lstStyle/>
                    <a:p>
                      <a:r>
                        <a:rPr lang="en-US" altLang="ja-JP" sz="1800" dirty="0">
                          <a:effectLst>
                            <a:outerShdw blurRad="38100" dist="38100" dir="2700000" algn="tl">
                              <a:srgbClr val="C0C0C0"/>
                            </a:outerShdw>
                          </a:effectLst>
                        </a:rPr>
                        <a:t>Slippery</a:t>
                      </a:r>
                      <a:r>
                        <a:rPr lang="ja-JP" altLang="en-US" sz="1800" dirty="0">
                          <a:effectLst>
                            <a:outerShdw blurRad="38100" dist="38100" dir="2700000" algn="tl">
                              <a:srgbClr val="C0C0C0"/>
                            </a:outerShdw>
                          </a:effectLst>
                        </a:rPr>
                        <a:t>界面を用いた強誘電性液晶のスイッチング</a:t>
                      </a:r>
                      <a:endParaRPr lang="en-US" altLang="ja-JP" sz="1800" dirty="0">
                        <a:solidFill>
                          <a:srgbClr val="000000"/>
                        </a:solidFill>
                        <a:effectLst>
                          <a:outerShdw blurRad="38100" dist="38100" dir="2700000" algn="tl">
                            <a:srgbClr val="C0C0C0"/>
                          </a:outerShdw>
                        </a:effectLst>
                        <a:latin typeface="Times New Roman" pitchFamily="18" charset="0"/>
                        <a:ea typeface="HGP創英角ｺﾞｼｯｸUB" pitchFamily="50" charset="-128"/>
                      </a:endParaRPr>
                    </a:p>
                  </a:txBody>
                  <a:tcPr/>
                </a:tc>
                <a:extLst>
                  <a:ext uri="{0D108BD9-81ED-4DB2-BD59-A6C34878D82A}">
                    <a16:rowId xmlns:a16="http://schemas.microsoft.com/office/drawing/2014/main" val="1841604473"/>
                  </a:ext>
                </a:extLst>
              </a:tr>
            </a:tbl>
          </a:graphicData>
        </a:graphic>
      </p:graphicFrame>
      <p:grpSp>
        <p:nvGrpSpPr>
          <p:cNvPr id="3" name="グループ化 2">
            <a:extLst>
              <a:ext uri="{FF2B5EF4-FFF2-40B4-BE49-F238E27FC236}">
                <a16:creationId xmlns:a16="http://schemas.microsoft.com/office/drawing/2014/main" id="{F00C743A-4706-4BAD-8126-6107377BE7D5}"/>
              </a:ext>
            </a:extLst>
          </p:cNvPr>
          <p:cNvGrpSpPr/>
          <p:nvPr/>
        </p:nvGrpSpPr>
        <p:grpSpPr>
          <a:xfrm>
            <a:off x="6391597" y="845975"/>
            <a:ext cx="2566864" cy="3078137"/>
            <a:chOff x="6391597" y="845975"/>
            <a:chExt cx="2566864" cy="3078137"/>
          </a:xfrm>
        </p:grpSpPr>
        <p:grpSp>
          <p:nvGrpSpPr>
            <p:cNvPr id="81" name="グループ化 80"/>
            <p:cNvGrpSpPr/>
            <p:nvPr/>
          </p:nvGrpSpPr>
          <p:grpSpPr>
            <a:xfrm>
              <a:off x="6443383" y="1718265"/>
              <a:ext cx="2515078" cy="2205847"/>
              <a:chOff x="136237" y="1300952"/>
              <a:chExt cx="3472249" cy="2983986"/>
            </a:xfrm>
          </p:grpSpPr>
          <p:sp>
            <p:nvSpPr>
              <p:cNvPr id="82" name="角丸四角形 81"/>
              <p:cNvSpPr/>
              <p:nvPr/>
            </p:nvSpPr>
            <p:spPr bwMode="auto">
              <a:xfrm flipH="1">
                <a:off x="136237" y="1300952"/>
                <a:ext cx="2928937" cy="2714625"/>
              </a:xfrm>
              <a:prstGeom prst="roundRect">
                <a:avLst>
                  <a:gd name="adj" fmla="val 4574"/>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pic>
            <p:nvPicPr>
              <p:cNvPr id="83" name="Picture 2">
                <a:hlinkClick r:id="" action="ppaction://noaction"/>
              </p:cNvPr>
              <p:cNvPicPr>
                <a:picLocks noChangeAspect="1" noChangeArrowheads="1"/>
              </p:cNvPicPr>
              <p:nvPr/>
            </p:nvPicPr>
            <p:blipFill>
              <a:blip r:embed="rId4" cstate="print"/>
              <a:srcRect/>
              <a:stretch>
                <a:fillRect/>
              </a:stretch>
            </p:blipFill>
            <p:spPr bwMode="auto">
              <a:xfrm>
                <a:off x="242096" y="1394615"/>
                <a:ext cx="2755900" cy="2527300"/>
              </a:xfrm>
              <a:prstGeom prst="rect">
                <a:avLst/>
              </a:prstGeom>
              <a:noFill/>
              <a:ln w="9525">
                <a:noFill/>
                <a:miter lim="800000"/>
                <a:headEnd/>
                <a:tailEnd/>
              </a:ln>
            </p:spPr>
          </p:pic>
          <p:pic>
            <p:nvPicPr>
              <p:cNvPr id="84" name="Picture 18" descr="MultiCubic2"/>
              <p:cNvPicPr>
                <a:picLocks noChangeAspect="1" noChangeArrowheads="1"/>
              </p:cNvPicPr>
              <p:nvPr/>
            </p:nvPicPr>
            <p:blipFill>
              <a:blip r:embed="rId5" cstate="print"/>
              <a:srcRect/>
              <a:stretch>
                <a:fillRect/>
              </a:stretch>
            </p:blipFill>
            <p:spPr bwMode="auto">
              <a:xfrm>
                <a:off x="2705168" y="3427682"/>
                <a:ext cx="903318" cy="857256"/>
              </a:xfrm>
              <a:prstGeom prst="rect">
                <a:avLst/>
              </a:prstGeom>
              <a:noFill/>
              <a:ln w="9525">
                <a:noFill/>
                <a:miter lim="800000"/>
                <a:headEnd/>
                <a:tailEnd/>
              </a:ln>
            </p:spPr>
          </p:pic>
        </p:grpSp>
        <p:sp>
          <p:nvSpPr>
            <p:cNvPr id="85" name="正方形/長方形 84"/>
            <p:cNvSpPr>
              <a:spLocks noChangeArrowheads="1"/>
            </p:cNvSpPr>
            <p:nvPr/>
          </p:nvSpPr>
          <p:spPr bwMode="auto">
            <a:xfrm>
              <a:off x="6391597" y="845975"/>
              <a:ext cx="2428875" cy="830262"/>
            </a:xfrm>
            <a:prstGeom prst="rect">
              <a:avLst/>
            </a:prstGeom>
            <a:gradFill rotWithShape="1">
              <a:gsLst>
                <a:gs pos="0">
                  <a:srgbClr val="FF0000"/>
                </a:gs>
                <a:gs pos="50000">
                  <a:srgbClr val="FFC000"/>
                </a:gs>
                <a:gs pos="100000">
                  <a:srgbClr val="FFFF00"/>
                </a:gs>
              </a:gsLst>
              <a:lin ang="8100000" scaled="1"/>
            </a:gradFill>
            <a:ln w="9525" algn="ctr">
              <a:noFill/>
              <a:round/>
              <a:headEnd/>
              <a:tailEnd/>
            </a:ln>
          </p:spPr>
          <p:txBody>
            <a:bodyPr wrap="none" lIns="91427" tIns="0" rIns="91427" bIns="0">
              <a:spAutoFit/>
            </a:bodyPr>
            <a:lstStyle/>
            <a:p>
              <a:r>
                <a:rPr lang="ja-JP" altLang="en-US" dirty="0">
                  <a:latin typeface="Arial" panose="020B0604020202020204" pitchFamily="34" charset="0"/>
                  <a:ea typeface="ＭＳ Ｐゴシック" panose="020B0600070205080204" pitchFamily="50" charset="-128"/>
                </a:rPr>
                <a:t>新しい対称性</a:t>
              </a:r>
              <a:endParaRPr lang="en-US" altLang="ja-JP" dirty="0">
                <a:latin typeface="Arial" panose="020B0604020202020204" pitchFamily="34" charset="0"/>
                <a:ea typeface="ＭＳ Ｐゴシック" panose="020B0600070205080204" pitchFamily="50" charset="-128"/>
              </a:endParaRPr>
            </a:p>
            <a:p>
              <a:r>
                <a:rPr lang="ja-JP" altLang="en-US" dirty="0">
                  <a:latin typeface="Arial" panose="020B0604020202020204" pitchFamily="34" charset="0"/>
                  <a:ea typeface="ＭＳ Ｐゴシック" panose="020B0600070205080204" pitchFamily="50" charset="-128"/>
                </a:rPr>
                <a:t>規則性と等方性の共存</a:t>
              </a:r>
              <a:endParaRPr lang="en-US" altLang="ja-JP" dirty="0">
                <a:latin typeface="Arial" panose="020B0604020202020204" pitchFamily="34" charset="0"/>
                <a:ea typeface="ＭＳ Ｐゴシック" panose="020B0600070205080204" pitchFamily="50" charset="-128"/>
              </a:endParaRPr>
            </a:p>
            <a:p>
              <a:r>
                <a:rPr lang="ja-JP" altLang="en-US" dirty="0">
                  <a:latin typeface="Arial" panose="020B0604020202020204" pitchFamily="34" charset="0"/>
                  <a:ea typeface="ＭＳ Ｐゴシック" panose="020B0600070205080204" pitchFamily="50" charset="-128"/>
                </a:rPr>
                <a:t>等方秩序</a:t>
              </a:r>
              <a:endParaRPr lang="en-US" altLang="ja-JP" dirty="0">
                <a:latin typeface="Arial" panose="020B0604020202020204" pitchFamily="34" charset="0"/>
                <a:ea typeface="ＭＳ Ｐゴシック" panose="020B0600070205080204" pitchFamily="50" charset="-128"/>
              </a:endParaRPr>
            </a:p>
          </p:txBody>
        </p:sp>
      </p:grpSp>
      <p:grpSp>
        <p:nvGrpSpPr>
          <p:cNvPr id="29" name="グループ化 28">
            <a:extLst>
              <a:ext uri="{FF2B5EF4-FFF2-40B4-BE49-F238E27FC236}">
                <a16:creationId xmlns:a16="http://schemas.microsoft.com/office/drawing/2014/main" id="{25F3CD03-D764-49A5-BAE7-5BDEE74E57FE}"/>
              </a:ext>
            </a:extLst>
          </p:cNvPr>
          <p:cNvGrpSpPr>
            <a:grpSpLocks noChangeAspect="1"/>
          </p:cNvGrpSpPr>
          <p:nvPr/>
        </p:nvGrpSpPr>
        <p:grpSpPr>
          <a:xfrm>
            <a:off x="121170" y="4215086"/>
            <a:ext cx="4885185" cy="2565793"/>
            <a:chOff x="3626177" y="660350"/>
            <a:chExt cx="5426760" cy="2850237"/>
          </a:xfrm>
        </p:grpSpPr>
        <p:sp>
          <p:nvSpPr>
            <p:cNvPr id="30" name="角丸四角形 104">
              <a:extLst>
                <a:ext uri="{FF2B5EF4-FFF2-40B4-BE49-F238E27FC236}">
                  <a16:creationId xmlns:a16="http://schemas.microsoft.com/office/drawing/2014/main" id="{EA72A428-8A03-4797-B603-3EE3190CCE62}"/>
                </a:ext>
              </a:extLst>
            </p:cNvPr>
            <p:cNvSpPr/>
            <p:nvPr/>
          </p:nvSpPr>
          <p:spPr>
            <a:xfrm>
              <a:off x="3626177" y="660350"/>
              <a:ext cx="5426760" cy="2850237"/>
            </a:xfrm>
            <a:prstGeom prst="roundRect">
              <a:avLst>
                <a:gd name="adj" fmla="val 5422"/>
              </a:avLst>
            </a:prstGeom>
            <a:gradFill flip="none" rotWithShape="1">
              <a:gsLst>
                <a:gs pos="0">
                  <a:srgbClr val="FFFF00">
                    <a:alpha val="40000"/>
                  </a:srgbClr>
                </a:gs>
                <a:gs pos="100000">
                  <a:srgbClr val="FF00FF"/>
                </a:gs>
              </a:gsLst>
              <a:lin ang="13500000" scaled="1"/>
              <a:tileRect/>
            </a:gradFill>
            <a:ln w="19050"/>
          </p:spPr>
          <p:style>
            <a:lnRef idx="1">
              <a:schemeClr val="accent1"/>
            </a:lnRef>
            <a:fillRef idx="3">
              <a:schemeClr val="accent1"/>
            </a:fillRef>
            <a:effectRef idx="2">
              <a:schemeClr val="accent1"/>
            </a:effectRef>
            <a:fontRef idx="minor">
              <a:schemeClr val="lt1"/>
            </a:fontRef>
          </p:style>
          <p:txBody>
            <a:bodyPr rtlCol="0" anchor="t"/>
            <a:lstStyle/>
            <a:p>
              <a:r>
                <a:rPr lang="ja-JP" altLang="en-US" dirty="0">
                  <a:solidFill>
                    <a:srgbClr val="000000"/>
                  </a:solidFill>
                  <a:latin typeface="Arial" panose="020B0604020202020204" pitchFamily="34" charset="0"/>
                  <a:ea typeface="ＭＳ Ｐゴシック" panose="020B0600070205080204" pitchFamily="50" charset="-128"/>
                </a:rPr>
                <a:t>揺らぎ顕微鏡原理の発案と試作</a:t>
              </a:r>
              <a:endParaRPr lang="en-US" altLang="ja-JP" dirty="0">
                <a:solidFill>
                  <a:srgbClr val="000000"/>
                </a:solidFill>
                <a:latin typeface="Arial" panose="020B0604020202020204" pitchFamily="34" charset="0"/>
                <a:ea typeface="ＭＳ Ｐゴシック" panose="020B0600070205080204" pitchFamily="50" charset="-128"/>
              </a:endParaRPr>
            </a:p>
            <a:p>
              <a:r>
                <a:rPr lang="ja-JP" altLang="en-US" dirty="0">
                  <a:solidFill>
                    <a:srgbClr val="000000"/>
                  </a:solidFill>
                  <a:latin typeface="Arial" panose="020B0604020202020204" pitchFamily="34" charset="0"/>
                  <a:ea typeface="ＭＳ Ｐゴシック" panose="020B0600070205080204" pitchFamily="50" charset="-128"/>
                </a:rPr>
                <a:t>動的不均一性の直接・リアルタイム観察</a:t>
              </a:r>
            </a:p>
          </p:txBody>
        </p:sp>
        <p:pic>
          <p:nvPicPr>
            <p:cNvPr id="31" name="図 30">
              <a:extLst>
                <a:ext uri="{FF2B5EF4-FFF2-40B4-BE49-F238E27FC236}">
                  <a16:creationId xmlns:a16="http://schemas.microsoft.com/office/drawing/2014/main" id="{A6FD3308-72DA-4BAB-9A0E-E4D99F5C3255}"/>
                </a:ext>
              </a:extLst>
            </p:cNvPr>
            <p:cNvPicPr>
              <a:picLocks noChangeAspect="1"/>
            </p:cNvPicPr>
            <p:nvPr/>
          </p:nvPicPr>
          <p:blipFill>
            <a:blip r:embed="rId6"/>
            <a:stretch>
              <a:fillRect/>
            </a:stretch>
          </p:blipFill>
          <p:spPr>
            <a:xfrm>
              <a:off x="3872325" y="1405347"/>
              <a:ext cx="4934464" cy="2043835"/>
            </a:xfrm>
            <a:prstGeom prst="rect">
              <a:avLst/>
            </a:prstGeom>
          </p:spPr>
        </p:pic>
      </p:grpSp>
      <p:grpSp>
        <p:nvGrpSpPr>
          <p:cNvPr id="33" name="グループ化 32">
            <a:extLst>
              <a:ext uri="{FF2B5EF4-FFF2-40B4-BE49-F238E27FC236}">
                <a16:creationId xmlns:a16="http://schemas.microsoft.com/office/drawing/2014/main" id="{02B1E382-2200-4E54-9FE1-6D749828D19B}"/>
              </a:ext>
            </a:extLst>
          </p:cNvPr>
          <p:cNvGrpSpPr/>
          <p:nvPr/>
        </p:nvGrpSpPr>
        <p:grpSpPr>
          <a:xfrm>
            <a:off x="5373384" y="4221088"/>
            <a:ext cx="3591104" cy="2572359"/>
            <a:chOff x="730866" y="827074"/>
            <a:chExt cx="3370496" cy="2385902"/>
          </a:xfrm>
        </p:grpSpPr>
        <p:sp>
          <p:nvSpPr>
            <p:cNvPr id="34" name="角丸四角形 97">
              <a:extLst>
                <a:ext uri="{FF2B5EF4-FFF2-40B4-BE49-F238E27FC236}">
                  <a16:creationId xmlns:a16="http://schemas.microsoft.com/office/drawing/2014/main" id="{6EA8CCCE-30FB-430E-8E98-DD4E247AE0C4}"/>
                </a:ext>
              </a:extLst>
            </p:cNvPr>
            <p:cNvSpPr/>
            <p:nvPr/>
          </p:nvSpPr>
          <p:spPr>
            <a:xfrm>
              <a:off x="755574" y="827074"/>
              <a:ext cx="3345788" cy="2385902"/>
            </a:xfrm>
            <a:prstGeom prst="roundRect">
              <a:avLst>
                <a:gd name="adj" fmla="val 5422"/>
              </a:avLst>
            </a:prstGeom>
            <a:solidFill>
              <a:srgbClr val="FF3399">
                <a:alpha val="50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a:solidFill>
                  <a:srgbClr val="FFFFFF"/>
                </a:solidFill>
                <a:latin typeface="Arial" panose="020B0604020202020204" pitchFamily="34" charset="0"/>
                <a:ea typeface="ＭＳ Ｐゴシック" panose="020B0600070205080204" pitchFamily="50" charset="-128"/>
              </a:endParaRPr>
            </a:p>
          </p:txBody>
        </p:sp>
        <p:sp>
          <p:nvSpPr>
            <p:cNvPr id="35" name="テキスト ボックス 34">
              <a:extLst>
                <a:ext uri="{FF2B5EF4-FFF2-40B4-BE49-F238E27FC236}">
                  <a16:creationId xmlns:a16="http://schemas.microsoft.com/office/drawing/2014/main" id="{2AFADEBD-234A-48A5-95C4-05FF78B169CB}"/>
                </a:ext>
              </a:extLst>
            </p:cNvPr>
            <p:cNvSpPr txBox="1"/>
            <p:nvPr/>
          </p:nvSpPr>
          <p:spPr>
            <a:xfrm>
              <a:off x="730866" y="841393"/>
              <a:ext cx="3251585" cy="599482"/>
            </a:xfrm>
            <a:prstGeom prst="rect">
              <a:avLst/>
            </a:prstGeom>
            <a:noFill/>
          </p:spPr>
          <p:txBody>
            <a:bodyPr wrap="none" rtlCol="0">
              <a:spAutoFit/>
            </a:bodyPr>
            <a:lstStyle/>
            <a:p>
              <a:r>
                <a:rPr lang="ja-JP" altLang="en-US" dirty="0">
                  <a:solidFill>
                    <a:srgbClr val="000000"/>
                  </a:solidFill>
                  <a:latin typeface="Arial" panose="020B0604020202020204" pitchFamily="34" charset="0"/>
                  <a:ea typeface="ＭＳ Ｐゴシック" panose="020B0600070205080204" pitchFamily="50" charset="-128"/>
                </a:rPr>
                <a:t>ＬＣミセル：分子バルブ</a:t>
              </a:r>
              <a:endParaRPr lang="en-US" altLang="ja-JP" dirty="0">
                <a:solidFill>
                  <a:srgbClr val="000000"/>
                </a:solidFill>
                <a:latin typeface="Arial" panose="020B0604020202020204" pitchFamily="34" charset="0"/>
                <a:ea typeface="ＭＳ Ｐゴシック" panose="020B0600070205080204" pitchFamily="50" charset="-128"/>
              </a:endParaRPr>
            </a:p>
            <a:p>
              <a:r>
                <a:rPr lang="ja-JP" altLang="en-US" dirty="0">
                  <a:solidFill>
                    <a:srgbClr val="000000"/>
                  </a:solidFill>
                  <a:latin typeface="Arial" panose="020B0604020202020204" pitchFamily="34" charset="0"/>
                  <a:ea typeface="ＭＳ Ｐゴシック" panose="020B0600070205080204" pitchFamily="50" charset="-128"/>
                </a:rPr>
                <a:t>物質輸送：ドラッグデリバリー</a:t>
              </a:r>
              <a:r>
                <a:rPr lang="en-US" altLang="ja-JP" b="1" dirty="0">
                  <a:solidFill>
                    <a:srgbClr val="000000"/>
                  </a:solidFill>
                  <a:latin typeface="Arial" panose="020B0604020202020204" pitchFamily="34" charset="0"/>
                  <a:ea typeface="ＭＳ Ｐゴシック" panose="020B0600070205080204" pitchFamily="50" charset="-128"/>
                  <a:cs typeface="Times New Roman" panose="02020603050405020304" pitchFamily="18" charset="0"/>
                </a:rPr>
                <a:t>DDS</a:t>
              </a:r>
              <a:endParaRPr lang="ja-JP" altLang="en-US" b="1" dirty="0">
                <a:solidFill>
                  <a:srgbClr val="000000"/>
                </a:solidFill>
                <a:latin typeface="Arial" panose="020B0604020202020204" pitchFamily="34" charset="0"/>
                <a:ea typeface="ＭＳ Ｐゴシック" panose="020B0600070205080204" pitchFamily="50" charset="-128"/>
                <a:cs typeface="Times New Roman" panose="02020603050405020304" pitchFamily="18" charset="0"/>
              </a:endParaRPr>
            </a:p>
          </p:txBody>
        </p:sp>
        <p:pic>
          <p:nvPicPr>
            <p:cNvPr id="36" name="Picture 3">
              <a:extLst>
                <a:ext uri="{FF2B5EF4-FFF2-40B4-BE49-F238E27FC236}">
                  <a16:creationId xmlns:a16="http://schemas.microsoft.com/office/drawing/2014/main" id="{4F26A6E9-5D47-468A-B683-225AA1A426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1509902"/>
              <a:ext cx="3076268" cy="161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2414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50000">
              <a:srgbClr val="66FF33"/>
            </a:gs>
            <a:gs pos="100000">
              <a:schemeClr val="folHlink"/>
            </a:gs>
          </a:gsLst>
          <a:lin ang="2700000" scaled="1"/>
        </a:gradFill>
        <a:effectLst/>
      </p:bgPr>
    </p:bg>
    <p:spTree>
      <p:nvGrpSpPr>
        <p:cNvPr id="1" name=""/>
        <p:cNvGrpSpPr/>
        <p:nvPr/>
      </p:nvGrpSpPr>
      <p:grpSpPr>
        <a:xfrm>
          <a:off x="0" y="0"/>
          <a:ext cx="0" cy="0"/>
          <a:chOff x="0" y="0"/>
          <a:chExt cx="0" cy="0"/>
        </a:xfrm>
      </p:grpSpPr>
      <p:sp>
        <p:nvSpPr>
          <p:cNvPr id="94" name="AutoShape 11"/>
          <p:cNvSpPr>
            <a:spLocks noChangeArrowheads="1"/>
          </p:cNvSpPr>
          <p:nvPr/>
        </p:nvSpPr>
        <p:spPr bwMode="auto">
          <a:xfrm>
            <a:off x="325713" y="116632"/>
            <a:ext cx="8496300" cy="647800"/>
          </a:xfrm>
          <a:prstGeom prst="roundRect">
            <a:avLst>
              <a:gd name="adj" fmla="val 10208"/>
            </a:avLst>
          </a:prstGeom>
          <a:gradFill rotWithShape="0">
            <a:gsLst>
              <a:gs pos="0">
                <a:srgbClr val="FF33CC"/>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35995" tIns="45714" rIns="35995" bIns="45714" anchor="ctr"/>
          <a:lstStyle/>
          <a:p>
            <a:r>
              <a:rPr lang="en-US" altLang="ja-JP" dirty="0"/>
              <a:t>●</a:t>
            </a:r>
            <a:r>
              <a:rPr lang="ja-JP" altLang="en-US" dirty="0"/>
              <a:t>後半　ソフトマター物理の基礎研究実験</a:t>
            </a:r>
          </a:p>
          <a:p>
            <a:r>
              <a:rPr lang="ja-JP" altLang="en-US" dirty="0"/>
              <a:t>ソフトマターの新奇な構造とダイナミクス</a:t>
            </a:r>
          </a:p>
        </p:txBody>
      </p:sp>
      <p:pic>
        <p:nvPicPr>
          <p:cNvPr id="140" name="bluelight.mpg">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rotWithShape="1">
          <a:blip r:embed="rId5"/>
          <a:srcRect l="8187" t="6300" r="8260" b="6701"/>
          <a:stretch/>
        </p:blipFill>
        <p:spPr bwMode="auto">
          <a:xfrm>
            <a:off x="298322" y="1587715"/>
            <a:ext cx="230425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a:extLst>
              <a:ext uri="{FF2B5EF4-FFF2-40B4-BE49-F238E27FC236}">
                <a16:creationId xmlns:a16="http://schemas.microsoft.com/office/drawing/2014/main" id="{9FB55018-8B4E-4C40-85BD-DDF677A166D1}"/>
              </a:ext>
            </a:extLst>
          </p:cNvPr>
          <p:cNvGrpSpPr/>
          <p:nvPr/>
        </p:nvGrpSpPr>
        <p:grpSpPr>
          <a:xfrm>
            <a:off x="123181" y="882454"/>
            <a:ext cx="3258628" cy="2523441"/>
            <a:chOff x="123181" y="882454"/>
            <a:chExt cx="3258628" cy="2523441"/>
          </a:xfrm>
        </p:grpSpPr>
        <p:sp>
          <p:nvSpPr>
            <p:cNvPr id="116" name="角丸四角形 115"/>
            <p:cNvSpPr/>
            <p:nvPr/>
          </p:nvSpPr>
          <p:spPr>
            <a:xfrm>
              <a:off x="123181" y="882454"/>
              <a:ext cx="2736304" cy="642468"/>
            </a:xfrm>
            <a:prstGeom prst="roundRect">
              <a:avLst>
                <a:gd name="adj" fmla="val 5422"/>
              </a:avLst>
            </a:prstGeom>
            <a:solidFill>
              <a:srgbClr val="00FFFF">
                <a:alpha val="50000"/>
              </a:srgbClr>
            </a:solidFill>
            <a:ln w="19050"/>
          </p:spPr>
          <p:style>
            <a:lnRef idx="1">
              <a:schemeClr val="accent1"/>
            </a:lnRef>
            <a:fillRef idx="3">
              <a:schemeClr val="accent1"/>
            </a:fillRef>
            <a:effectRef idx="2">
              <a:schemeClr val="accent1"/>
            </a:effectRef>
            <a:fontRef idx="minor">
              <a:schemeClr val="lt1"/>
            </a:fontRef>
          </p:style>
          <p:txBody>
            <a:bodyPr rtlCol="0" anchor="t"/>
            <a:lstStyle/>
            <a:p>
              <a:r>
                <a:rPr lang="ja-JP" altLang="en-US" dirty="0">
                  <a:solidFill>
                    <a:srgbClr val="000000"/>
                  </a:solidFill>
                  <a:latin typeface="ＭＳ Ｐゴシック" panose="020B0600070205080204" pitchFamily="50" charset="-128"/>
                  <a:ea typeface="ＭＳ Ｐゴシック" panose="020B0600070205080204" pitchFamily="50" charset="-128"/>
                </a:rPr>
                <a:t>高分子安定化ブルー相</a:t>
              </a:r>
              <a:endParaRPr lang="en-US" altLang="ja-JP" dirty="0">
                <a:solidFill>
                  <a:srgbClr val="000000"/>
                </a:solidFill>
                <a:latin typeface="ＭＳ Ｐゴシック" panose="020B0600070205080204" pitchFamily="50" charset="-128"/>
                <a:ea typeface="ＭＳ Ｐゴシック" panose="020B0600070205080204" pitchFamily="50" charset="-128"/>
              </a:endParaRPr>
            </a:p>
            <a:p>
              <a:r>
                <a:rPr lang="ja-JP" altLang="en-US" dirty="0">
                  <a:solidFill>
                    <a:srgbClr val="000000"/>
                  </a:solidFill>
                  <a:latin typeface="ＭＳ Ｐゴシック" panose="020B0600070205080204" pitchFamily="50" charset="-128"/>
                  <a:ea typeface="ＭＳ Ｐゴシック" panose="020B0600070205080204" pitchFamily="50" charset="-128"/>
                </a:rPr>
                <a:t>の揺らぎとダイナミクス</a:t>
              </a:r>
            </a:p>
          </p:txBody>
        </p:sp>
        <p:pic>
          <p:nvPicPr>
            <p:cNvPr id="118" name="Picture 14" descr="E9CB15CholB_01_05400_C1"/>
            <p:cNvPicPr>
              <a:picLocks noChangeAspect="1" noChangeArrowheads="1"/>
            </p:cNvPicPr>
            <p:nvPr/>
          </p:nvPicPr>
          <p:blipFill>
            <a:blip r:embed="rId6" cstate="print"/>
            <a:srcRect/>
            <a:stretch>
              <a:fillRect/>
            </a:stretch>
          </p:blipFill>
          <p:spPr bwMode="auto">
            <a:xfrm>
              <a:off x="2195736" y="2348880"/>
              <a:ext cx="1186073" cy="1057015"/>
            </a:xfrm>
            <a:prstGeom prst="rect">
              <a:avLst/>
            </a:prstGeom>
            <a:noFill/>
          </p:spPr>
        </p:pic>
      </p:grpSp>
      <p:grpSp>
        <p:nvGrpSpPr>
          <p:cNvPr id="5" name="グループ化 4">
            <a:extLst>
              <a:ext uri="{FF2B5EF4-FFF2-40B4-BE49-F238E27FC236}">
                <a16:creationId xmlns:a16="http://schemas.microsoft.com/office/drawing/2014/main" id="{35757133-06B3-4F78-BED3-B2B47F6737F2}"/>
              </a:ext>
            </a:extLst>
          </p:cNvPr>
          <p:cNvGrpSpPr/>
          <p:nvPr/>
        </p:nvGrpSpPr>
        <p:grpSpPr>
          <a:xfrm>
            <a:off x="80445" y="3498024"/>
            <a:ext cx="3145160" cy="3272346"/>
            <a:chOff x="80445" y="3498024"/>
            <a:chExt cx="3145160" cy="3272346"/>
          </a:xfrm>
        </p:grpSpPr>
        <p:pic>
          <p:nvPicPr>
            <p:cNvPr id="10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45" y="4825299"/>
              <a:ext cx="3145160" cy="194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6" name="グループ化 105"/>
            <p:cNvGrpSpPr/>
            <p:nvPr/>
          </p:nvGrpSpPr>
          <p:grpSpPr>
            <a:xfrm rot="453513">
              <a:off x="1019347" y="4722051"/>
              <a:ext cx="1833847" cy="1123236"/>
              <a:chOff x="5709871" y="3357672"/>
              <a:chExt cx="2929516" cy="1834223"/>
            </a:xfrm>
          </p:grpSpPr>
          <p:pic>
            <p:nvPicPr>
              <p:cNvPr id="10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525246">
                <a:off x="7467812" y="3527823"/>
                <a:ext cx="1171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525246">
                <a:off x="5905369" y="3623871"/>
                <a:ext cx="1171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525246">
                <a:off x="6332727" y="4127859"/>
                <a:ext cx="1171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525246">
                <a:off x="6341328" y="4696595"/>
                <a:ext cx="1171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525246">
                <a:off x="6781754" y="3357672"/>
                <a:ext cx="1171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525246">
                <a:off x="5709871" y="4160232"/>
                <a:ext cx="1171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525246">
                <a:off x="7151082" y="4081988"/>
                <a:ext cx="1171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4" name="正方形/長方形 113"/>
            <p:cNvSpPr>
              <a:spLocks noChangeArrowheads="1"/>
            </p:cNvSpPr>
            <p:nvPr/>
          </p:nvSpPr>
          <p:spPr bwMode="auto">
            <a:xfrm>
              <a:off x="470900" y="4161984"/>
              <a:ext cx="1800331" cy="553998"/>
            </a:xfrm>
            <a:prstGeom prst="rect">
              <a:avLst/>
            </a:prstGeom>
            <a:gradFill rotWithShape="1">
              <a:gsLst>
                <a:gs pos="0">
                  <a:srgbClr val="CC00FF"/>
                </a:gs>
                <a:gs pos="50000">
                  <a:srgbClr val="FFFF00"/>
                </a:gs>
                <a:gs pos="100000">
                  <a:srgbClr val="FF0000"/>
                </a:gs>
              </a:gsLst>
              <a:lin ang="2700000" scaled="1"/>
            </a:gradFill>
            <a:ln w="9525" algn="ctr">
              <a:noFill/>
              <a:round/>
              <a:headEnd/>
              <a:tailEnd/>
            </a:ln>
          </p:spPr>
          <p:txBody>
            <a:bodyPr wrap="square" lIns="91427" tIns="0" rIns="91427" bIns="0">
              <a:spAutoFit/>
            </a:bodyPr>
            <a:lstStyle/>
            <a:p>
              <a:r>
                <a:rPr lang="ja-JP" altLang="en-US" dirty="0">
                  <a:solidFill>
                    <a:srgbClr val="000000"/>
                  </a:solidFill>
                  <a:latin typeface="Arial" panose="020B0604020202020204" pitchFamily="34" charset="0"/>
                  <a:ea typeface="ＭＳ Ｐゴシック" panose="020B0600070205080204" pitchFamily="50" charset="-128"/>
                </a:rPr>
                <a:t>２次相転移</a:t>
              </a:r>
              <a:endParaRPr lang="en-US" altLang="ja-JP" dirty="0">
                <a:solidFill>
                  <a:srgbClr val="000000"/>
                </a:solidFill>
                <a:latin typeface="Arial" panose="020B0604020202020204" pitchFamily="34" charset="0"/>
                <a:ea typeface="ＭＳ Ｐゴシック" panose="020B0600070205080204" pitchFamily="50" charset="-128"/>
              </a:endParaRPr>
            </a:p>
            <a:p>
              <a:r>
                <a:rPr lang="ja-JP" altLang="en-US" dirty="0">
                  <a:solidFill>
                    <a:srgbClr val="000000"/>
                  </a:solidFill>
                  <a:latin typeface="Arial" panose="020B0604020202020204" pitchFamily="34" charset="0"/>
                  <a:ea typeface="ＭＳ Ｐゴシック" panose="020B0600070205080204" pitchFamily="50" charset="-128"/>
                </a:rPr>
                <a:t>ネマティック相</a:t>
              </a:r>
              <a:endParaRPr lang="en-US" altLang="ja-JP" dirty="0">
                <a:solidFill>
                  <a:srgbClr val="000000"/>
                </a:solidFill>
                <a:latin typeface="Arial" panose="020B0604020202020204" pitchFamily="34" charset="0"/>
                <a:ea typeface="ＭＳ Ｐゴシック" panose="020B0600070205080204" pitchFamily="50" charset="-128"/>
              </a:endParaRPr>
            </a:p>
          </p:txBody>
        </p:sp>
        <p:sp>
          <p:nvSpPr>
            <p:cNvPr id="3" name="正方形/長方形 2"/>
            <p:cNvSpPr/>
            <p:nvPr/>
          </p:nvSpPr>
          <p:spPr>
            <a:xfrm>
              <a:off x="123181" y="3498024"/>
              <a:ext cx="2530622" cy="646331"/>
            </a:xfrm>
            <a:prstGeom prst="rect">
              <a:avLst/>
            </a:prstGeom>
            <a:solidFill>
              <a:srgbClr val="FFFF00"/>
            </a:solidFill>
          </p:spPr>
          <p:txBody>
            <a:bodyPr wrap="square">
              <a:spAutoFit/>
            </a:bodyPr>
            <a:lstStyle/>
            <a:p>
              <a:r>
                <a:rPr lang="ja-JP" altLang="en-US" dirty="0">
                  <a:latin typeface="Arial" panose="020B0604020202020204" pitchFamily="34" charset="0"/>
                  <a:ea typeface="ＭＳ Ｐゴシック" panose="020B0600070205080204" pitchFamily="50" charset="-128"/>
                </a:rPr>
                <a:t>光誘起</a:t>
              </a:r>
              <a:endParaRPr lang="en-US" altLang="ja-JP" dirty="0">
                <a:latin typeface="Arial" panose="020B0604020202020204" pitchFamily="34" charset="0"/>
                <a:ea typeface="ＭＳ Ｐゴシック" panose="020B0600070205080204" pitchFamily="50" charset="-128"/>
              </a:endParaRPr>
            </a:p>
            <a:p>
              <a:r>
                <a:rPr lang="ja-JP" altLang="en-US" dirty="0">
                  <a:latin typeface="Arial" panose="020B0604020202020204" pitchFamily="34" charset="0"/>
                  <a:ea typeface="ＭＳ Ｐゴシック" panose="020B0600070205080204" pitchFamily="50" charset="-128"/>
                </a:rPr>
                <a:t>等方</a:t>
              </a:r>
              <a:r>
                <a:rPr lang="en-US" altLang="ja-JP" dirty="0">
                  <a:latin typeface="Arial" panose="020B0604020202020204" pitchFamily="34" charset="0"/>
                  <a:ea typeface="ＭＳ Ｐゴシック" panose="020B0600070205080204" pitchFamily="50" charset="-128"/>
                </a:rPr>
                <a:t>-</a:t>
              </a:r>
              <a:r>
                <a:rPr lang="ja-JP" altLang="en-US" dirty="0">
                  <a:latin typeface="Arial" panose="020B0604020202020204" pitchFamily="34" charset="0"/>
                  <a:ea typeface="ＭＳ Ｐゴシック" panose="020B0600070205080204" pitchFamily="50" charset="-128"/>
                </a:rPr>
                <a:t>ネマティック相転移</a:t>
              </a:r>
            </a:p>
          </p:txBody>
        </p:sp>
      </p:grpSp>
      <p:graphicFrame>
        <p:nvGraphicFramePr>
          <p:cNvPr id="81" name="表 80"/>
          <p:cNvGraphicFramePr>
            <a:graphicFrameLocks noGrp="1"/>
          </p:cNvGraphicFramePr>
          <p:nvPr>
            <p:extLst>
              <p:ext uri="{D42A27DB-BD31-4B8C-83A1-F6EECF244321}">
                <p14:modId xmlns:p14="http://schemas.microsoft.com/office/powerpoint/2010/main" val="2756044858"/>
              </p:ext>
            </p:extLst>
          </p:nvPr>
        </p:nvGraphicFramePr>
        <p:xfrm>
          <a:off x="3063903" y="4528358"/>
          <a:ext cx="5940000" cy="2242012"/>
        </p:xfrm>
        <a:graphic>
          <a:graphicData uri="http://schemas.openxmlformats.org/drawingml/2006/table">
            <a:tbl>
              <a:tblPr firstRow="1" bandRow="1">
                <a:tableStyleId>{93296810-A885-4BE3-A3E7-6D5BEEA58F35}</a:tableStyleId>
              </a:tblPr>
              <a:tblGrid>
                <a:gridCol w="540000">
                  <a:extLst>
                    <a:ext uri="{9D8B030D-6E8A-4147-A177-3AD203B41FA5}">
                      <a16:colId xmlns:a16="http://schemas.microsoft.com/office/drawing/2014/main" val="1094929112"/>
                    </a:ext>
                  </a:extLst>
                </a:gridCol>
                <a:gridCol w="5400000">
                  <a:extLst>
                    <a:ext uri="{9D8B030D-6E8A-4147-A177-3AD203B41FA5}">
                      <a16:colId xmlns:a16="http://schemas.microsoft.com/office/drawing/2014/main" val="1395852513"/>
                    </a:ext>
                  </a:extLst>
                </a:gridCol>
              </a:tblGrid>
              <a:tr h="241188">
                <a:tc>
                  <a:txBody>
                    <a:bodyPr/>
                    <a:lstStyle/>
                    <a:p>
                      <a:endParaRPr kumimoji="1" lang="ja-JP" altLang="en-US" dirty="0"/>
                    </a:p>
                  </a:txBody>
                  <a:tcPr/>
                </a:tc>
                <a:tc>
                  <a:txBody>
                    <a:bodyPr/>
                    <a:lstStyle/>
                    <a:p>
                      <a:pPr algn="ctr"/>
                      <a:r>
                        <a:rPr kumimoji="1" lang="ja-JP" altLang="en-US" dirty="0"/>
                        <a:t>２０１７前期</a:t>
                      </a:r>
                    </a:p>
                  </a:txBody>
                  <a:tcPr anchor="ctr"/>
                </a:tc>
                <a:extLst>
                  <a:ext uri="{0D108BD9-81ED-4DB2-BD59-A6C34878D82A}">
                    <a16:rowId xmlns:a16="http://schemas.microsoft.com/office/drawing/2014/main" val="1977976937"/>
                  </a:ext>
                </a:extLst>
              </a:tr>
              <a:tr h="365760">
                <a:tc>
                  <a:txBody>
                    <a:bodyPr/>
                    <a:lstStyle/>
                    <a:p>
                      <a:pPr algn="ctr"/>
                      <a:r>
                        <a:rPr lang="ja-JP" altLang="en-US" sz="1800" dirty="0">
                          <a:effectLst>
                            <a:outerShdw blurRad="38100" dist="38100" dir="2700000" algn="tl">
                              <a:srgbClr val="C0C0C0"/>
                            </a:outerShdw>
                          </a:effectLst>
                        </a:rPr>
                        <a:t>①</a:t>
                      </a:r>
                      <a:endParaRPr kumimoji="1" lang="ja-JP" altLang="en-US" dirty="0"/>
                    </a:p>
                  </a:txBody>
                  <a:tcPr/>
                </a:tc>
                <a:tc>
                  <a:txBody>
                    <a:bodyPr/>
                    <a:lstStyle/>
                    <a:p>
                      <a:r>
                        <a:rPr lang="ja-JP" altLang="en-US" sz="1800" dirty="0">
                          <a:effectLst>
                            <a:outerShdw blurRad="38100" dist="38100" dir="2700000" algn="tl">
                              <a:srgbClr val="C0C0C0"/>
                            </a:outerShdw>
                          </a:effectLst>
                        </a:rPr>
                        <a:t>スメクティック層構造の競合とソフトニング効果</a:t>
                      </a:r>
                      <a:endParaRPr kumimoji="1" lang="ja-JP" altLang="en-US" dirty="0"/>
                    </a:p>
                  </a:txBody>
                  <a:tcPr/>
                </a:tc>
                <a:extLst>
                  <a:ext uri="{0D108BD9-81ED-4DB2-BD59-A6C34878D82A}">
                    <a16:rowId xmlns:a16="http://schemas.microsoft.com/office/drawing/2014/main" val="2815838127"/>
                  </a:ext>
                </a:extLst>
              </a:tr>
              <a:tr h="377623">
                <a:tc>
                  <a:txBody>
                    <a:bodyPr/>
                    <a:lstStyle/>
                    <a:p>
                      <a:pPr algn="ctr"/>
                      <a:r>
                        <a:rPr lang="ja-JP" altLang="en-US" sz="1800" dirty="0">
                          <a:effectLst>
                            <a:outerShdw blurRad="38100" dist="38100" dir="2700000" algn="tl">
                              <a:srgbClr val="C0C0C0"/>
                            </a:outerShdw>
                          </a:effectLst>
                        </a:rPr>
                        <a:t>②</a:t>
                      </a:r>
                      <a:endParaRPr kumimoji="1" lang="ja-JP" altLang="en-US" dirty="0"/>
                    </a:p>
                  </a:txBody>
                  <a:tcPr/>
                </a:tc>
                <a:tc>
                  <a:txBody>
                    <a:bodyPr/>
                    <a:lstStyle/>
                    <a:p>
                      <a:r>
                        <a:rPr lang="ja-JP" altLang="en-US" sz="1800" dirty="0">
                          <a:effectLst>
                            <a:outerShdw blurRad="38100" dist="38100" dir="2700000" algn="tl">
                              <a:srgbClr val="C0C0C0"/>
                            </a:outerShdw>
                          </a:effectLst>
                        </a:rPr>
                        <a:t>スメクティック層構造の膨潤とソフトニング効果</a:t>
                      </a:r>
                      <a:endParaRPr kumimoji="1" lang="ja-JP" altLang="en-US" dirty="0"/>
                    </a:p>
                  </a:txBody>
                  <a:tcPr/>
                </a:tc>
                <a:extLst>
                  <a:ext uri="{0D108BD9-81ED-4DB2-BD59-A6C34878D82A}">
                    <a16:rowId xmlns:a16="http://schemas.microsoft.com/office/drawing/2014/main" val="607001212"/>
                  </a:ext>
                </a:extLst>
              </a:tr>
              <a:tr h="377623">
                <a:tc>
                  <a:txBody>
                    <a:bodyPr/>
                    <a:lstStyle/>
                    <a:p>
                      <a:pPr algn="ctr"/>
                      <a:r>
                        <a:rPr lang="ja-JP" altLang="en-US" sz="1800" dirty="0">
                          <a:effectLst>
                            <a:outerShdw blurRad="38100" dist="38100" dir="2700000" algn="tl">
                              <a:srgbClr val="C0C0C0"/>
                            </a:outerShdw>
                          </a:effectLst>
                        </a:rPr>
                        <a:t>③</a:t>
                      </a:r>
                      <a:endParaRPr kumimoji="1" lang="ja-JP" altLang="en-US" dirty="0"/>
                    </a:p>
                  </a:txBody>
                  <a:tcPr/>
                </a:tc>
                <a:tc>
                  <a:txBody>
                    <a:bodyPr/>
                    <a:lstStyle/>
                    <a:p>
                      <a:r>
                        <a:rPr lang="en-US" altLang="ja-JP" sz="1800" dirty="0">
                          <a:effectLst>
                            <a:outerShdw blurRad="38100" dist="38100" dir="2700000" algn="tl">
                              <a:srgbClr val="C0C0C0"/>
                            </a:outerShdw>
                          </a:effectLst>
                        </a:rPr>
                        <a:t>Slippery</a:t>
                      </a:r>
                      <a:r>
                        <a:rPr lang="ja-JP" altLang="en-US" sz="1800" dirty="0">
                          <a:effectLst>
                            <a:outerShdw blurRad="38100" dist="38100" dir="2700000" algn="tl">
                              <a:srgbClr val="C0C0C0"/>
                            </a:outerShdw>
                          </a:effectLst>
                        </a:rPr>
                        <a:t>界面上のダイレクター回転ダイナミクス</a:t>
                      </a:r>
                      <a:endParaRPr kumimoji="1" lang="ja-JP" altLang="en-US" dirty="0"/>
                    </a:p>
                  </a:txBody>
                  <a:tcPr/>
                </a:tc>
                <a:extLst>
                  <a:ext uri="{0D108BD9-81ED-4DB2-BD59-A6C34878D82A}">
                    <a16:rowId xmlns:a16="http://schemas.microsoft.com/office/drawing/2014/main" val="3456930244"/>
                  </a:ext>
                </a:extLst>
              </a:tr>
              <a:tr h="377623">
                <a:tc>
                  <a:txBody>
                    <a:bodyPr/>
                    <a:lstStyle/>
                    <a:p>
                      <a:pPr algn="ctr"/>
                      <a:r>
                        <a:rPr lang="ja-JP" altLang="en-US" sz="1800" dirty="0">
                          <a:effectLst>
                            <a:outerShdw blurRad="38100" dist="38100" dir="2700000" algn="tl">
                              <a:srgbClr val="C0C0C0"/>
                            </a:outerShdw>
                          </a:effectLst>
                        </a:rPr>
                        <a:t>④</a:t>
                      </a:r>
                      <a:endParaRPr kumimoji="1" lang="ja-JP" altLang="en-US" dirty="0"/>
                    </a:p>
                  </a:txBody>
                  <a:tcPr/>
                </a:tc>
                <a:tc>
                  <a:txBody>
                    <a:bodyPr/>
                    <a:lstStyle/>
                    <a:p>
                      <a:r>
                        <a:rPr lang="ja-JP" altLang="en-US" sz="1800" dirty="0">
                          <a:effectLst>
                            <a:outerShdw blurRad="38100" dist="38100" dir="2700000" algn="tl">
                              <a:srgbClr val="C0C0C0"/>
                            </a:outerShdw>
                          </a:effectLst>
                        </a:rPr>
                        <a:t>ブルー相とナノ</a:t>
                      </a:r>
                      <a:r>
                        <a:rPr lang="en-US" altLang="ja-JP" sz="1800" dirty="0">
                          <a:effectLst>
                            <a:outerShdw blurRad="38100" dist="38100" dir="2700000" algn="tl">
                              <a:srgbClr val="C0C0C0"/>
                            </a:outerShdw>
                          </a:effectLst>
                        </a:rPr>
                        <a:t>Slippery</a:t>
                      </a:r>
                      <a:r>
                        <a:rPr lang="ja-JP" altLang="en-US" sz="1800" dirty="0">
                          <a:effectLst>
                            <a:outerShdw blurRad="38100" dist="38100" dir="2700000" algn="tl">
                              <a:srgbClr val="C0C0C0"/>
                            </a:outerShdw>
                          </a:effectLst>
                        </a:rPr>
                        <a:t>界面</a:t>
                      </a:r>
                      <a:r>
                        <a:rPr lang="en-US" altLang="ja-JP" sz="1800" dirty="0">
                          <a:effectLst>
                            <a:outerShdw blurRad="38100" dist="38100" dir="2700000" algn="tl">
                              <a:srgbClr val="C0C0C0"/>
                            </a:outerShdw>
                          </a:effectLst>
                        </a:rPr>
                        <a:t>–</a:t>
                      </a:r>
                      <a:r>
                        <a:rPr lang="ja-JP" altLang="en-US" sz="1800" dirty="0">
                          <a:effectLst>
                            <a:outerShdw blurRad="38100" dist="38100" dir="2700000" algn="tl">
                              <a:srgbClr val="C0C0C0"/>
                            </a:outerShdw>
                          </a:effectLst>
                        </a:rPr>
                        <a:t>金ナノ粒子混合系</a:t>
                      </a:r>
                      <a:r>
                        <a:rPr lang="en-US" altLang="ja-JP" sz="1800" dirty="0">
                          <a:effectLst>
                            <a:outerShdw blurRad="38100" dist="38100" dir="2700000" algn="tl">
                              <a:srgbClr val="C0C0C0"/>
                            </a:outerShdw>
                          </a:effectLst>
                        </a:rPr>
                        <a:t>-</a:t>
                      </a:r>
                      <a:endParaRPr lang="en-US" altLang="ja-JP" sz="1800" dirty="0">
                        <a:solidFill>
                          <a:srgbClr val="000000"/>
                        </a:solidFill>
                        <a:effectLst>
                          <a:outerShdw blurRad="38100" dist="38100" dir="2700000" algn="tl">
                            <a:srgbClr val="C0C0C0"/>
                          </a:outerShdw>
                        </a:effectLst>
                        <a:latin typeface="Times New Roman" pitchFamily="18" charset="0"/>
                        <a:ea typeface="HGP創英角ｺﾞｼｯｸUB" pitchFamily="50" charset="-128"/>
                      </a:endParaRPr>
                    </a:p>
                  </a:txBody>
                  <a:tcPr/>
                </a:tc>
                <a:extLst>
                  <a:ext uri="{0D108BD9-81ED-4DB2-BD59-A6C34878D82A}">
                    <a16:rowId xmlns:a16="http://schemas.microsoft.com/office/drawing/2014/main" val="2162189023"/>
                  </a:ext>
                </a:extLst>
              </a:tr>
              <a:tr h="377623">
                <a:tc>
                  <a:txBody>
                    <a:bodyPr/>
                    <a:lstStyle/>
                    <a:p>
                      <a:pPr algn="ctr"/>
                      <a:r>
                        <a:rPr kumimoji="1" lang="ja-JP" altLang="en-US" baseline="0" dirty="0">
                          <a:effectLst>
                            <a:outerShdw blurRad="38100" dist="38100" dir="2700000" algn="tl">
                              <a:srgbClr val="000000">
                                <a:alpha val="43137"/>
                              </a:srgbClr>
                            </a:outerShdw>
                          </a:effectLst>
                        </a:rPr>
                        <a:t>➄</a:t>
                      </a:r>
                      <a:endParaRPr kumimoji="1" lang="ja-JP" altLang="en-US" b="0" baseline="0" dirty="0">
                        <a:effectLst>
                          <a:outerShdw blurRad="38100" dist="38100" dir="2700000" algn="tl">
                            <a:srgbClr val="000000">
                              <a:alpha val="43137"/>
                            </a:srgbClr>
                          </a:outerShdw>
                        </a:effectLst>
                        <a:ea typeface="HGP創英角ｺﾞｼｯｸUB" panose="020B0900000000000000" pitchFamily="50" charset="-128"/>
                      </a:endParaRPr>
                    </a:p>
                  </a:txBody>
                  <a:tcPr/>
                </a:tc>
                <a:tc>
                  <a:txBody>
                    <a:bodyPr/>
                    <a:lstStyle/>
                    <a:p>
                      <a:r>
                        <a:rPr lang="ja-JP" altLang="en-US" sz="1800" dirty="0">
                          <a:effectLst>
                            <a:outerShdw blurRad="38100" dist="38100" dir="2700000" algn="tl">
                              <a:srgbClr val="C0C0C0"/>
                            </a:outerShdw>
                          </a:effectLst>
                        </a:rPr>
                        <a:t>液晶高分子混合系のガラス転移</a:t>
                      </a:r>
                      <a:endParaRPr lang="en-US" altLang="ja-JP" sz="1800" dirty="0">
                        <a:solidFill>
                          <a:srgbClr val="000000"/>
                        </a:solidFill>
                        <a:effectLst>
                          <a:outerShdw blurRad="38100" dist="38100" dir="2700000" algn="tl">
                            <a:srgbClr val="C0C0C0"/>
                          </a:outerShdw>
                        </a:effectLst>
                        <a:latin typeface="Times New Roman" pitchFamily="18" charset="0"/>
                        <a:ea typeface="HGP創英角ｺﾞｼｯｸUB" pitchFamily="50" charset="-128"/>
                      </a:endParaRPr>
                    </a:p>
                  </a:txBody>
                  <a:tcPr/>
                </a:tc>
                <a:extLst>
                  <a:ext uri="{0D108BD9-81ED-4DB2-BD59-A6C34878D82A}">
                    <a16:rowId xmlns:a16="http://schemas.microsoft.com/office/drawing/2014/main" val="300680936"/>
                  </a:ext>
                </a:extLst>
              </a:tr>
            </a:tbl>
          </a:graphicData>
        </a:graphic>
      </p:graphicFrame>
      <p:grpSp>
        <p:nvGrpSpPr>
          <p:cNvPr id="8" name="グループ化 7">
            <a:extLst>
              <a:ext uri="{FF2B5EF4-FFF2-40B4-BE49-F238E27FC236}">
                <a16:creationId xmlns:a16="http://schemas.microsoft.com/office/drawing/2014/main" id="{53794C2B-7F68-41AC-9EDC-D91C7AA862DC}"/>
              </a:ext>
            </a:extLst>
          </p:cNvPr>
          <p:cNvGrpSpPr/>
          <p:nvPr/>
        </p:nvGrpSpPr>
        <p:grpSpPr>
          <a:xfrm>
            <a:off x="2771800" y="1700808"/>
            <a:ext cx="3970000" cy="1688738"/>
            <a:chOff x="2854725" y="1676137"/>
            <a:chExt cx="3970000" cy="1688738"/>
          </a:xfrm>
        </p:grpSpPr>
        <p:pic>
          <p:nvPicPr>
            <p:cNvPr id="65" name="図 64">
              <a:extLst>
                <a:ext uri="{FF2B5EF4-FFF2-40B4-BE49-F238E27FC236}">
                  <a16:creationId xmlns:a16="http://schemas.microsoft.com/office/drawing/2014/main" id="{D57510E0-87C0-4D8A-9590-12CA23A028FB}"/>
                </a:ext>
              </a:extLst>
            </p:cNvPr>
            <p:cNvPicPr>
              <a:picLocks noChangeAspect="1"/>
            </p:cNvPicPr>
            <p:nvPr/>
          </p:nvPicPr>
          <p:blipFill>
            <a:blip r:embed="rId9"/>
            <a:stretch>
              <a:fillRect/>
            </a:stretch>
          </p:blipFill>
          <p:spPr>
            <a:xfrm>
              <a:off x="3995936" y="1676137"/>
              <a:ext cx="2828789" cy="1688738"/>
            </a:xfrm>
            <a:prstGeom prst="rect">
              <a:avLst/>
            </a:prstGeom>
          </p:spPr>
        </p:pic>
        <p:sp>
          <p:nvSpPr>
            <p:cNvPr id="66" name="Shape 23">
              <a:extLst>
                <a:ext uri="{FF2B5EF4-FFF2-40B4-BE49-F238E27FC236}">
                  <a16:creationId xmlns:a16="http://schemas.microsoft.com/office/drawing/2014/main" id="{D8620A45-1641-4E4F-BD3F-E4D095B9AA2B}"/>
                </a:ext>
              </a:extLst>
            </p:cNvPr>
            <p:cNvSpPr txBox="1">
              <a:spLocks/>
            </p:cNvSpPr>
            <p:nvPr/>
          </p:nvSpPr>
          <p:spPr>
            <a:xfrm>
              <a:off x="2854725" y="1692097"/>
              <a:ext cx="1717275" cy="584775"/>
            </a:xfrm>
            <a:prstGeom prst="rect">
              <a:avLst/>
            </a:prstGeom>
            <a:solidFill>
              <a:srgbClr val="FFFF00"/>
            </a:solidFill>
          </p:spPr>
          <p:txBody>
            <a:bodyPr wrap="square" anchor="ctr">
              <a:sp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eaLnBrk="1" hangingPunct="1">
                <a:buClr>
                  <a:srgbClr val="000000"/>
                </a:buClr>
              </a:pPr>
              <a:r>
                <a:rPr lang="ja-JP" altLang="en-US" sz="1600" dirty="0">
                  <a:solidFill>
                    <a:srgbClr val="000000"/>
                  </a:solidFill>
                  <a:latin typeface="Arial" panose="020B0604020202020204" pitchFamily="34" charset="0"/>
                  <a:ea typeface="ＭＳ Ｐゴシック" panose="020B0600070205080204" pitchFamily="50" charset="-128"/>
                  <a:cs typeface="Arial" charset="0"/>
                  <a:sym typeface="Arial" charset="0"/>
                </a:rPr>
                <a:t>表面融解効果と</a:t>
              </a:r>
              <a:endParaRPr lang="en-US" altLang="ja-JP" sz="1600" dirty="0">
                <a:solidFill>
                  <a:srgbClr val="000000"/>
                </a:solidFill>
                <a:latin typeface="Arial" panose="020B0604020202020204" pitchFamily="34" charset="0"/>
                <a:ea typeface="ＭＳ Ｐゴシック" panose="020B0600070205080204" pitchFamily="50" charset="-128"/>
                <a:cs typeface="Arial" charset="0"/>
                <a:sym typeface="Arial" charset="0"/>
              </a:endParaRPr>
            </a:p>
            <a:p>
              <a:pPr eaLnBrk="1" hangingPunct="1">
                <a:buClr>
                  <a:srgbClr val="000000"/>
                </a:buClr>
              </a:pPr>
              <a:r>
                <a:rPr lang="en-US" altLang="ja-JP" sz="1600" dirty="0">
                  <a:solidFill>
                    <a:srgbClr val="000000"/>
                  </a:solidFill>
                  <a:latin typeface="Arial" panose="020B0604020202020204" pitchFamily="34" charset="0"/>
                  <a:ea typeface="ＭＳ Ｐゴシック" panose="020B0600070205080204" pitchFamily="50" charset="-128"/>
                  <a:cs typeface="Arial" charset="0"/>
                  <a:sym typeface="Arial" charset="0"/>
                </a:rPr>
                <a:t>Slippery</a:t>
              </a:r>
              <a:r>
                <a:rPr lang="ja-JP" altLang="en-US" sz="1600" dirty="0">
                  <a:solidFill>
                    <a:srgbClr val="000000"/>
                  </a:solidFill>
                  <a:latin typeface="Arial" panose="020B0604020202020204" pitchFamily="34" charset="0"/>
                  <a:ea typeface="ＭＳ Ｐゴシック" panose="020B0600070205080204" pitchFamily="50" charset="-128"/>
                  <a:cs typeface="Arial" charset="0"/>
                  <a:sym typeface="Arial" charset="0"/>
                </a:rPr>
                <a:t>界面</a:t>
              </a:r>
              <a:endParaRPr lang="en-US" altLang="ja-JP" sz="1600" dirty="0">
                <a:solidFill>
                  <a:srgbClr val="000000"/>
                </a:solidFill>
                <a:latin typeface="Arial" panose="020B0604020202020204" pitchFamily="34" charset="0"/>
                <a:ea typeface="ＭＳ Ｐゴシック" panose="020B0600070205080204" pitchFamily="50" charset="-128"/>
                <a:cs typeface="Arial" charset="0"/>
                <a:sym typeface="Arial" charset="0"/>
              </a:endParaRPr>
            </a:p>
          </p:txBody>
        </p:sp>
      </p:grpSp>
      <p:grpSp>
        <p:nvGrpSpPr>
          <p:cNvPr id="4" name="グループ化 3">
            <a:extLst>
              <a:ext uri="{FF2B5EF4-FFF2-40B4-BE49-F238E27FC236}">
                <a16:creationId xmlns:a16="http://schemas.microsoft.com/office/drawing/2014/main" id="{6CF35114-F25A-493A-8C98-934D9004F788}"/>
              </a:ext>
            </a:extLst>
          </p:cNvPr>
          <p:cNvGrpSpPr/>
          <p:nvPr/>
        </p:nvGrpSpPr>
        <p:grpSpPr>
          <a:xfrm>
            <a:off x="3548415" y="2631165"/>
            <a:ext cx="5473493" cy="1794372"/>
            <a:chOff x="3548415" y="2631165"/>
            <a:chExt cx="5473493" cy="1794372"/>
          </a:xfrm>
        </p:grpSpPr>
        <p:pic>
          <p:nvPicPr>
            <p:cNvPr id="71" name="Picture 4">
              <a:extLst>
                <a:ext uri="{FF2B5EF4-FFF2-40B4-BE49-F238E27FC236}">
                  <a16:creationId xmlns:a16="http://schemas.microsoft.com/office/drawing/2014/main" id="{A4E35ECB-75C7-4EC3-822E-B9515E8EE790}"/>
                </a:ext>
              </a:extLst>
            </p:cNvPr>
            <p:cNvPicPr>
              <a:picLocks noChangeAspect="1" noChangeArrowheads="1"/>
            </p:cNvPicPr>
            <p:nvPr/>
          </p:nvPicPr>
          <p:blipFill rotWithShape="1">
            <a:blip r:embed="rId10" cstate="print"/>
            <a:srcRect l="19425" t="16010"/>
            <a:stretch/>
          </p:blipFill>
          <p:spPr bwMode="auto">
            <a:xfrm>
              <a:off x="6804248" y="2631165"/>
              <a:ext cx="2217660" cy="1733718"/>
            </a:xfrm>
            <a:prstGeom prst="rect">
              <a:avLst/>
            </a:prstGeom>
            <a:noFill/>
            <a:ln w="12700">
              <a:noFill/>
              <a:miter lim="800000"/>
              <a:headEnd/>
              <a:tailEnd/>
            </a:ln>
          </p:spPr>
        </p:pic>
        <p:sp>
          <p:nvSpPr>
            <p:cNvPr id="68" name="角丸四角形 101">
              <a:extLst>
                <a:ext uri="{FF2B5EF4-FFF2-40B4-BE49-F238E27FC236}">
                  <a16:creationId xmlns:a16="http://schemas.microsoft.com/office/drawing/2014/main" id="{8072E5B6-9949-4540-BDAE-69D3D1BD4F3D}"/>
                </a:ext>
              </a:extLst>
            </p:cNvPr>
            <p:cNvSpPr/>
            <p:nvPr/>
          </p:nvSpPr>
          <p:spPr>
            <a:xfrm>
              <a:off x="3548415" y="3444766"/>
              <a:ext cx="3399849" cy="980771"/>
            </a:xfrm>
            <a:prstGeom prst="roundRect">
              <a:avLst>
                <a:gd name="adj" fmla="val 5422"/>
              </a:avLst>
            </a:prstGeom>
            <a:solidFill>
              <a:srgbClr val="33CC33">
                <a:alpha val="50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rgbClr val="000000"/>
                  </a:solidFill>
                  <a:latin typeface="Arial" panose="020B0604020202020204" pitchFamily="34" charset="0"/>
                  <a:ea typeface="ＭＳ Ｐゴシック" panose="020B0600070205080204" pitchFamily="50" charset="-128"/>
                </a:rPr>
                <a:t>ＬＣエマルジョン：微小球レーザー</a:t>
              </a:r>
              <a:endParaRPr lang="en-US" altLang="ja-JP" dirty="0">
                <a:solidFill>
                  <a:srgbClr val="000000"/>
                </a:solidFill>
                <a:latin typeface="Arial" panose="020B0604020202020204" pitchFamily="34" charset="0"/>
                <a:ea typeface="ＭＳ Ｐゴシック" panose="020B0600070205080204" pitchFamily="50" charset="-128"/>
              </a:endParaRPr>
            </a:p>
            <a:p>
              <a:r>
                <a:rPr lang="ja-JP" altLang="en-US" dirty="0">
                  <a:solidFill>
                    <a:srgbClr val="000000"/>
                  </a:solidFill>
                  <a:latin typeface="Arial" panose="020B0604020202020204" pitchFamily="34" charset="0"/>
                  <a:ea typeface="ＭＳ Ｐゴシック" panose="020B0600070205080204" pitchFamily="50" charset="-128"/>
                </a:rPr>
                <a:t>光・電磁波伝播：メタマテリアル</a:t>
              </a:r>
              <a:endParaRPr lang="en-US" altLang="ja-JP" dirty="0">
                <a:solidFill>
                  <a:srgbClr val="000000"/>
                </a:solidFill>
                <a:latin typeface="Arial" panose="020B0604020202020204" pitchFamily="34" charset="0"/>
                <a:ea typeface="ＭＳ Ｐゴシック" panose="020B0600070205080204" pitchFamily="50" charset="-128"/>
              </a:endParaRPr>
            </a:p>
            <a:p>
              <a:r>
                <a:rPr lang="ja-JP" altLang="en-US" dirty="0">
                  <a:solidFill>
                    <a:srgbClr val="000000"/>
                  </a:solidFill>
                  <a:latin typeface="Arial" panose="020B0604020202020204" pitchFamily="34" charset="0"/>
                  <a:ea typeface="ＭＳ Ｐゴシック" panose="020B0600070205080204" pitchFamily="50" charset="-128"/>
                </a:rPr>
                <a:t>全方位にレーザー光を照射</a:t>
              </a:r>
            </a:p>
          </p:txBody>
        </p:sp>
      </p:grpSp>
      <p:grpSp>
        <p:nvGrpSpPr>
          <p:cNvPr id="2" name="グループ化 1">
            <a:extLst>
              <a:ext uri="{FF2B5EF4-FFF2-40B4-BE49-F238E27FC236}">
                <a16:creationId xmlns:a16="http://schemas.microsoft.com/office/drawing/2014/main" id="{B3400B5F-BC56-4243-91EE-B6C39967EC1A}"/>
              </a:ext>
            </a:extLst>
          </p:cNvPr>
          <p:cNvGrpSpPr/>
          <p:nvPr/>
        </p:nvGrpSpPr>
        <p:grpSpPr>
          <a:xfrm>
            <a:off x="4007095" y="843052"/>
            <a:ext cx="5013724" cy="1622155"/>
            <a:chOff x="4007095" y="843052"/>
            <a:chExt cx="5013724" cy="1622155"/>
          </a:xfrm>
        </p:grpSpPr>
        <p:grpSp>
          <p:nvGrpSpPr>
            <p:cNvPr id="83" name="グループ化 42"/>
            <p:cNvGrpSpPr>
              <a:grpSpLocks noChangeAspect="1"/>
            </p:cNvGrpSpPr>
            <p:nvPr/>
          </p:nvGrpSpPr>
          <p:grpSpPr bwMode="auto">
            <a:xfrm>
              <a:off x="6472464" y="882454"/>
              <a:ext cx="2548355" cy="1582753"/>
              <a:chOff x="85725" y="836613"/>
              <a:chExt cx="9058275" cy="5627687"/>
            </a:xfrm>
          </p:grpSpPr>
          <p:pic>
            <p:nvPicPr>
              <p:cNvPr id="84" name="Picture 2"/>
              <p:cNvPicPr>
                <a:picLocks noChangeAspect="1" noChangeArrowheads="1"/>
              </p:cNvPicPr>
              <p:nvPr/>
            </p:nvPicPr>
            <p:blipFill>
              <a:blip r:embed="rId11" cstate="print"/>
              <a:srcRect/>
              <a:stretch>
                <a:fillRect/>
              </a:stretch>
            </p:blipFill>
            <p:spPr bwMode="auto">
              <a:xfrm>
                <a:off x="85725" y="836613"/>
                <a:ext cx="9058275" cy="5627687"/>
              </a:xfrm>
              <a:prstGeom prst="rect">
                <a:avLst/>
              </a:prstGeom>
              <a:noFill/>
              <a:ln w="9525" algn="ctr">
                <a:noFill/>
                <a:miter lim="800000"/>
                <a:headEnd/>
                <a:tailEnd/>
              </a:ln>
            </p:spPr>
          </p:pic>
          <p:sp>
            <p:nvSpPr>
              <p:cNvPr id="85" name="Rectangle 3"/>
              <p:cNvSpPr>
                <a:spLocks noChangeArrowheads="1"/>
              </p:cNvSpPr>
              <p:nvPr/>
            </p:nvSpPr>
            <p:spPr bwMode="auto">
              <a:xfrm>
                <a:off x="6300788" y="908050"/>
                <a:ext cx="2232025" cy="863600"/>
              </a:xfrm>
              <a:prstGeom prst="rect">
                <a:avLst/>
              </a:prstGeom>
              <a:solidFill>
                <a:srgbClr val="00FF00"/>
              </a:solidFill>
              <a:ln w="9525" algn="ctr">
                <a:noFill/>
                <a:miter lim="800000"/>
                <a:headEnd/>
                <a:tailEnd/>
              </a:ln>
            </p:spPr>
            <p:txBody>
              <a:bodyPr lIns="91427" tIns="0" rIns="91427" bIns="0" anchor="ctr"/>
              <a:lstStyle/>
              <a:p>
                <a:pPr>
                  <a:spcBef>
                    <a:spcPct val="50000"/>
                  </a:spcBef>
                </a:pPr>
                <a:r>
                  <a:rPr lang="en-US" altLang="ja-JP" sz="800"/>
                  <a:t>Super-cooled SmBP</a:t>
                </a:r>
                <a:r>
                  <a:rPr lang="en-US" altLang="ja-JP" sz="800" baseline="-25000"/>
                  <a:t>Iso</a:t>
                </a:r>
              </a:p>
            </p:txBody>
          </p:sp>
        </p:grpSp>
        <p:sp>
          <p:nvSpPr>
            <p:cNvPr id="82" name="正方形/長方形 81"/>
            <p:cNvSpPr>
              <a:spLocks noChangeArrowheads="1"/>
            </p:cNvSpPr>
            <p:nvPr/>
          </p:nvSpPr>
          <p:spPr bwMode="auto">
            <a:xfrm>
              <a:off x="4007095" y="843052"/>
              <a:ext cx="2581129" cy="830997"/>
            </a:xfrm>
            <a:prstGeom prst="rect">
              <a:avLst/>
            </a:prstGeom>
            <a:gradFill rotWithShape="1">
              <a:gsLst>
                <a:gs pos="0">
                  <a:srgbClr val="00B050"/>
                </a:gs>
                <a:gs pos="50000">
                  <a:srgbClr val="00B0F0"/>
                </a:gs>
                <a:gs pos="100000">
                  <a:srgbClr val="7030A0"/>
                </a:gs>
              </a:gsLst>
              <a:lin ang="5400000" scaled="1"/>
            </a:gradFill>
            <a:ln w="9525" algn="ctr">
              <a:noFill/>
              <a:round/>
              <a:headEnd/>
              <a:tailEnd/>
            </a:ln>
          </p:spPr>
          <p:txBody>
            <a:bodyPr wrap="none" lIns="91427" tIns="0" rIns="91427" bIns="0">
              <a:spAutoFit/>
            </a:bodyPr>
            <a:lstStyle/>
            <a:p>
              <a:r>
                <a:rPr lang="ja-JP" altLang="en-US" dirty="0">
                  <a:latin typeface="Arial" panose="020B0604020202020204" pitchFamily="34" charset="0"/>
                  <a:ea typeface="ＭＳ Ｐゴシック" panose="020B0600070205080204" pitchFamily="50" charset="-128"/>
                </a:rPr>
                <a:t>新しい非平衡状態</a:t>
              </a:r>
              <a:endParaRPr lang="en-US" altLang="ja-JP" dirty="0">
                <a:latin typeface="Arial" panose="020B0604020202020204" pitchFamily="34" charset="0"/>
                <a:ea typeface="ＭＳ Ｐゴシック" panose="020B0600070205080204" pitchFamily="50" charset="-128"/>
              </a:endParaRPr>
            </a:p>
            <a:p>
              <a:r>
                <a:rPr lang="ja-JP" altLang="en-US" dirty="0">
                  <a:latin typeface="Arial" panose="020B0604020202020204" pitchFamily="34" charset="0"/>
                  <a:ea typeface="ＭＳ Ｐゴシック" panose="020B0600070205080204" pitchFamily="50" charset="-128"/>
                </a:rPr>
                <a:t>空間不均一な冷却・凍結</a:t>
              </a:r>
              <a:endParaRPr lang="en-US" altLang="ja-JP" dirty="0">
                <a:latin typeface="Arial" panose="020B0604020202020204" pitchFamily="34" charset="0"/>
                <a:ea typeface="ＭＳ Ｐゴシック" panose="020B0600070205080204" pitchFamily="50" charset="-128"/>
              </a:endParaRPr>
            </a:p>
            <a:p>
              <a:r>
                <a:rPr lang="ja-JP" altLang="en-US" dirty="0">
                  <a:latin typeface="Arial" panose="020B0604020202020204" pitchFamily="34" charset="0"/>
                  <a:ea typeface="ＭＳ Ｐゴシック" panose="020B0600070205080204" pitchFamily="50" charset="-128"/>
                </a:rPr>
                <a:t>トポロジカルガラス</a:t>
              </a:r>
            </a:p>
          </p:txBody>
        </p:sp>
      </p:grpSp>
    </p:spTree>
    <p:extLst>
      <p:ext uri="{BB962C8B-B14F-4D97-AF65-F5344CB8AC3E}">
        <p14:creationId xmlns:p14="http://schemas.microsoft.com/office/powerpoint/2010/main" val="981278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100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1000"/>
                                        <p:tgtEl>
                                          <p:spTgt spid="140"/>
                                        </p:tgtEl>
                                      </p:cBhvr>
                                    </p:animEffect>
                                    <p:anim calcmode="lin" valueType="num">
                                      <p:cBhvr>
                                        <p:cTn id="18" dur="1000" fill="hold"/>
                                        <p:tgtEl>
                                          <p:spTgt spid="140"/>
                                        </p:tgtEl>
                                        <p:attrNameLst>
                                          <p:attrName>ppt_x</p:attrName>
                                        </p:attrNameLst>
                                      </p:cBhvr>
                                      <p:tavLst>
                                        <p:tav tm="0">
                                          <p:val>
                                            <p:strVal val="#ppt_x"/>
                                          </p:val>
                                        </p:tav>
                                        <p:tav tm="100000">
                                          <p:val>
                                            <p:strVal val="#ppt_x"/>
                                          </p:val>
                                        </p:tav>
                                      </p:tavLst>
                                    </p:anim>
                                    <p:anim calcmode="lin" valueType="num">
                                      <p:cBhvr>
                                        <p:cTn id="19" dur="1000" fill="hold"/>
                                        <p:tgtEl>
                                          <p:spTgt spid="140"/>
                                        </p:tgtEl>
                                        <p:attrNameLst>
                                          <p:attrName>ppt_y</p:attrName>
                                        </p:attrNameLst>
                                      </p:cBhvr>
                                      <p:tavLst>
                                        <p:tav tm="0">
                                          <p:val>
                                            <p:strVal val="#ppt_y+.1"/>
                                          </p:val>
                                        </p:tav>
                                        <p:tav tm="100000">
                                          <p:val>
                                            <p:strVal val="#ppt_y"/>
                                          </p:val>
                                        </p:tav>
                                      </p:tavLst>
                                    </p:anim>
                                  </p:childTnLst>
                                </p:cTn>
                              </p:par>
                              <p:par>
                                <p:cTn id="20" presetID="1" presetClass="mediacall" presetSubtype="0" fill="hold" nodeType="withEffect">
                                  <p:stCondLst>
                                    <p:cond delay="500"/>
                                  </p:stCondLst>
                                  <p:childTnLst>
                                    <p:cmd type="call" cmd="playFrom(0.0)">
                                      <p:cBhvr>
                                        <p:cTn id="21" dur="39120" fill="hold"/>
                                        <p:tgtEl>
                                          <p:spTgt spid="140"/>
                                        </p:tgtEl>
                                      </p:cBhvr>
                                    </p:cmd>
                                  </p:childTnLst>
                                </p:cTn>
                              </p:par>
                              <p:par>
                                <p:cTn id="22" presetID="42" presetClass="entr" presetSubtype="0" fill="hold" nodeType="withEffect">
                                  <p:stCondLst>
                                    <p:cond delay="1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2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2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30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42" repeatCount="indefinite" fill="hold" display="0">
                  <p:stCondLst>
                    <p:cond delay="indefinite"/>
                  </p:stCondLst>
                  <p:endCondLst>
                    <p:cond evt="onPrev" delay="0">
                      <p:tgtEl>
                        <p:sldTgt/>
                      </p:tgtEl>
                    </p:cond>
                  </p:endCondLst>
                </p:cTn>
                <p:tgtEl>
                  <p:spTgt spid="14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cstate="print"/>
          <a:srcRect/>
          <a:stretch>
            <a:fillRect/>
          </a:stretch>
        </p:blipFill>
        <p:spPr bwMode="auto">
          <a:xfrm>
            <a:off x="6516688" y="2781300"/>
            <a:ext cx="2471737" cy="3795713"/>
          </a:xfrm>
          <a:prstGeom prst="rect">
            <a:avLst/>
          </a:prstGeom>
          <a:noFill/>
          <a:ln w="9525" algn="ctr">
            <a:noFill/>
            <a:miter lim="800000"/>
            <a:headEnd/>
            <a:tailEnd/>
          </a:ln>
        </p:spPr>
      </p:pic>
      <p:sp>
        <p:nvSpPr>
          <p:cNvPr id="8195" name="Rectangle 4"/>
          <p:cNvSpPr>
            <a:spLocks noGrp="1" noChangeArrowheads="1"/>
          </p:cNvSpPr>
          <p:nvPr>
            <p:ph type="title" idx="4294967295"/>
          </p:nvPr>
        </p:nvSpPr>
        <p:spPr>
          <a:xfrm>
            <a:off x="1403350" y="188913"/>
            <a:ext cx="6696075" cy="431800"/>
          </a:xfrm>
          <a:gradFill rotWithShape="0">
            <a:gsLst>
              <a:gs pos="0">
                <a:srgbClr val="FF9999"/>
              </a:gs>
              <a:gs pos="100000">
                <a:srgbClr val="FFFF99"/>
              </a:gs>
            </a:gsLst>
            <a:lin ang="2700000" scaled="1"/>
          </a:gradFill>
        </p:spPr>
        <p:txBody>
          <a:bodyPr/>
          <a:lstStyle/>
          <a:p>
            <a:pPr eaLnBrk="1" hangingPunct="1"/>
            <a:r>
              <a:rPr lang="ja-JP" altLang="en-US" sz="2000">
                <a:solidFill>
                  <a:schemeClr val="tx1"/>
                </a:solidFill>
                <a:latin typeface="Times New Roman" pitchFamily="18" charset="0"/>
                <a:ea typeface="HGP創英角ｺﾞｼｯｸUB" pitchFamily="50" charset="-128"/>
              </a:rPr>
              <a:t>Ｓｐａｃｅ：Ｓｔｒｕｃｔｕｒｅ</a:t>
            </a:r>
          </a:p>
        </p:txBody>
      </p:sp>
      <p:pic>
        <p:nvPicPr>
          <p:cNvPr id="8196" name="Picture 5" descr="DSC_0063"/>
          <p:cNvPicPr>
            <a:picLocks noChangeAspect="1" noChangeArrowheads="1"/>
          </p:cNvPicPr>
          <p:nvPr/>
        </p:nvPicPr>
        <p:blipFill>
          <a:blip r:embed="rId4" cstate="print"/>
          <a:srcRect/>
          <a:stretch>
            <a:fillRect/>
          </a:stretch>
        </p:blipFill>
        <p:spPr bwMode="auto">
          <a:xfrm>
            <a:off x="428625" y="928688"/>
            <a:ext cx="2628900" cy="3925887"/>
          </a:xfrm>
          <a:prstGeom prst="rect">
            <a:avLst/>
          </a:prstGeom>
          <a:noFill/>
          <a:ln w="9525">
            <a:noFill/>
            <a:miter lim="800000"/>
            <a:headEnd/>
            <a:tailEnd/>
          </a:ln>
        </p:spPr>
      </p:pic>
      <p:pic>
        <p:nvPicPr>
          <p:cNvPr id="8197" name="Picture 6" descr="DSC_0063"/>
          <p:cNvPicPr>
            <a:picLocks noChangeAspect="1" noChangeArrowheads="1"/>
          </p:cNvPicPr>
          <p:nvPr/>
        </p:nvPicPr>
        <p:blipFill>
          <a:blip r:embed="rId5" cstate="print"/>
          <a:srcRect/>
          <a:stretch>
            <a:fillRect/>
          </a:stretch>
        </p:blipFill>
        <p:spPr bwMode="auto">
          <a:xfrm>
            <a:off x="3429000" y="1071563"/>
            <a:ext cx="3063875" cy="2052637"/>
          </a:xfrm>
          <a:prstGeom prst="rect">
            <a:avLst/>
          </a:prstGeom>
          <a:noFill/>
          <a:ln w="9525">
            <a:noFill/>
            <a:miter lim="800000"/>
            <a:headEnd/>
            <a:tailEnd/>
          </a:ln>
        </p:spPr>
      </p:pic>
      <p:sp>
        <p:nvSpPr>
          <p:cNvPr id="8198" name="AutoShape 7"/>
          <p:cNvSpPr>
            <a:spLocks noChangeArrowheads="1"/>
          </p:cNvSpPr>
          <p:nvPr/>
        </p:nvSpPr>
        <p:spPr bwMode="auto">
          <a:xfrm rot="-1968033">
            <a:off x="-107950" y="2997200"/>
            <a:ext cx="9396413" cy="882650"/>
          </a:xfrm>
          <a:prstGeom prst="rightArrow">
            <a:avLst>
              <a:gd name="adj1" fmla="val 46046"/>
              <a:gd name="adj2" fmla="val 71415"/>
            </a:avLst>
          </a:prstGeom>
          <a:gradFill rotWithShape="1">
            <a:gsLst>
              <a:gs pos="0">
                <a:srgbClr val="FF0000"/>
              </a:gs>
              <a:gs pos="100000">
                <a:srgbClr val="FFFF00"/>
              </a:gs>
            </a:gsLst>
            <a:lin ang="0" scaled="1"/>
          </a:gradFill>
          <a:ln w="9525" algn="ctr">
            <a:noFill/>
            <a:miter lim="800000"/>
            <a:headEnd/>
            <a:tailEnd/>
          </a:ln>
        </p:spPr>
        <p:txBody>
          <a:bodyPr wrap="none" lIns="90000" tIns="46800" rIns="90000" bIns="46800"/>
          <a:lstStyle/>
          <a:p>
            <a:r>
              <a:rPr lang="en-US" altLang="ja-JP" sz="2400" b="1">
                <a:solidFill>
                  <a:srgbClr val="000000"/>
                </a:solidFill>
              </a:rPr>
              <a:t>Nano                                   Space : Structure</a:t>
            </a:r>
            <a:r>
              <a:rPr lang="ja-JP" altLang="en-US" sz="2400" b="1">
                <a:solidFill>
                  <a:srgbClr val="000000"/>
                </a:solidFill>
              </a:rPr>
              <a:t>　       　       　　　</a:t>
            </a:r>
            <a:r>
              <a:rPr lang="en-US" altLang="ja-JP" sz="2400" b="1">
                <a:solidFill>
                  <a:srgbClr val="000000"/>
                </a:solidFill>
              </a:rPr>
              <a:t>Macro</a:t>
            </a:r>
          </a:p>
        </p:txBody>
      </p:sp>
      <p:sp>
        <p:nvSpPr>
          <p:cNvPr id="8199" name="AutoShape 9"/>
          <p:cNvSpPr>
            <a:spLocks noChangeArrowheads="1"/>
          </p:cNvSpPr>
          <p:nvPr/>
        </p:nvSpPr>
        <p:spPr bwMode="auto">
          <a:xfrm>
            <a:off x="2071688" y="5715000"/>
            <a:ext cx="1655762" cy="503238"/>
          </a:xfrm>
          <a:prstGeom prst="roundRect">
            <a:avLst>
              <a:gd name="adj" fmla="val 16667"/>
            </a:avLst>
          </a:prstGeom>
          <a:gradFill rotWithShape="0">
            <a:gsLst>
              <a:gs pos="0">
                <a:srgbClr val="FF33CC"/>
              </a:gs>
              <a:gs pos="100000">
                <a:srgbClr val="FFFF00"/>
              </a:gs>
            </a:gsLst>
            <a:path path="shape">
              <a:fillToRect l="50000" t="50000" r="50000" b="50000"/>
            </a:path>
          </a:gradFill>
          <a:ln w="9525">
            <a:noFill/>
            <a:round/>
            <a:headEnd/>
            <a:tailEnd/>
          </a:ln>
        </p:spPr>
        <p:txBody>
          <a:bodyPr lIns="35995" tIns="45714" rIns="35995" bIns="45714" anchor="ctr"/>
          <a:lstStyle/>
          <a:p>
            <a:r>
              <a:rPr lang="ja-JP" altLang="en-US">
                <a:solidFill>
                  <a:srgbClr val="000000"/>
                </a:solidFill>
              </a:rPr>
              <a:t>Ｘ－ｒａｙ</a:t>
            </a:r>
            <a:endParaRPr lang="ja-JP" altLang="en-US" b="1">
              <a:solidFill>
                <a:srgbClr val="000000"/>
              </a:solidFill>
            </a:endParaRPr>
          </a:p>
        </p:txBody>
      </p:sp>
      <p:sp>
        <p:nvSpPr>
          <p:cNvPr id="8200" name="AutoShape 10"/>
          <p:cNvSpPr>
            <a:spLocks noChangeArrowheads="1"/>
          </p:cNvSpPr>
          <p:nvPr/>
        </p:nvSpPr>
        <p:spPr bwMode="auto">
          <a:xfrm>
            <a:off x="4357688" y="4143375"/>
            <a:ext cx="2014537" cy="1008063"/>
          </a:xfrm>
          <a:prstGeom prst="roundRect">
            <a:avLst>
              <a:gd name="adj" fmla="val 16667"/>
            </a:avLst>
          </a:prstGeom>
          <a:gradFill rotWithShape="0">
            <a:gsLst>
              <a:gs pos="0">
                <a:srgbClr val="FF33CC"/>
              </a:gs>
              <a:gs pos="100000">
                <a:srgbClr val="FFFF00"/>
              </a:gs>
            </a:gsLst>
            <a:path path="shape">
              <a:fillToRect l="50000" t="50000" r="50000" b="50000"/>
            </a:path>
          </a:gradFill>
          <a:ln w="9525">
            <a:noFill/>
            <a:round/>
            <a:headEnd/>
            <a:tailEnd/>
          </a:ln>
        </p:spPr>
        <p:txBody>
          <a:bodyPr lIns="35995" tIns="45714" rIns="35995" bIns="45714" anchor="ctr"/>
          <a:lstStyle/>
          <a:p>
            <a:r>
              <a:rPr lang="ja-JP" altLang="en-US" b="1">
                <a:solidFill>
                  <a:srgbClr val="000000"/>
                </a:solidFill>
              </a:rPr>
              <a:t>Ｐｏｌａｒｉｚｉｎｇ／</a:t>
            </a:r>
          </a:p>
          <a:p>
            <a:r>
              <a:rPr lang="ja-JP" altLang="en-US" b="1">
                <a:solidFill>
                  <a:srgbClr val="000000"/>
                </a:solidFill>
              </a:rPr>
              <a:t>Ｆｌｕｏｒｅｃｅｎｃｅ</a:t>
            </a:r>
          </a:p>
          <a:p>
            <a:r>
              <a:rPr lang="ja-JP" altLang="en-US" b="1">
                <a:solidFill>
                  <a:srgbClr val="000000"/>
                </a:solidFill>
              </a:rPr>
              <a:t>Ｍｉｃｒｏｓｃｏｐｅ</a:t>
            </a:r>
          </a:p>
        </p:txBody>
      </p:sp>
    </p:spTree>
    <p:extLst>
      <p:ext uri="{BB962C8B-B14F-4D97-AF65-F5344CB8AC3E}">
        <p14:creationId xmlns:p14="http://schemas.microsoft.com/office/powerpoint/2010/main" val="38954276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403350" y="188913"/>
            <a:ext cx="6696075" cy="431800"/>
          </a:xfrm>
          <a:gradFill rotWithShape="0">
            <a:gsLst>
              <a:gs pos="0">
                <a:srgbClr val="FF9999"/>
              </a:gs>
              <a:gs pos="100000">
                <a:srgbClr val="FFFF99"/>
              </a:gs>
            </a:gsLst>
            <a:lin ang="2700000" scaled="1"/>
          </a:gradFill>
        </p:spPr>
        <p:txBody>
          <a:bodyPr/>
          <a:lstStyle/>
          <a:p>
            <a:pPr eaLnBrk="1" hangingPunct="1"/>
            <a:r>
              <a:rPr lang="ja-JP" altLang="en-US" sz="2000">
                <a:latin typeface="Times New Roman" pitchFamily="18" charset="0"/>
                <a:ea typeface="HGP創英角ｺﾞｼｯｸUB" pitchFamily="50" charset="-128"/>
              </a:rPr>
              <a:t>Ｔｉｍｅ：Ｄｙｎａｍｉｃｓ</a:t>
            </a:r>
            <a:endParaRPr lang="ja-JP" altLang="en-US" sz="2000">
              <a:solidFill>
                <a:schemeClr val="tx1"/>
              </a:solidFill>
              <a:latin typeface="Times New Roman" pitchFamily="18" charset="0"/>
              <a:ea typeface="HGP創英角ｺﾞｼｯｸUB" pitchFamily="50" charset="-128"/>
            </a:endParaRPr>
          </a:p>
        </p:txBody>
      </p:sp>
      <p:sp>
        <p:nvSpPr>
          <p:cNvPr id="9219" name="AutoShape 3"/>
          <p:cNvSpPr>
            <a:spLocks noChangeArrowheads="1"/>
          </p:cNvSpPr>
          <p:nvPr/>
        </p:nvSpPr>
        <p:spPr bwMode="auto">
          <a:xfrm>
            <a:off x="2195512" y="5373688"/>
            <a:ext cx="3024559" cy="433387"/>
          </a:xfrm>
          <a:prstGeom prst="roundRect">
            <a:avLst>
              <a:gd name="adj" fmla="val 16667"/>
            </a:avLst>
          </a:prstGeom>
          <a:gradFill rotWithShape="0">
            <a:gsLst>
              <a:gs pos="0">
                <a:srgbClr val="FF33CC"/>
              </a:gs>
              <a:gs pos="100000">
                <a:srgbClr val="FFFF00"/>
              </a:gs>
            </a:gsLst>
            <a:path path="shape">
              <a:fillToRect l="50000" t="50000" r="50000" b="50000"/>
            </a:path>
          </a:gradFill>
          <a:ln w="9525">
            <a:noFill/>
            <a:round/>
            <a:headEnd/>
            <a:tailEnd/>
          </a:ln>
        </p:spPr>
        <p:txBody>
          <a:bodyPr lIns="35995" tIns="45714" rIns="35995" bIns="45714" anchor="ctr"/>
          <a:lstStyle/>
          <a:p>
            <a:r>
              <a:rPr lang="en-US" altLang="ja-JP" b="1" dirty="0" err="1">
                <a:solidFill>
                  <a:srgbClr val="000000"/>
                </a:solidFill>
              </a:rPr>
              <a:t>Electoro</a:t>
            </a:r>
            <a:r>
              <a:rPr lang="en-US" altLang="ja-JP" b="1" dirty="0">
                <a:solidFill>
                  <a:srgbClr val="000000"/>
                </a:solidFill>
              </a:rPr>
              <a:t>-Optic Spectroscopy</a:t>
            </a:r>
            <a:endParaRPr lang="ja-JP" altLang="en-US" b="1" dirty="0">
              <a:solidFill>
                <a:srgbClr val="000000"/>
              </a:solidFill>
            </a:endParaRPr>
          </a:p>
        </p:txBody>
      </p:sp>
      <p:grpSp>
        <p:nvGrpSpPr>
          <p:cNvPr id="9220" name="Group 4"/>
          <p:cNvGrpSpPr>
            <a:grpSpLocks/>
          </p:cNvGrpSpPr>
          <p:nvPr/>
        </p:nvGrpSpPr>
        <p:grpSpPr bwMode="auto">
          <a:xfrm>
            <a:off x="6227763" y="1916113"/>
            <a:ext cx="2736850" cy="4175125"/>
            <a:chOff x="249" y="1389"/>
            <a:chExt cx="1860" cy="2812"/>
          </a:xfrm>
        </p:grpSpPr>
        <p:pic>
          <p:nvPicPr>
            <p:cNvPr id="9226" name="Picture 5"/>
            <p:cNvPicPr>
              <a:picLocks noChangeAspect="1" noChangeArrowheads="1"/>
            </p:cNvPicPr>
            <p:nvPr/>
          </p:nvPicPr>
          <p:blipFill>
            <a:blip r:embed="rId3" cstate="print"/>
            <a:srcRect/>
            <a:stretch>
              <a:fillRect/>
            </a:stretch>
          </p:blipFill>
          <p:spPr bwMode="auto">
            <a:xfrm>
              <a:off x="249" y="2805"/>
              <a:ext cx="1860" cy="1396"/>
            </a:xfrm>
            <a:prstGeom prst="rect">
              <a:avLst/>
            </a:prstGeom>
            <a:noFill/>
            <a:ln w="9525" algn="ctr">
              <a:noFill/>
              <a:miter lim="800000"/>
              <a:headEnd/>
              <a:tailEnd/>
            </a:ln>
          </p:spPr>
        </p:pic>
        <p:pic>
          <p:nvPicPr>
            <p:cNvPr id="9227" name="Picture 6"/>
            <p:cNvPicPr>
              <a:picLocks noChangeAspect="1" noChangeArrowheads="1"/>
            </p:cNvPicPr>
            <p:nvPr/>
          </p:nvPicPr>
          <p:blipFill>
            <a:blip r:embed="rId4" cstate="print"/>
            <a:srcRect/>
            <a:stretch>
              <a:fillRect/>
            </a:stretch>
          </p:blipFill>
          <p:spPr bwMode="auto">
            <a:xfrm>
              <a:off x="249" y="1389"/>
              <a:ext cx="1860" cy="1394"/>
            </a:xfrm>
            <a:prstGeom prst="rect">
              <a:avLst/>
            </a:prstGeom>
            <a:noFill/>
            <a:ln w="9525" algn="ctr">
              <a:noFill/>
              <a:miter lim="800000"/>
              <a:headEnd/>
              <a:tailEnd/>
            </a:ln>
          </p:spPr>
        </p:pic>
      </p:grpSp>
      <p:pic>
        <p:nvPicPr>
          <p:cNvPr id="9221" name="Picture 7"/>
          <p:cNvPicPr>
            <a:picLocks noChangeAspect="1" noChangeArrowheads="1"/>
          </p:cNvPicPr>
          <p:nvPr/>
        </p:nvPicPr>
        <p:blipFill>
          <a:blip r:embed="rId5" cstate="print"/>
          <a:srcRect/>
          <a:stretch>
            <a:fillRect/>
          </a:stretch>
        </p:blipFill>
        <p:spPr bwMode="auto">
          <a:xfrm>
            <a:off x="250825" y="1557338"/>
            <a:ext cx="3887788" cy="2917825"/>
          </a:xfrm>
          <a:prstGeom prst="rect">
            <a:avLst/>
          </a:prstGeom>
          <a:noFill/>
          <a:ln w="9525" algn="ctr">
            <a:noFill/>
            <a:miter lim="800000"/>
            <a:headEnd/>
            <a:tailEnd/>
          </a:ln>
        </p:spPr>
      </p:pic>
      <p:sp>
        <p:nvSpPr>
          <p:cNvPr id="9222" name="AutoShape 8"/>
          <p:cNvSpPr>
            <a:spLocks noChangeArrowheads="1"/>
          </p:cNvSpPr>
          <p:nvPr/>
        </p:nvSpPr>
        <p:spPr bwMode="auto">
          <a:xfrm>
            <a:off x="500063" y="1000125"/>
            <a:ext cx="3457575" cy="433388"/>
          </a:xfrm>
          <a:prstGeom prst="roundRect">
            <a:avLst>
              <a:gd name="adj" fmla="val 16667"/>
            </a:avLst>
          </a:prstGeom>
          <a:gradFill rotWithShape="0">
            <a:gsLst>
              <a:gs pos="0">
                <a:srgbClr val="FF33CC"/>
              </a:gs>
              <a:gs pos="100000">
                <a:srgbClr val="FFFF00"/>
              </a:gs>
            </a:gsLst>
            <a:path path="shape">
              <a:fillToRect l="50000" t="50000" r="50000" b="50000"/>
            </a:path>
          </a:gradFill>
          <a:ln w="9525">
            <a:noFill/>
            <a:round/>
            <a:headEnd/>
            <a:tailEnd/>
          </a:ln>
        </p:spPr>
        <p:txBody>
          <a:bodyPr lIns="35995" tIns="45714" rIns="35995" bIns="45714" anchor="ctr"/>
          <a:lstStyle/>
          <a:p>
            <a:r>
              <a:rPr lang="ja-JP" altLang="en-US">
                <a:solidFill>
                  <a:srgbClr val="000000"/>
                </a:solidFill>
              </a:rPr>
              <a:t>Ｄｙｎａｍｉｃ　Ｌｉｇｈｔ　Ｓｃａｔｔｅｒｉｎｇ</a:t>
            </a:r>
            <a:endParaRPr lang="ja-JP" altLang="en-US" b="1">
              <a:solidFill>
                <a:srgbClr val="000000"/>
              </a:solidFill>
            </a:endParaRPr>
          </a:p>
        </p:txBody>
      </p:sp>
      <p:sp>
        <p:nvSpPr>
          <p:cNvPr id="9223" name="AutoShape 9"/>
          <p:cNvSpPr>
            <a:spLocks noChangeArrowheads="1"/>
          </p:cNvSpPr>
          <p:nvPr/>
        </p:nvSpPr>
        <p:spPr bwMode="auto">
          <a:xfrm>
            <a:off x="5435600" y="6092825"/>
            <a:ext cx="3457575" cy="647700"/>
          </a:xfrm>
          <a:prstGeom prst="roundRect">
            <a:avLst>
              <a:gd name="adj" fmla="val 16667"/>
            </a:avLst>
          </a:prstGeom>
          <a:gradFill rotWithShape="0">
            <a:gsLst>
              <a:gs pos="0">
                <a:srgbClr val="FF33CC"/>
              </a:gs>
              <a:gs pos="100000">
                <a:srgbClr val="FFFF00"/>
              </a:gs>
            </a:gsLst>
            <a:path path="shape">
              <a:fillToRect l="50000" t="50000" r="50000" b="50000"/>
            </a:path>
          </a:gradFill>
          <a:ln w="9525">
            <a:noFill/>
            <a:round/>
            <a:headEnd/>
            <a:tailEnd/>
          </a:ln>
        </p:spPr>
        <p:txBody>
          <a:bodyPr lIns="35995" tIns="45714" rIns="35995" bIns="45714" anchor="ctr"/>
          <a:lstStyle/>
          <a:p>
            <a:r>
              <a:rPr lang="ja-JP" altLang="en-US">
                <a:solidFill>
                  <a:srgbClr val="000000"/>
                </a:solidFill>
              </a:rPr>
              <a:t>Ｖｉｓｃｏｅｌａｓｔｉｃ</a:t>
            </a:r>
          </a:p>
          <a:p>
            <a:r>
              <a:rPr lang="ja-JP" altLang="en-US">
                <a:solidFill>
                  <a:srgbClr val="000000"/>
                </a:solidFill>
              </a:rPr>
              <a:t>Ｓｐｅｃｔｒｏｓｃｏｐｙ</a:t>
            </a:r>
            <a:endParaRPr lang="ja-JP" altLang="en-US" b="1">
              <a:solidFill>
                <a:srgbClr val="000000"/>
              </a:solidFill>
            </a:endParaRPr>
          </a:p>
        </p:txBody>
      </p:sp>
      <p:sp>
        <p:nvSpPr>
          <p:cNvPr id="9224" name="AutoShape 10"/>
          <p:cNvSpPr>
            <a:spLocks noChangeArrowheads="1"/>
          </p:cNvSpPr>
          <p:nvPr/>
        </p:nvSpPr>
        <p:spPr bwMode="auto">
          <a:xfrm>
            <a:off x="4859338" y="1052513"/>
            <a:ext cx="2303462" cy="503237"/>
          </a:xfrm>
          <a:prstGeom prst="roundRect">
            <a:avLst>
              <a:gd name="adj" fmla="val 16667"/>
            </a:avLst>
          </a:prstGeom>
          <a:gradFill rotWithShape="0">
            <a:gsLst>
              <a:gs pos="0">
                <a:srgbClr val="FF33CC"/>
              </a:gs>
              <a:gs pos="100000">
                <a:srgbClr val="FFFF00"/>
              </a:gs>
            </a:gsLst>
            <a:path path="shape">
              <a:fillToRect l="50000" t="50000" r="50000" b="50000"/>
            </a:path>
          </a:gradFill>
          <a:ln w="9525">
            <a:noFill/>
            <a:round/>
            <a:headEnd/>
            <a:tailEnd/>
          </a:ln>
        </p:spPr>
        <p:txBody>
          <a:bodyPr lIns="35995" tIns="45714" rIns="35995" bIns="45714" anchor="ctr"/>
          <a:lstStyle/>
          <a:p>
            <a:r>
              <a:rPr lang="ja-JP" altLang="en-US">
                <a:solidFill>
                  <a:srgbClr val="000000"/>
                </a:solidFill>
              </a:rPr>
              <a:t>Ｒｈｅｏｌｏｇｙ</a:t>
            </a:r>
            <a:endParaRPr lang="ja-JP" altLang="en-US" b="1">
              <a:solidFill>
                <a:srgbClr val="000000"/>
              </a:solidFill>
            </a:endParaRPr>
          </a:p>
        </p:txBody>
      </p:sp>
      <p:sp>
        <p:nvSpPr>
          <p:cNvPr id="9225" name="AutoShape 11"/>
          <p:cNvSpPr>
            <a:spLocks noChangeArrowheads="1"/>
          </p:cNvSpPr>
          <p:nvPr/>
        </p:nvSpPr>
        <p:spPr bwMode="auto">
          <a:xfrm rot="-1968033">
            <a:off x="-107950" y="2997200"/>
            <a:ext cx="9396413" cy="882650"/>
          </a:xfrm>
          <a:prstGeom prst="rightArrow">
            <a:avLst>
              <a:gd name="adj1" fmla="val 46046"/>
              <a:gd name="adj2" fmla="val 71415"/>
            </a:avLst>
          </a:prstGeom>
          <a:gradFill rotWithShape="1">
            <a:gsLst>
              <a:gs pos="0">
                <a:srgbClr val="0000FF"/>
              </a:gs>
              <a:gs pos="100000">
                <a:srgbClr val="00FFFF"/>
              </a:gs>
            </a:gsLst>
            <a:lin ang="0" scaled="1"/>
          </a:gradFill>
          <a:ln w="9525" algn="ctr">
            <a:noFill/>
            <a:miter lim="800000"/>
            <a:headEnd/>
            <a:tailEnd/>
          </a:ln>
        </p:spPr>
        <p:txBody>
          <a:bodyPr wrap="none" lIns="90000" tIns="46800" rIns="90000" bIns="46800"/>
          <a:lstStyle/>
          <a:p>
            <a:r>
              <a:rPr lang="en-US" altLang="ja-JP" sz="2400" b="1">
                <a:solidFill>
                  <a:srgbClr val="000000"/>
                </a:solidFill>
              </a:rPr>
              <a:t>Molecular                     Time:Dynamics</a:t>
            </a:r>
            <a:r>
              <a:rPr lang="ja-JP" altLang="en-US" sz="2400" b="1">
                <a:solidFill>
                  <a:srgbClr val="000000"/>
                </a:solidFill>
              </a:rPr>
              <a:t>　           　　　</a:t>
            </a:r>
            <a:r>
              <a:rPr lang="en-US" altLang="ja-JP" sz="2400" b="1">
                <a:solidFill>
                  <a:srgbClr val="000000"/>
                </a:solidFill>
              </a:rPr>
              <a:t>Collective</a:t>
            </a:r>
          </a:p>
        </p:txBody>
      </p:sp>
    </p:spTree>
    <p:extLst>
      <p:ext uri="{BB962C8B-B14F-4D97-AF65-F5344CB8AC3E}">
        <p14:creationId xmlns:p14="http://schemas.microsoft.com/office/powerpoint/2010/main" val="6139711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Trap1"/>
          <p:cNvPicPr>
            <a:picLocks noChangeAspect="1" noChangeArrowheads="1"/>
          </p:cNvPicPr>
          <p:nvPr/>
        </p:nvPicPr>
        <p:blipFill>
          <a:blip r:embed="rId3" cstate="print"/>
          <a:srcRect/>
          <a:stretch>
            <a:fillRect/>
          </a:stretch>
        </p:blipFill>
        <p:spPr bwMode="auto">
          <a:xfrm>
            <a:off x="4932363" y="1052513"/>
            <a:ext cx="3889375" cy="2917825"/>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179388" y="1484313"/>
            <a:ext cx="4205287" cy="2741612"/>
          </a:xfrm>
          <a:prstGeom prst="rect">
            <a:avLst/>
          </a:prstGeom>
          <a:noFill/>
          <a:ln w="9525" algn="ctr">
            <a:noFill/>
            <a:miter lim="800000"/>
            <a:headEnd/>
            <a:tailEnd/>
          </a:ln>
        </p:spPr>
      </p:pic>
      <p:pic>
        <p:nvPicPr>
          <p:cNvPr id="10244" name="Picture 4"/>
          <p:cNvPicPr>
            <a:picLocks noChangeAspect="1" noChangeArrowheads="1"/>
          </p:cNvPicPr>
          <p:nvPr/>
        </p:nvPicPr>
        <p:blipFill>
          <a:blip r:embed="rId5" cstate="print"/>
          <a:srcRect/>
          <a:stretch>
            <a:fillRect/>
          </a:stretch>
        </p:blipFill>
        <p:spPr bwMode="auto">
          <a:xfrm>
            <a:off x="1547813" y="3789363"/>
            <a:ext cx="4392612" cy="2862262"/>
          </a:xfrm>
          <a:prstGeom prst="rect">
            <a:avLst/>
          </a:prstGeom>
          <a:noFill/>
          <a:ln w="9525" algn="ctr">
            <a:noFill/>
            <a:miter lim="800000"/>
            <a:headEnd/>
            <a:tailEnd/>
          </a:ln>
        </p:spPr>
      </p:pic>
      <p:sp>
        <p:nvSpPr>
          <p:cNvPr id="10245" name="Rectangle 5"/>
          <p:cNvSpPr>
            <a:spLocks noGrp="1" noChangeArrowheads="1"/>
          </p:cNvSpPr>
          <p:nvPr>
            <p:ph type="title" idx="4294967295"/>
          </p:nvPr>
        </p:nvSpPr>
        <p:spPr>
          <a:xfrm>
            <a:off x="1403350" y="188913"/>
            <a:ext cx="6696075" cy="431800"/>
          </a:xfrm>
          <a:gradFill rotWithShape="0">
            <a:gsLst>
              <a:gs pos="0">
                <a:srgbClr val="FF9999"/>
              </a:gs>
              <a:gs pos="100000">
                <a:srgbClr val="FFFF99"/>
              </a:gs>
            </a:gsLst>
            <a:lin ang="2700000" scaled="1"/>
          </a:gradFill>
        </p:spPr>
        <p:txBody>
          <a:bodyPr/>
          <a:lstStyle/>
          <a:p>
            <a:pPr eaLnBrk="1" hangingPunct="1"/>
            <a:r>
              <a:rPr lang="ja-JP" altLang="en-US" sz="2000">
                <a:latin typeface="Times New Roman" pitchFamily="18" charset="0"/>
                <a:ea typeface="HGP創英角ｺﾞｼｯｸUB" pitchFamily="50" charset="-128"/>
              </a:rPr>
              <a:t>Ｐｕｍｐ：Ｍａｎｉｐｕｌａｔｉｏｎ</a:t>
            </a:r>
            <a:endParaRPr lang="ja-JP" altLang="en-US" sz="2000">
              <a:solidFill>
                <a:schemeClr val="tx1"/>
              </a:solidFill>
              <a:latin typeface="Times New Roman" pitchFamily="18" charset="0"/>
              <a:ea typeface="HGP創英角ｺﾞｼｯｸUB" pitchFamily="50" charset="-128"/>
            </a:endParaRPr>
          </a:p>
        </p:txBody>
      </p:sp>
      <p:sp>
        <p:nvSpPr>
          <p:cNvPr id="10246" name="AutoShape 6"/>
          <p:cNvSpPr>
            <a:spLocks noChangeArrowheads="1"/>
          </p:cNvSpPr>
          <p:nvPr/>
        </p:nvSpPr>
        <p:spPr bwMode="auto">
          <a:xfrm>
            <a:off x="827088" y="981075"/>
            <a:ext cx="2736850" cy="431800"/>
          </a:xfrm>
          <a:prstGeom prst="roundRect">
            <a:avLst>
              <a:gd name="adj" fmla="val 16667"/>
            </a:avLst>
          </a:prstGeom>
          <a:gradFill rotWithShape="0">
            <a:gsLst>
              <a:gs pos="0">
                <a:srgbClr val="FF33CC"/>
              </a:gs>
              <a:gs pos="100000">
                <a:srgbClr val="FFFF00"/>
              </a:gs>
            </a:gsLst>
            <a:path path="shape">
              <a:fillToRect l="50000" t="50000" r="50000" b="50000"/>
            </a:path>
          </a:gradFill>
          <a:ln w="9525">
            <a:noFill/>
            <a:round/>
            <a:headEnd/>
            <a:tailEnd/>
          </a:ln>
        </p:spPr>
        <p:txBody>
          <a:bodyPr lIns="35995" tIns="45714" rIns="35995" bIns="45714" anchor="ctr"/>
          <a:lstStyle/>
          <a:p>
            <a:r>
              <a:rPr lang="ja-JP" altLang="en-US">
                <a:solidFill>
                  <a:srgbClr val="000000"/>
                </a:solidFill>
              </a:rPr>
              <a:t>ＵＶ　Ｌａｓｅｒｓ</a:t>
            </a:r>
            <a:endParaRPr lang="ja-JP" altLang="en-US" b="1">
              <a:solidFill>
                <a:srgbClr val="000000"/>
              </a:solidFill>
            </a:endParaRPr>
          </a:p>
        </p:txBody>
      </p:sp>
      <p:sp>
        <p:nvSpPr>
          <p:cNvPr id="10247" name="AutoShape 7"/>
          <p:cNvSpPr>
            <a:spLocks noChangeArrowheads="1"/>
          </p:cNvSpPr>
          <p:nvPr/>
        </p:nvSpPr>
        <p:spPr bwMode="auto">
          <a:xfrm rot="-1968033">
            <a:off x="-107950" y="2997200"/>
            <a:ext cx="9396413" cy="882650"/>
          </a:xfrm>
          <a:prstGeom prst="rightArrow">
            <a:avLst>
              <a:gd name="adj1" fmla="val 46046"/>
              <a:gd name="adj2" fmla="val 71415"/>
            </a:avLst>
          </a:prstGeom>
          <a:gradFill rotWithShape="1">
            <a:gsLst>
              <a:gs pos="0">
                <a:srgbClr val="CC66FF"/>
              </a:gs>
              <a:gs pos="100000">
                <a:srgbClr val="66FF33"/>
              </a:gs>
            </a:gsLst>
            <a:lin ang="0" scaled="1"/>
          </a:gradFill>
          <a:ln w="9525" algn="ctr">
            <a:noFill/>
            <a:miter lim="800000"/>
            <a:headEnd/>
            <a:tailEnd/>
          </a:ln>
        </p:spPr>
        <p:txBody>
          <a:bodyPr wrap="none" lIns="90000" tIns="46800" rIns="90000" bIns="46800"/>
          <a:lstStyle/>
          <a:p>
            <a:r>
              <a:rPr lang="en-US" altLang="ja-JP" sz="2400" b="1">
                <a:solidFill>
                  <a:srgbClr val="000000"/>
                </a:solidFill>
              </a:rPr>
              <a:t>Local                           Pump: Manipulation</a:t>
            </a:r>
            <a:r>
              <a:rPr lang="ja-JP" altLang="en-US" sz="2400" b="1">
                <a:solidFill>
                  <a:srgbClr val="000000"/>
                </a:solidFill>
              </a:rPr>
              <a:t>　        　　　</a:t>
            </a:r>
            <a:r>
              <a:rPr lang="en-US" altLang="ja-JP" sz="2400" b="1">
                <a:solidFill>
                  <a:srgbClr val="000000"/>
                </a:solidFill>
              </a:rPr>
              <a:t>Field</a:t>
            </a:r>
          </a:p>
        </p:txBody>
      </p:sp>
      <p:sp>
        <p:nvSpPr>
          <p:cNvPr id="10248" name="AutoShape 8"/>
          <p:cNvSpPr>
            <a:spLocks noChangeArrowheads="1"/>
          </p:cNvSpPr>
          <p:nvPr/>
        </p:nvSpPr>
        <p:spPr bwMode="auto">
          <a:xfrm>
            <a:off x="6300788" y="4076700"/>
            <a:ext cx="2736850" cy="431800"/>
          </a:xfrm>
          <a:prstGeom prst="roundRect">
            <a:avLst>
              <a:gd name="adj" fmla="val 16667"/>
            </a:avLst>
          </a:prstGeom>
          <a:gradFill rotWithShape="0">
            <a:gsLst>
              <a:gs pos="0">
                <a:srgbClr val="FF33CC"/>
              </a:gs>
              <a:gs pos="100000">
                <a:srgbClr val="FFFF00"/>
              </a:gs>
            </a:gsLst>
            <a:path path="shape">
              <a:fillToRect l="50000" t="50000" r="50000" b="50000"/>
            </a:path>
          </a:gradFill>
          <a:ln w="9525">
            <a:noFill/>
            <a:round/>
            <a:headEnd/>
            <a:tailEnd/>
          </a:ln>
        </p:spPr>
        <p:txBody>
          <a:bodyPr lIns="35995" tIns="45714" rIns="35995" bIns="45714" anchor="ctr"/>
          <a:lstStyle/>
          <a:p>
            <a:r>
              <a:rPr lang="ja-JP" altLang="en-US">
                <a:solidFill>
                  <a:srgbClr val="000000"/>
                </a:solidFill>
              </a:rPr>
              <a:t>Ｌａｓｅｒ　Ｔｗｅｅｚｅｒｓ</a:t>
            </a:r>
            <a:endParaRPr lang="ja-JP" altLang="en-US" b="1">
              <a:solidFill>
                <a:srgbClr val="000000"/>
              </a:solidFill>
            </a:endParaRPr>
          </a:p>
        </p:txBody>
      </p:sp>
      <p:sp>
        <p:nvSpPr>
          <p:cNvPr id="10249" name="AutoShape 9"/>
          <p:cNvSpPr>
            <a:spLocks noChangeArrowheads="1"/>
          </p:cNvSpPr>
          <p:nvPr/>
        </p:nvSpPr>
        <p:spPr bwMode="auto">
          <a:xfrm>
            <a:off x="4859338" y="6021388"/>
            <a:ext cx="3600450" cy="647700"/>
          </a:xfrm>
          <a:prstGeom prst="roundRect">
            <a:avLst>
              <a:gd name="adj" fmla="val 16667"/>
            </a:avLst>
          </a:prstGeom>
          <a:gradFill rotWithShape="0">
            <a:gsLst>
              <a:gs pos="0">
                <a:srgbClr val="FF33CC"/>
              </a:gs>
              <a:gs pos="100000">
                <a:srgbClr val="FFFF00"/>
              </a:gs>
            </a:gsLst>
            <a:path path="shape">
              <a:fillToRect l="50000" t="50000" r="50000" b="50000"/>
            </a:path>
          </a:gradFill>
          <a:ln w="9525">
            <a:noFill/>
            <a:round/>
            <a:headEnd/>
            <a:tailEnd/>
          </a:ln>
        </p:spPr>
        <p:txBody>
          <a:bodyPr lIns="35995" tIns="45714" rIns="35995" bIns="45714" anchor="ctr"/>
          <a:lstStyle/>
          <a:p>
            <a:r>
              <a:rPr lang="ja-JP" altLang="en-US">
                <a:solidFill>
                  <a:srgbClr val="000000"/>
                </a:solidFill>
              </a:rPr>
              <a:t>Ｆｅｍｔ　ｓｅｃ　Ｔｉ：Ｓ</a:t>
            </a:r>
          </a:p>
          <a:p>
            <a:r>
              <a:rPr lang="ja-JP" altLang="en-US">
                <a:solidFill>
                  <a:srgbClr val="000000"/>
                </a:solidFill>
              </a:rPr>
              <a:t>Ｆｒｅｑｕｅｎｃｙ　Ｔｕｎａｂｌｅ　Ｌａｓｅｒ</a:t>
            </a:r>
            <a:endParaRPr lang="ja-JP" altLang="en-US" b="1">
              <a:solidFill>
                <a:srgbClr val="000000"/>
              </a:solidFill>
            </a:endParaRPr>
          </a:p>
        </p:txBody>
      </p:sp>
    </p:spTree>
    <p:extLst>
      <p:ext uri="{BB962C8B-B14F-4D97-AF65-F5344CB8AC3E}">
        <p14:creationId xmlns:p14="http://schemas.microsoft.com/office/powerpoint/2010/main" val="3269006738"/>
      </p:ext>
    </p:extLst>
  </p:cSld>
  <p:clrMapOvr>
    <a:masterClrMapping/>
  </p:clrMapOvr>
  <p:transition/>
</p:sld>
</file>

<file path=ppt/theme/theme1.xml><?xml version="1.0" encoding="utf-8"?>
<a:theme xmlns:a="http://schemas.openxmlformats.org/drawingml/2006/main" name="標準デザイン">
  <a:themeElements>
    <a:clrScheme name="標準デザイン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00FF"/>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27" tIns="0" rIns="91427"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27" tIns="0" rIns="91427"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FF00FF"/>
        </a:folHlink>
      </a:clrScheme>
      <a:clrMap bg1="lt1" tx1="dk1" bg2="lt2" tx2="dk2" accent1="accent1" accent2="accent2" accent3="accent3" accent4="accent4" accent5="accent5" accent6="accent6" hlink="hlink" folHlink="folHlink"/>
    </a:extraClrScheme>
    <a:extraClrScheme>
      <a:clrScheme name="標準デザイン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標準デザイン">
  <a:themeElements>
    <a:clrScheme name="標準デザイン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00FF"/>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27" tIns="0" rIns="91427"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27" tIns="0" rIns="91427"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FF00FF"/>
        </a:folHlink>
      </a:clrScheme>
      <a:clrMap bg1="lt1" tx1="dk1" bg2="lt2" tx2="dk2" accent1="accent1" accent2="accent2" accent3="accent3" accent4="accent4" accent5="accent5" accent6="accent6" hlink="hlink" folHlink="folHlink"/>
    </a:extraClrScheme>
    <a:extraClrScheme>
      <a:clrScheme name="標準デザイン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00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標準デザイン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00FF"/>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27" tIns="0" rIns="91427"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27" tIns="0" rIns="91427"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FF00FF"/>
        </a:folHlink>
      </a:clrScheme>
      <a:clrMap bg1="lt1" tx1="dk1" bg2="lt2" tx2="dk2" accent1="accent1" accent2="accent2" accent3="accent3" accent4="accent4" accent5="accent5" accent6="accent6" hlink="hlink" folHlink="folHlink"/>
    </a:extraClrScheme>
    <a:extraClrScheme>
      <a:clrScheme name="標準デザイン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00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49369</TotalTime>
  <Words>1174</Words>
  <Application>Microsoft Office PowerPoint</Application>
  <PresentationFormat>画面に合わせる (4:3)</PresentationFormat>
  <Paragraphs>195</Paragraphs>
  <Slides>8</Slides>
  <Notes>8</Notes>
  <HiddenSlides>0</HiddenSlides>
  <MMClips>1</MMClips>
  <ScaleCrop>false</ScaleCrop>
  <HeadingPairs>
    <vt:vector size="8" baseType="variant">
      <vt:variant>
        <vt:lpstr>使用されているフォント</vt:lpstr>
      </vt:variant>
      <vt:variant>
        <vt:i4>6</vt:i4>
      </vt:variant>
      <vt:variant>
        <vt:lpstr>テーマ</vt:lpstr>
      </vt:variant>
      <vt:variant>
        <vt:i4>4</vt:i4>
      </vt:variant>
      <vt:variant>
        <vt:lpstr>埋め込まれた OLE サーバー</vt:lpstr>
      </vt:variant>
      <vt:variant>
        <vt:i4>2</vt:i4>
      </vt:variant>
      <vt:variant>
        <vt:lpstr>スライド タイトル</vt:lpstr>
      </vt:variant>
      <vt:variant>
        <vt:i4>8</vt:i4>
      </vt:variant>
    </vt:vector>
  </HeadingPairs>
  <TitlesOfParts>
    <vt:vector size="20" baseType="lpstr">
      <vt:lpstr>HGP創英角ｺﾞｼｯｸUB</vt:lpstr>
      <vt:lpstr>ＭＳ Ｐゴシック</vt:lpstr>
      <vt:lpstr>ＭＳ Ｐ明朝</vt:lpstr>
      <vt:lpstr>Arial</vt:lpstr>
      <vt:lpstr>Calibri</vt:lpstr>
      <vt:lpstr>Times New Roman</vt:lpstr>
      <vt:lpstr>標準デザイン</vt:lpstr>
      <vt:lpstr>11_Office テーマ</vt:lpstr>
      <vt:lpstr>1_標準デザイン</vt:lpstr>
      <vt:lpstr>2_標準デザイン</vt:lpstr>
      <vt:lpstr>数式</vt:lpstr>
      <vt:lpstr>PHOTO-PAINT</vt:lpstr>
      <vt:lpstr>B9 ソフトマター物理　やわらかなナノ構造と揺らぎ</vt:lpstr>
      <vt:lpstr>PowerPoint プレゼンテーション</vt:lpstr>
      <vt:lpstr>B9 ソフトマター物理　やわらかなナノ構造と揺らぎ</vt:lpstr>
      <vt:lpstr>PowerPoint プレゼンテーション</vt:lpstr>
      <vt:lpstr>PowerPoint プレゼンテーション</vt:lpstr>
      <vt:lpstr>Ｓｐａｃｅ：Ｓｔｒｕｃｔｕｒｅ</vt:lpstr>
      <vt:lpstr>Ｔｉｍｅ：Ｄｙｎａｍｉｃｓ</vt:lpstr>
      <vt:lpstr>Ｐｕｍｐ：Ｍａｎｉｐｕｌａｔｉｏｎ</vt:lpstr>
    </vt:vector>
  </TitlesOfParts>
  <Company>Yokoyama NanoLC Project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Jun Yamamoto</dc:creator>
  <cp:lastModifiedBy>山本潤</cp:lastModifiedBy>
  <cp:revision>739</cp:revision>
  <dcterms:created xsi:type="dcterms:W3CDTF">2004-05-18T06:14:19Z</dcterms:created>
  <dcterms:modified xsi:type="dcterms:W3CDTF">2018-01-30T01:09:05Z</dcterms:modified>
</cp:coreProperties>
</file>