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tiff" ContentType="image/tiff"/>
  <Default Extension="mp4" ContentType="video/mp4"/>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276" r:id="rId2"/>
    <p:sldId id="257" r:id="rId3"/>
    <p:sldId id="263" r:id="rId4"/>
    <p:sldId id="274" r:id="rId5"/>
    <p:sldId id="273" r:id="rId6"/>
    <p:sldId id="275" r:id="rId7"/>
  </p:sldIdLst>
  <p:sldSz cx="9144000" cy="6858000" type="screen4x3"/>
  <p:notesSz cx="6794500" cy="9931400"/>
  <p:defaultTextStyle>
    <a:defPPr>
      <a:defRPr lang="en-US"/>
    </a:defPPr>
    <a:lvl1pPr algn="l" rtl="0" fontAlgn="base">
      <a:spcBef>
        <a:spcPct val="0"/>
      </a:spcBef>
      <a:spcAft>
        <a:spcPct val="0"/>
      </a:spcAft>
      <a:defRPr kumimoji="1"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Times New Roman" charset="0"/>
        <a:ea typeface="ＭＳ Ｐゴシック" charset="-128"/>
        <a:cs typeface="+mn-cs"/>
      </a:defRPr>
    </a:lvl5pPr>
    <a:lvl6pPr marL="2286000" algn="l" defTabSz="914400" rtl="0" eaLnBrk="1" latinLnBrk="0" hangingPunct="1">
      <a:defRPr kumimoji="1" sz="2400" kern="1200">
        <a:solidFill>
          <a:schemeClr val="tx1"/>
        </a:solidFill>
        <a:latin typeface="Times New Roman" charset="0"/>
        <a:ea typeface="ＭＳ Ｐゴシック" charset="-128"/>
        <a:cs typeface="+mn-cs"/>
      </a:defRPr>
    </a:lvl6pPr>
    <a:lvl7pPr marL="2743200" algn="l" defTabSz="914400" rtl="0" eaLnBrk="1" latinLnBrk="0" hangingPunct="1">
      <a:defRPr kumimoji="1" sz="2400" kern="1200">
        <a:solidFill>
          <a:schemeClr val="tx1"/>
        </a:solidFill>
        <a:latin typeface="Times New Roman" charset="0"/>
        <a:ea typeface="ＭＳ Ｐゴシック" charset="-128"/>
        <a:cs typeface="+mn-cs"/>
      </a:defRPr>
    </a:lvl7pPr>
    <a:lvl8pPr marL="3200400" algn="l" defTabSz="914400" rtl="0" eaLnBrk="1" latinLnBrk="0" hangingPunct="1">
      <a:defRPr kumimoji="1" sz="2400" kern="1200">
        <a:solidFill>
          <a:schemeClr val="tx1"/>
        </a:solidFill>
        <a:latin typeface="Times New Roman" charset="0"/>
        <a:ea typeface="ＭＳ Ｐゴシック" charset="-128"/>
        <a:cs typeface="+mn-cs"/>
      </a:defRPr>
    </a:lvl8pPr>
    <a:lvl9pPr marL="3657600" algn="l" defTabSz="914400" rtl="0" eaLnBrk="1" latinLnBrk="0" hangingPunct="1">
      <a:defRPr kumimoji="1"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09" autoAdjust="0"/>
    <p:restoredTop sz="88998" autoAdjust="0"/>
  </p:normalViewPr>
  <p:slideViewPr>
    <p:cSldViewPr>
      <p:cViewPr varScale="1">
        <p:scale>
          <a:sx n="74" d="100"/>
          <a:sy n="74" d="100"/>
        </p:scale>
        <p:origin x="54" y="7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endodaisuke:Google%20&#12489;&#12521;&#12452;&#12502;:iCeMSdrive&#29992;:&#32963;&#12398;&#32048;&#32990;&#35299;&#26512;:&#32963;&#12398;&#32048;&#32990;&#35299;&#26512;&#65288;&#30333;&#12356;&#12392;&#12371;&#12429;&#65289;:&#30333;&#12356;&#12392;&#12371;&#12429;&#12398;&#27604;&#36611;ver3&#65288;&#38754;&#31309;&#12391;&#12431;&#12369;&#12383;&#65289;circularity.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endodaisuke:Google%20&#12489;&#12521;&#12452;&#12502;:iCeMSdrive&#29992;:&#32963;&#12398;&#32048;&#32990;&#35299;&#26512;:&#32963;&#12398;&#32048;&#32990;&#35299;&#26512;&#65288;&#30333;&#12356;&#12392;&#12371;&#12429;&#65289;:&#30333;&#12356;&#12392;&#12371;&#12429;&#12398;&#27604;&#36611;ver3&#65288;&#38754;&#31309;&#21029;&#65289;solidity.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a:pPr>
            <a:r>
              <a:rPr lang="en-US" sz="900" dirty="0"/>
              <a:t>circularity</a:t>
            </a:r>
            <a:endParaRPr lang="ja-JP" sz="900" dirty="0"/>
          </a:p>
        </c:rich>
      </c:tx>
      <c:overlay val="0"/>
    </c:title>
    <c:autoTitleDeleted val="0"/>
    <c:plotArea>
      <c:layout>
        <c:manualLayout>
          <c:layoutTarget val="inner"/>
          <c:xMode val="edge"/>
          <c:yMode val="edge"/>
          <c:x val="0.19559915377283299"/>
          <c:y val="0.17151337392836843"/>
          <c:w val="0.77358371398245451"/>
          <c:h val="0.66252644809771311"/>
        </c:manualLayout>
      </c:layout>
      <c:barChart>
        <c:barDir val="col"/>
        <c:grouping val="clustered"/>
        <c:varyColors val="0"/>
        <c:ser>
          <c:idx val="0"/>
          <c:order val="0"/>
          <c:tx>
            <c:v>胃癌</c:v>
          </c:tx>
          <c:spPr>
            <a:ln w="28575">
              <a:noFill/>
            </a:ln>
          </c:spPr>
          <c:invertIfNegative val="0"/>
          <c:cat>
            <c:numRef>
              <c:f>Sheet3!$B$4:$B$13</c:f>
              <c:numCache>
                <c:formatCode>0.0_ </c:formatCode>
                <c:ptCount val="10"/>
                <c:pt idx="0">
                  <c:v>0.1</c:v>
                </c:pt>
                <c:pt idx="1">
                  <c:v>0.2</c:v>
                </c:pt>
                <c:pt idx="2">
                  <c:v>0.3</c:v>
                </c:pt>
                <c:pt idx="3">
                  <c:v>0.4</c:v>
                </c:pt>
                <c:pt idx="4">
                  <c:v>0.5</c:v>
                </c:pt>
                <c:pt idx="5">
                  <c:v>0.6</c:v>
                </c:pt>
                <c:pt idx="6">
                  <c:v>0.7</c:v>
                </c:pt>
                <c:pt idx="7">
                  <c:v>0.8</c:v>
                </c:pt>
                <c:pt idx="8">
                  <c:v>0.9</c:v>
                </c:pt>
                <c:pt idx="9">
                  <c:v>1</c:v>
                </c:pt>
              </c:numCache>
            </c:numRef>
          </c:cat>
          <c:val>
            <c:numRef>
              <c:f>Sheet3!$D$4:$D$13</c:f>
              <c:numCache>
                <c:formatCode>General</c:formatCode>
                <c:ptCount val="10"/>
                <c:pt idx="0">
                  <c:v>0.16666666666666699</c:v>
                </c:pt>
                <c:pt idx="1">
                  <c:v>0.46666666666666701</c:v>
                </c:pt>
                <c:pt idx="2">
                  <c:v>0.16666666666666699</c:v>
                </c:pt>
                <c:pt idx="3">
                  <c:v>6.6666666666666693E-2</c:v>
                </c:pt>
                <c:pt idx="4">
                  <c:v>0.1</c:v>
                </c:pt>
                <c:pt idx="5">
                  <c:v>0</c:v>
                </c:pt>
                <c:pt idx="6">
                  <c:v>3.3333333333333298E-2</c:v>
                </c:pt>
                <c:pt idx="7">
                  <c:v>0</c:v>
                </c:pt>
                <c:pt idx="8">
                  <c:v>0</c:v>
                </c:pt>
                <c:pt idx="9">
                  <c:v>0</c:v>
                </c:pt>
              </c:numCache>
            </c:numRef>
          </c:val>
          <c:extLst>
            <c:ext xmlns:c16="http://schemas.microsoft.com/office/drawing/2014/chart" uri="{C3380CC4-5D6E-409C-BE32-E72D297353CC}">
              <c16:uniqueId val="{00000000-48A4-49FD-8462-800F385220B4}"/>
            </c:ext>
          </c:extLst>
        </c:ser>
        <c:ser>
          <c:idx val="1"/>
          <c:order val="1"/>
          <c:tx>
            <c:v>胃良性腫瘍</c:v>
          </c:tx>
          <c:invertIfNegative val="0"/>
          <c:val>
            <c:numRef>
              <c:f>Sheet3!$H$4:$H$13</c:f>
              <c:numCache>
                <c:formatCode>General</c:formatCode>
                <c:ptCount val="10"/>
                <c:pt idx="0">
                  <c:v>0</c:v>
                </c:pt>
                <c:pt idx="1">
                  <c:v>0.04</c:v>
                </c:pt>
                <c:pt idx="2">
                  <c:v>0.04</c:v>
                </c:pt>
                <c:pt idx="3">
                  <c:v>0.16</c:v>
                </c:pt>
                <c:pt idx="4">
                  <c:v>0.2</c:v>
                </c:pt>
                <c:pt idx="5">
                  <c:v>0.08</c:v>
                </c:pt>
                <c:pt idx="6">
                  <c:v>0.16</c:v>
                </c:pt>
                <c:pt idx="7">
                  <c:v>0.12</c:v>
                </c:pt>
                <c:pt idx="8">
                  <c:v>0.16</c:v>
                </c:pt>
                <c:pt idx="9">
                  <c:v>0.04</c:v>
                </c:pt>
              </c:numCache>
            </c:numRef>
          </c:val>
          <c:extLst>
            <c:ext xmlns:c16="http://schemas.microsoft.com/office/drawing/2014/chart" uri="{C3380CC4-5D6E-409C-BE32-E72D297353CC}">
              <c16:uniqueId val="{00000001-48A4-49FD-8462-800F385220B4}"/>
            </c:ext>
          </c:extLst>
        </c:ser>
        <c:ser>
          <c:idx val="2"/>
          <c:order val="2"/>
          <c:tx>
            <c:v>胃炎</c:v>
          </c:tx>
          <c:invertIfNegative val="0"/>
          <c:val>
            <c:numRef>
              <c:f>Sheet3!$L$4:$L$13</c:f>
              <c:numCache>
                <c:formatCode>General</c:formatCode>
                <c:ptCount val="10"/>
                <c:pt idx="0">
                  <c:v>3.7037037037037E-2</c:v>
                </c:pt>
                <c:pt idx="1">
                  <c:v>0.25925925925925902</c:v>
                </c:pt>
                <c:pt idx="2">
                  <c:v>0.12962962962963001</c:v>
                </c:pt>
                <c:pt idx="3">
                  <c:v>9.2592592592592601E-2</c:v>
                </c:pt>
                <c:pt idx="4">
                  <c:v>0.11111111111111099</c:v>
                </c:pt>
                <c:pt idx="5">
                  <c:v>0.12962962962963001</c:v>
                </c:pt>
                <c:pt idx="6">
                  <c:v>5.5555555555555497E-2</c:v>
                </c:pt>
                <c:pt idx="7">
                  <c:v>9.2592592592592601E-2</c:v>
                </c:pt>
                <c:pt idx="8">
                  <c:v>7.4074074074074098E-2</c:v>
                </c:pt>
                <c:pt idx="9">
                  <c:v>1.85185185185185E-2</c:v>
                </c:pt>
              </c:numCache>
            </c:numRef>
          </c:val>
          <c:extLst>
            <c:ext xmlns:c16="http://schemas.microsoft.com/office/drawing/2014/chart" uri="{C3380CC4-5D6E-409C-BE32-E72D297353CC}">
              <c16:uniqueId val="{00000002-48A4-49FD-8462-800F385220B4}"/>
            </c:ext>
          </c:extLst>
        </c:ser>
        <c:dLbls>
          <c:showLegendKey val="0"/>
          <c:showVal val="0"/>
          <c:showCatName val="0"/>
          <c:showSerName val="0"/>
          <c:showPercent val="0"/>
          <c:showBubbleSize val="0"/>
        </c:dLbls>
        <c:gapWidth val="150"/>
        <c:axId val="303473912"/>
        <c:axId val="303481176"/>
      </c:barChart>
      <c:catAx>
        <c:axId val="303473912"/>
        <c:scaling>
          <c:orientation val="minMax"/>
        </c:scaling>
        <c:delete val="0"/>
        <c:axPos val="b"/>
        <c:numFmt formatCode="#,##0.0_);[Red]\(#,##0.0\)" sourceLinked="0"/>
        <c:majorTickMark val="out"/>
        <c:minorTickMark val="none"/>
        <c:tickLblPos val="nextTo"/>
        <c:txPr>
          <a:bodyPr/>
          <a:lstStyle/>
          <a:p>
            <a:pPr>
              <a:defRPr sz="800"/>
            </a:pPr>
            <a:endParaRPr lang="ja-JP"/>
          </a:p>
        </c:txPr>
        <c:crossAx val="303481176"/>
        <c:crosses val="autoZero"/>
        <c:auto val="1"/>
        <c:lblAlgn val="ctr"/>
        <c:lblOffset val="100"/>
        <c:noMultiLvlLbl val="0"/>
      </c:catAx>
      <c:valAx>
        <c:axId val="303481176"/>
        <c:scaling>
          <c:orientation val="minMax"/>
        </c:scaling>
        <c:delete val="0"/>
        <c:axPos val="l"/>
        <c:majorGridlines/>
        <c:title>
          <c:tx>
            <c:rich>
              <a:bodyPr/>
              <a:lstStyle/>
              <a:p>
                <a:pPr>
                  <a:defRPr sz="900"/>
                </a:pPr>
                <a:r>
                  <a:rPr lang="ja-JP" sz="900"/>
                  <a:t>割合</a:t>
                </a:r>
              </a:p>
            </c:rich>
          </c:tx>
          <c:overlay val="0"/>
        </c:title>
        <c:numFmt formatCode="General" sourceLinked="1"/>
        <c:majorTickMark val="out"/>
        <c:minorTickMark val="none"/>
        <c:tickLblPos val="nextTo"/>
        <c:txPr>
          <a:bodyPr/>
          <a:lstStyle/>
          <a:p>
            <a:pPr>
              <a:defRPr sz="800"/>
            </a:pPr>
            <a:endParaRPr lang="ja-JP"/>
          </a:p>
        </c:txPr>
        <c:crossAx val="303473912"/>
        <c:crosses val="autoZero"/>
        <c:crossBetween val="between"/>
      </c:valAx>
    </c:plotArea>
    <c:legend>
      <c:legendPos val="r"/>
      <c:layout>
        <c:manualLayout>
          <c:xMode val="edge"/>
          <c:yMode val="edge"/>
          <c:x val="0.52831257990240466"/>
          <c:y val="0.22197642786328317"/>
          <c:w val="0.3600957641976188"/>
          <c:h val="0.21846226125738469"/>
        </c:manualLayout>
      </c:layout>
      <c:overlay val="0"/>
      <c:txPr>
        <a:bodyPr/>
        <a:lstStyle/>
        <a:p>
          <a:pPr>
            <a:defRPr sz="900"/>
          </a:pPr>
          <a:endParaRPr lang="ja-JP"/>
        </a:p>
      </c:txPr>
    </c:legend>
    <c:plotVisOnly val="1"/>
    <c:dispBlanksAs val="gap"/>
    <c:showDLblsOverMax val="0"/>
  </c:chart>
  <c:txPr>
    <a:bodyPr/>
    <a:lstStyle/>
    <a:p>
      <a:pPr>
        <a:defRPr sz="1000"/>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a:pPr>
            <a:r>
              <a:rPr lang="en-US" sz="900" dirty="0"/>
              <a:t>solidity</a:t>
            </a:r>
            <a:endParaRPr lang="ja-JP" sz="900" dirty="0"/>
          </a:p>
        </c:rich>
      </c:tx>
      <c:overlay val="0"/>
    </c:title>
    <c:autoTitleDeleted val="0"/>
    <c:plotArea>
      <c:layout>
        <c:manualLayout>
          <c:layoutTarget val="inner"/>
          <c:xMode val="edge"/>
          <c:yMode val="edge"/>
          <c:x val="0.179424495515902"/>
          <c:y val="0.168822277625956"/>
          <c:w val="0.68897191116663103"/>
          <c:h val="0.65554772676703998"/>
        </c:manualLayout>
      </c:layout>
      <c:barChart>
        <c:barDir val="col"/>
        <c:grouping val="clustered"/>
        <c:varyColors val="0"/>
        <c:ser>
          <c:idx val="0"/>
          <c:order val="0"/>
          <c:tx>
            <c:v>胃癌</c:v>
          </c:tx>
          <c:spPr>
            <a:ln w="28575">
              <a:noFill/>
            </a:ln>
          </c:spPr>
          <c:invertIfNegative val="0"/>
          <c:cat>
            <c:numRef>
              <c:f>Sheet3!$B$4:$B$13</c:f>
              <c:numCache>
                <c:formatCode>General</c:formatCode>
                <c:ptCount val="10"/>
                <c:pt idx="0">
                  <c:v>0.1</c:v>
                </c:pt>
                <c:pt idx="1">
                  <c:v>0.2</c:v>
                </c:pt>
                <c:pt idx="2">
                  <c:v>0.3</c:v>
                </c:pt>
                <c:pt idx="3">
                  <c:v>0.4</c:v>
                </c:pt>
                <c:pt idx="4">
                  <c:v>0.5</c:v>
                </c:pt>
                <c:pt idx="5">
                  <c:v>0.6</c:v>
                </c:pt>
                <c:pt idx="6">
                  <c:v>0.7</c:v>
                </c:pt>
                <c:pt idx="7">
                  <c:v>0.8</c:v>
                </c:pt>
                <c:pt idx="8">
                  <c:v>0.9</c:v>
                </c:pt>
                <c:pt idx="9">
                  <c:v>1</c:v>
                </c:pt>
              </c:numCache>
            </c:numRef>
          </c:cat>
          <c:val>
            <c:numRef>
              <c:f>Sheet3!$D$4:$D$13</c:f>
              <c:numCache>
                <c:formatCode>General</c:formatCode>
                <c:ptCount val="10"/>
                <c:pt idx="0">
                  <c:v>0</c:v>
                </c:pt>
                <c:pt idx="1">
                  <c:v>0</c:v>
                </c:pt>
                <c:pt idx="2">
                  <c:v>0</c:v>
                </c:pt>
                <c:pt idx="3">
                  <c:v>3.3333333333333298E-2</c:v>
                </c:pt>
                <c:pt idx="4">
                  <c:v>0.133333333333333</c:v>
                </c:pt>
                <c:pt idx="5">
                  <c:v>0.33333333333333298</c:v>
                </c:pt>
                <c:pt idx="6">
                  <c:v>0.2</c:v>
                </c:pt>
                <c:pt idx="7">
                  <c:v>0.16666666666666699</c:v>
                </c:pt>
                <c:pt idx="8">
                  <c:v>0.1</c:v>
                </c:pt>
                <c:pt idx="9">
                  <c:v>3.3333333333333298E-2</c:v>
                </c:pt>
              </c:numCache>
            </c:numRef>
          </c:val>
          <c:extLst>
            <c:ext xmlns:c16="http://schemas.microsoft.com/office/drawing/2014/chart" uri="{C3380CC4-5D6E-409C-BE32-E72D297353CC}">
              <c16:uniqueId val="{00000000-0419-41E2-8D90-723C2EC5163A}"/>
            </c:ext>
          </c:extLst>
        </c:ser>
        <c:ser>
          <c:idx val="1"/>
          <c:order val="1"/>
          <c:tx>
            <c:v>胃良性腫瘍</c:v>
          </c:tx>
          <c:invertIfNegative val="0"/>
          <c:val>
            <c:numRef>
              <c:f>Sheet3!$H$4:$H$13</c:f>
              <c:numCache>
                <c:formatCode>General</c:formatCode>
                <c:ptCount val="10"/>
                <c:pt idx="0">
                  <c:v>0</c:v>
                </c:pt>
                <c:pt idx="1">
                  <c:v>0</c:v>
                </c:pt>
                <c:pt idx="2">
                  <c:v>0</c:v>
                </c:pt>
                <c:pt idx="3">
                  <c:v>0</c:v>
                </c:pt>
                <c:pt idx="4">
                  <c:v>0.04</c:v>
                </c:pt>
                <c:pt idx="5">
                  <c:v>0</c:v>
                </c:pt>
                <c:pt idx="6">
                  <c:v>0.04</c:v>
                </c:pt>
                <c:pt idx="7">
                  <c:v>0.16</c:v>
                </c:pt>
                <c:pt idx="8">
                  <c:v>0.16</c:v>
                </c:pt>
                <c:pt idx="9">
                  <c:v>0.6</c:v>
                </c:pt>
              </c:numCache>
            </c:numRef>
          </c:val>
          <c:extLst>
            <c:ext xmlns:c16="http://schemas.microsoft.com/office/drawing/2014/chart" uri="{C3380CC4-5D6E-409C-BE32-E72D297353CC}">
              <c16:uniqueId val="{00000001-0419-41E2-8D90-723C2EC5163A}"/>
            </c:ext>
          </c:extLst>
        </c:ser>
        <c:ser>
          <c:idx val="2"/>
          <c:order val="2"/>
          <c:tx>
            <c:v>胃炎</c:v>
          </c:tx>
          <c:invertIfNegative val="0"/>
          <c:val>
            <c:numRef>
              <c:f>Sheet3!$L$4:$L$13</c:f>
              <c:numCache>
                <c:formatCode>General</c:formatCode>
                <c:ptCount val="10"/>
                <c:pt idx="0">
                  <c:v>0</c:v>
                </c:pt>
                <c:pt idx="1">
                  <c:v>0</c:v>
                </c:pt>
                <c:pt idx="2">
                  <c:v>0</c:v>
                </c:pt>
                <c:pt idx="3">
                  <c:v>5.5555555555555497E-2</c:v>
                </c:pt>
                <c:pt idx="4">
                  <c:v>5.5555555555555497E-2</c:v>
                </c:pt>
                <c:pt idx="5">
                  <c:v>0.18518518518518501</c:v>
                </c:pt>
                <c:pt idx="6">
                  <c:v>0.12962962962963001</c:v>
                </c:pt>
                <c:pt idx="7">
                  <c:v>0.12962962962963001</c:v>
                </c:pt>
                <c:pt idx="8">
                  <c:v>0.22222222222222199</c:v>
                </c:pt>
                <c:pt idx="9">
                  <c:v>0.22222222222222199</c:v>
                </c:pt>
              </c:numCache>
            </c:numRef>
          </c:val>
          <c:extLst>
            <c:ext xmlns:c16="http://schemas.microsoft.com/office/drawing/2014/chart" uri="{C3380CC4-5D6E-409C-BE32-E72D297353CC}">
              <c16:uniqueId val="{00000002-0419-41E2-8D90-723C2EC5163A}"/>
            </c:ext>
          </c:extLst>
        </c:ser>
        <c:dLbls>
          <c:showLegendKey val="0"/>
          <c:showVal val="0"/>
          <c:showCatName val="0"/>
          <c:showSerName val="0"/>
          <c:showPercent val="0"/>
          <c:showBubbleSize val="0"/>
        </c:dLbls>
        <c:gapWidth val="150"/>
        <c:axId val="303522344"/>
        <c:axId val="303529608"/>
      </c:barChart>
      <c:catAx>
        <c:axId val="303522344"/>
        <c:scaling>
          <c:orientation val="minMax"/>
        </c:scaling>
        <c:delete val="0"/>
        <c:axPos val="b"/>
        <c:numFmt formatCode="General" sourceLinked="1"/>
        <c:majorTickMark val="out"/>
        <c:minorTickMark val="none"/>
        <c:tickLblPos val="nextTo"/>
        <c:txPr>
          <a:bodyPr/>
          <a:lstStyle/>
          <a:p>
            <a:pPr>
              <a:defRPr sz="800"/>
            </a:pPr>
            <a:endParaRPr lang="ja-JP"/>
          </a:p>
        </c:txPr>
        <c:crossAx val="303529608"/>
        <c:crosses val="autoZero"/>
        <c:auto val="1"/>
        <c:lblAlgn val="ctr"/>
        <c:lblOffset val="100"/>
        <c:noMultiLvlLbl val="0"/>
      </c:catAx>
      <c:valAx>
        <c:axId val="303529608"/>
        <c:scaling>
          <c:orientation val="minMax"/>
        </c:scaling>
        <c:delete val="0"/>
        <c:axPos val="l"/>
        <c:majorGridlines/>
        <c:title>
          <c:tx>
            <c:rich>
              <a:bodyPr/>
              <a:lstStyle/>
              <a:p>
                <a:pPr>
                  <a:defRPr sz="900"/>
                </a:pPr>
                <a:r>
                  <a:rPr lang="ja-JP" sz="900"/>
                  <a:t>割合</a:t>
                </a:r>
              </a:p>
            </c:rich>
          </c:tx>
          <c:overlay val="0"/>
        </c:title>
        <c:numFmt formatCode="General" sourceLinked="1"/>
        <c:majorTickMark val="out"/>
        <c:minorTickMark val="none"/>
        <c:tickLblPos val="nextTo"/>
        <c:txPr>
          <a:bodyPr/>
          <a:lstStyle/>
          <a:p>
            <a:pPr>
              <a:defRPr sz="800"/>
            </a:pPr>
            <a:endParaRPr lang="ja-JP"/>
          </a:p>
        </c:txPr>
        <c:crossAx val="303522344"/>
        <c:crosses val="autoZero"/>
        <c:crossBetween val="between"/>
      </c:valAx>
      <c:spPr>
        <a:noFill/>
        <a:ln w="25400">
          <a:noFill/>
        </a:ln>
      </c:spPr>
    </c:plotArea>
    <c:legend>
      <c:legendPos val="r"/>
      <c:layout>
        <c:manualLayout>
          <c:xMode val="edge"/>
          <c:yMode val="edge"/>
          <c:x val="0.20270920962348599"/>
          <c:y val="0.20077671077138901"/>
          <c:w val="0.35603412446759097"/>
          <c:h val="0.24054393281568201"/>
        </c:manualLayout>
      </c:layout>
      <c:overlay val="0"/>
    </c:legend>
    <c:plotVisOnly val="1"/>
    <c:dispBlanksAs val="gap"/>
    <c:showDLblsOverMax val="0"/>
  </c:chart>
  <c:txPr>
    <a:bodyPr/>
    <a:lstStyle/>
    <a:p>
      <a:pPr>
        <a:defRPr sz="900"/>
      </a:pPr>
      <a:endParaRPr lang="ja-JP"/>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2291" name="Rectangle 3"/>
          <p:cNvSpPr>
            <a:spLocks noGrp="1" noChangeArrowheads="1"/>
          </p:cNvSpPr>
          <p:nvPr>
            <p:ph type="dt" sz="quarter"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endParaRPr lang="en-US" altLang="ja-JP"/>
          </a:p>
        </p:txBody>
      </p:sp>
      <p:sp>
        <p:nvSpPr>
          <p:cNvPr id="12292" name="Rectangle 4"/>
          <p:cNvSpPr>
            <a:spLocks noGrp="1" noChangeArrowheads="1"/>
          </p:cNvSpPr>
          <p:nvPr>
            <p:ph type="ftr" sz="quarter" idx="2"/>
          </p:nvPr>
        </p:nvSpPr>
        <p:spPr bwMode="auto">
          <a:xfrm>
            <a:off x="0" y="9434513"/>
            <a:ext cx="294481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2293" name="Rectangle 5"/>
          <p:cNvSpPr>
            <a:spLocks noGrp="1" noChangeArrowheads="1"/>
          </p:cNvSpPr>
          <p:nvPr>
            <p:ph type="sldNum" sz="quarter" idx="3"/>
          </p:nvPr>
        </p:nvSpPr>
        <p:spPr bwMode="auto">
          <a:xfrm>
            <a:off x="3849688" y="9434513"/>
            <a:ext cx="294481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fld id="{B01EA59D-6818-437F-AFBA-1A5E11F427F7}" type="slidenum">
              <a:rPr lang="ja-JP" altLang="en-US"/>
              <a:pPr>
                <a:defRPr/>
              </a:pPr>
              <a:t>‹#›</a:t>
            </a:fld>
            <a:endParaRPr lang="en-US" altLang="ja-JP"/>
          </a:p>
        </p:txBody>
      </p:sp>
    </p:spTree>
    <p:extLst>
      <p:ext uri="{BB962C8B-B14F-4D97-AF65-F5344CB8AC3E}">
        <p14:creationId xmlns:p14="http://schemas.microsoft.com/office/powerpoint/2010/main" val="3353001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8435" name="Rectangle 3"/>
          <p:cNvSpPr>
            <a:spLocks noGrp="1" noChangeArrowheads="1"/>
          </p:cNvSpPr>
          <p:nvPr>
            <p:ph type="dt" idx="1"/>
          </p:nvPr>
        </p:nvSpPr>
        <p:spPr bwMode="auto">
          <a:xfrm>
            <a:off x="384810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endParaRPr lang="en-US" altLang="ja-JP"/>
          </a:p>
        </p:txBody>
      </p:sp>
      <p:sp>
        <p:nvSpPr>
          <p:cNvPr id="8196"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8438" name="Rectangle 6"/>
          <p:cNvSpPr>
            <a:spLocks noGrp="1" noChangeArrowheads="1"/>
          </p:cNvSpPr>
          <p:nvPr>
            <p:ph type="ftr" sz="quarter" idx="4"/>
          </p:nvPr>
        </p:nvSpPr>
        <p:spPr bwMode="auto">
          <a:xfrm>
            <a:off x="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ＭＳ Ｐゴシック" pitchFamily="50" charset="-128"/>
              </a:defRPr>
            </a:lvl1pPr>
          </a:lstStyle>
          <a:p>
            <a:pPr>
              <a:defRPr/>
            </a:pPr>
            <a:endParaRPr lang="en-US" altLang="ja-JP"/>
          </a:p>
        </p:txBody>
      </p:sp>
      <p:sp>
        <p:nvSpPr>
          <p:cNvPr id="18439" name="Rectangle 7"/>
          <p:cNvSpPr>
            <a:spLocks noGrp="1" noChangeArrowheads="1"/>
          </p:cNvSpPr>
          <p:nvPr>
            <p:ph type="sldNum" sz="quarter" idx="5"/>
          </p:nvPr>
        </p:nvSpPr>
        <p:spPr bwMode="auto">
          <a:xfrm>
            <a:off x="3848100" y="9432925"/>
            <a:ext cx="2944813"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ea typeface="ＭＳ Ｐゴシック" pitchFamily="50" charset="-128"/>
              </a:defRPr>
            </a:lvl1pPr>
          </a:lstStyle>
          <a:p>
            <a:pPr>
              <a:defRPr/>
            </a:pPr>
            <a:fld id="{C4F50D23-6DC6-43EC-A909-7F33E5062E16}" type="slidenum">
              <a:rPr lang="ja-JP" altLang="en-US"/>
              <a:pPr>
                <a:defRPr/>
              </a:pPr>
              <a:t>‹#›</a:t>
            </a:fld>
            <a:endParaRPr lang="en-US" altLang="ja-JP"/>
          </a:p>
        </p:txBody>
      </p:sp>
    </p:spTree>
    <p:extLst>
      <p:ext uri="{BB962C8B-B14F-4D97-AF65-F5344CB8AC3E}">
        <p14:creationId xmlns:p14="http://schemas.microsoft.com/office/powerpoint/2010/main" val="18125916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fld id="{9C8E5B5A-084F-463A-BF62-7AA09C8426CB}" type="slidenum">
              <a:rPr lang="ja-JP" altLang="en-US" sz="1200" smtClean="0"/>
              <a:pPr eaLnBrk="1" hangingPunct="1"/>
              <a:t>2</a:t>
            </a:fld>
            <a:endParaRPr lang="en-US" altLang="ja-JP" sz="12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New Roman" charset="0"/>
              </a:rPr>
              <a:t>非平衡開放系の例。。（考え中）</a:t>
            </a:r>
          </a:p>
        </p:txBody>
      </p:sp>
    </p:spTree>
    <p:extLst>
      <p:ext uri="{BB962C8B-B14F-4D97-AF65-F5344CB8AC3E}">
        <p14:creationId xmlns:p14="http://schemas.microsoft.com/office/powerpoint/2010/main" val="14353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fld id="{4E5A0C5A-D1AE-497E-93EF-15427D72CF14}" type="slidenum">
              <a:rPr lang="ja-JP" altLang="en-US" sz="1200" smtClean="0"/>
              <a:pPr eaLnBrk="1" hangingPunct="1"/>
              <a:t>3</a:t>
            </a:fld>
            <a:endParaRPr lang="en-US" altLang="ja-JP"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Times New Roman" charset="0"/>
              </a:rPr>
              <a:t>系内に存在するいくつかの物質の濃度が周期的に変化する振動反応の代表的な例として知られている。</a:t>
            </a:r>
          </a:p>
        </p:txBody>
      </p:sp>
    </p:spTree>
    <p:extLst>
      <p:ext uri="{BB962C8B-B14F-4D97-AF65-F5344CB8AC3E}">
        <p14:creationId xmlns:p14="http://schemas.microsoft.com/office/powerpoint/2010/main" val="425581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4F50D23-6DC6-43EC-A909-7F33E5062E16}" type="slidenum">
              <a:rPr lang="ja-JP" altLang="en-US" smtClean="0"/>
              <a:pPr>
                <a:defRPr/>
              </a:pPr>
              <a:t>5</a:t>
            </a:fld>
            <a:endParaRPr lang="en-US" altLang="ja-JP"/>
          </a:p>
        </p:txBody>
      </p:sp>
    </p:spTree>
    <p:extLst>
      <p:ext uri="{BB962C8B-B14F-4D97-AF65-F5344CB8AC3E}">
        <p14:creationId xmlns:p14="http://schemas.microsoft.com/office/powerpoint/2010/main" val="9576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4F50D23-6DC6-43EC-A909-7F33E5062E16}" type="slidenum">
              <a:rPr lang="ja-JP" altLang="en-US" smtClean="0"/>
              <a:pPr>
                <a:defRPr/>
              </a:pPr>
              <a:t>6</a:t>
            </a:fld>
            <a:endParaRPr lang="en-US" altLang="ja-JP"/>
          </a:p>
        </p:txBody>
      </p:sp>
    </p:spTree>
    <p:extLst>
      <p:ext uri="{BB962C8B-B14F-4D97-AF65-F5344CB8AC3E}">
        <p14:creationId xmlns:p14="http://schemas.microsoft.com/office/powerpoint/2010/main" val="1775977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953F04E-AB77-49C1-A48D-429A4C2E59F8}" type="slidenum">
              <a:rPr lang="ja-JP" altLang="en-US"/>
              <a:pPr>
                <a:defRPr/>
              </a:pPr>
              <a:t>‹#›</a:t>
            </a:fld>
            <a:endParaRPr lang="en-US" altLang="ja-JP"/>
          </a:p>
        </p:txBody>
      </p:sp>
    </p:spTree>
    <p:extLst>
      <p:ext uri="{BB962C8B-B14F-4D97-AF65-F5344CB8AC3E}">
        <p14:creationId xmlns:p14="http://schemas.microsoft.com/office/powerpoint/2010/main" val="2268826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A83F345-7277-4012-B52B-1CBB0ED6556C}" type="slidenum">
              <a:rPr lang="ja-JP" altLang="en-US"/>
              <a:pPr>
                <a:defRPr/>
              </a:pPr>
              <a:t>‹#›</a:t>
            </a:fld>
            <a:endParaRPr lang="en-US" altLang="ja-JP"/>
          </a:p>
        </p:txBody>
      </p:sp>
    </p:spTree>
    <p:extLst>
      <p:ext uri="{BB962C8B-B14F-4D97-AF65-F5344CB8AC3E}">
        <p14:creationId xmlns:p14="http://schemas.microsoft.com/office/powerpoint/2010/main" val="199877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5DFA502-5390-40DE-80D2-9E2F4FAAEF30}" type="slidenum">
              <a:rPr lang="ja-JP" altLang="en-US"/>
              <a:pPr>
                <a:defRPr/>
              </a:pPr>
              <a:t>‹#›</a:t>
            </a:fld>
            <a:endParaRPr lang="en-US" altLang="ja-JP"/>
          </a:p>
        </p:txBody>
      </p:sp>
    </p:spTree>
    <p:extLst>
      <p:ext uri="{BB962C8B-B14F-4D97-AF65-F5344CB8AC3E}">
        <p14:creationId xmlns:p14="http://schemas.microsoft.com/office/powerpoint/2010/main" val="406525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3339E3-9964-4B34-A31E-D399B3A375C3}" type="slidenum">
              <a:rPr lang="ja-JP" altLang="en-US"/>
              <a:pPr>
                <a:defRPr/>
              </a:pPr>
              <a:t>‹#›</a:t>
            </a:fld>
            <a:endParaRPr lang="en-US" altLang="ja-JP"/>
          </a:p>
        </p:txBody>
      </p:sp>
    </p:spTree>
    <p:extLst>
      <p:ext uri="{BB962C8B-B14F-4D97-AF65-F5344CB8AC3E}">
        <p14:creationId xmlns:p14="http://schemas.microsoft.com/office/powerpoint/2010/main" val="142510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A0CE9BE-FCC3-41EC-88DF-0124199326B4}" type="slidenum">
              <a:rPr lang="ja-JP" altLang="en-US"/>
              <a:pPr>
                <a:defRPr/>
              </a:pPr>
              <a:t>‹#›</a:t>
            </a:fld>
            <a:endParaRPr lang="en-US" altLang="ja-JP"/>
          </a:p>
        </p:txBody>
      </p:sp>
    </p:spTree>
    <p:extLst>
      <p:ext uri="{BB962C8B-B14F-4D97-AF65-F5344CB8AC3E}">
        <p14:creationId xmlns:p14="http://schemas.microsoft.com/office/powerpoint/2010/main" val="2039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8411C8A-8931-4B4E-8CA2-E880C427C67F}" type="slidenum">
              <a:rPr lang="ja-JP" altLang="en-US"/>
              <a:pPr>
                <a:defRPr/>
              </a:pPr>
              <a:t>‹#›</a:t>
            </a:fld>
            <a:endParaRPr lang="en-US" altLang="ja-JP"/>
          </a:p>
        </p:txBody>
      </p:sp>
    </p:spTree>
    <p:extLst>
      <p:ext uri="{BB962C8B-B14F-4D97-AF65-F5344CB8AC3E}">
        <p14:creationId xmlns:p14="http://schemas.microsoft.com/office/powerpoint/2010/main" val="2448549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C29621F-7368-40C3-9221-E43E757040E2}" type="slidenum">
              <a:rPr lang="ja-JP" altLang="en-US"/>
              <a:pPr>
                <a:defRPr/>
              </a:pPr>
              <a:t>‹#›</a:t>
            </a:fld>
            <a:endParaRPr lang="en-US" altLang="ja-JP"/>
          </a:p>
        </p:txBody>
      </p:sp>
    </p:spTree>
    <p:extLst>
      <p:ext uri="{BB962C8B-B14F-4D97-AF65-F5344CB8AC3E}">
        <p14:creationId xmlns:p14="http://schemas.microsoft.com/office/powerpoint/2010/main" val="370015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280900C-6F48-4046-9960-5FE1257EC4B4}" type="slidenum">
              <a:rPr lang="ja-JP" altLang="en-US"/>
              <a:pPr>
                <a:defRPr/>
              </a:pPr>
              <a:t>‹#›</a:t>
            </a:fld>
            <a:endParaRPr lang="en-US" altLang="ja-JP"/>
          </a:p>
        </p:txBody>
      </p:sp>
    </p:spTree>
    <p:extLst>
      <p:ext uri="{BB962C8B-B14F-4D97-AF65-F5344CB8AC3E}">
        <p14:creationId xmlns:p14="http://schemas.microsoft.com/office/powerpoint/2010/main" val="83083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25C5497E-2C08-48DF-92DE-90B51D4FE065}" type="slidenum">
              <a:rPr lang="ja-JP" altLang="en-US"/>
              <a:pPr>
                <a:defRPr/>
              </a:pPr>
              <a:t>‹#›</a:t>
            </a:fld>
            <a:endParaRPr lang="en-US" altLang="ja-JP"/>
          </a:p>
        </p:txBody>
      </p:sp>
    </p:spTree>
    <p:extLst>
      <p:ext uri="{BB962C8B-B14F-4D97-AF65-F5344CB8AC3E}">
        <p14:creationId xmlns:p14="http://schemas.microsoft.com/office/powerpoint/2010/main" val="364785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3996C33-AAC4-4FBC-8FDF-8BA6A3691CF7}" type="slidenum">
              <a:rPr lang="ja-JP" altLang="en-US"/>
              <a:pPr>
                <a:defRPr/>
              </a:pPr>
              <a:t>‹#›</a:t>
            </a:fld>
            <a:endParaRPr lang="en-US" altLang="ja-JP"/>
          </a:p>
        </p:txBody>
      </p:sp>
    </p:spTree>
    <p:extLst>
      <p:ext uri="{BB962C8B-B14F-4D97-AF65-F5344CB8AC3E}">
        <p14:creationId xmlns:p14="http://schemas.microsoft.com/office/powerpoint/2010/main" val="110101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BF0D767-593C-4E0A-80F8-3C1B0340DB8C}" type="slidenum">
              <a:rPr lang="ja-JP" altLang="en-US"/>
              <a:pPr>
                <a:defRPr/>
              </a:pPr>
              <a:t>‹#›</a:t>
            </a:fld>
            <a:endParaRPr lang="en-US" altLang="ja-JP"/>
          </a:p>
        </p:txBody>
      </p:sp>
    </p:spTree>
    <p:extLst>
      <p:ext uri="{BB962C8B-B14F-4D97-AF65-F5344CB8AC3E}">
        <p14:creationId xmlns:p14="http://schemas.microsoft.com/office/powerpoint/2010/main" val="115738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2 レベル</a:t>
            </a:r>
          </a:p>
          <a:p>
            <a:pPr lvl="2"/>
            <a:r>
              <a:rPr lang="ja-JP" altLang="en-US"/>
              <a:t>第 3 レベル</a:t>
            </a:r>
          </a:p>
          <a:p>
            <a:pPr lvl="3"/>
            <a:r>
              <a:rPr lang="ja-JP" altLang="en-US"/>
              <a:t>第 4 レベル</a:t>
            </a:r>
          </a:p>
          <a:p>
            <a:pPr lvl="4"/>
            <a:r>
              <a:rPr lang="ja-JP" altLang="en-US"/>
              <a:t>第 5 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Times New Roman" pitchFamily="18"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Times New Roman" pitchFamily="18"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atin typeface="Times New Roman" pitchFamily="18" charset="0"/>
                <a:ea typeface="ＭＳ Ｐゴシック" pitchFamily="50" charset="-128"/>
              </a:defRPr>
            </a:lvl1pPr>
          </a:lstStyle>
          <a:p>
            <a:pPr>
              <a:defRPr/>
            </a:pPr>
            <a:fld id="{B0C0F241-FF32-44D6-8E0E-8437316983CB}"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media" Target="../media/media4.mp4"/><Relationship Id="rId13" Type="http://schemas.openxmlformats.org/officeDocument/2006/relationships/image" Target="../media/image2.wmf"/><Relationship Id="rId1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video" Target="../media/media3.mp4"/><Relationship Id="rId12" Type="http://schemas.openxmlformats.org/officeDocument/2006/relationships/oleObject" Target="../embeddings/oleObject1.bin"/><Relationship Id="rId17" Type="http://schemas.openxmlformats.org/officeDocument/2006/relationships/image" Target="../media/image5.png"/><Relationship Id="rId2" Type="http://schemas.microsoft.com/office/2007/relationships/media" Target="../media/media1.mp4"/><Relationship Id="rId16" Type="http://schemas.openxmlformats.org/officeDocument/2006/relationships/image" Target="../media/image4.png"/><Relationship Id="rId1" Type="http://schemas.openxmlformats.org/officeDocument/2006/relationships/vmlDrawing" Target="../drawings/vmlDrawing1.vml"/><Relationship Id="rId6" Type="http://schemas.microsoft.com/office/2007/relationships/media" Target="../media/media3.mp4"/><Relationship Id="rId11" Type="http://schemas.openxmlformats.org/officeDocument/2006/relationships/notesSlide" Target="../notesSlides/notesSlide2.xml"/><Relationship Id="rId5" Type="http://schemas.openxmlformats.org/officeDocument/2006/relationships/video" Target="../media/media2.mp4"/><Relationship Id="rId15" Type="http://schemas.openxmlformats.org/officeDocument/2006/relationships/image" Target="../media/image3.wmf"/><Relationship Id="rId10" Type="http://schemas.openxmlformats.org/officeDocument/2006/relationships/slideLayout" Target="../slideLayouts/slideLayout7.xml"/><Relationship Id="rId4" Type="http://schemas.microsoft.com/office/2007/relationships/media" Target="../media/media2.mp4"/><Relationship Id="rId9" Type="http://schemas.openxmlformats.org/officeDocument/2006/relationships/video" Target="../media/media4.mp4"/><Relationship Id="rId1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video" Target="../media/media8.avi"/><Relationship Id="rId13" Type="http://schemas.openxmlformats.org/officeDocument/2006/relationships/slideLayout" Target="../slideLayouts/slideLayout7.xml"/><Relationship Id="rId18" Type="http://schemas.openxmlformats.org/officeDocument/2006/relationships/image" Target="../media/image11.emf"/><Relationship Id="rId3" Type="http://schemas.microsoft.com/office/2007/relationships/media" Target="../media/media6.wmv"/><Relationship Id="rId21" Type="http://schemas.openxmlformats.org/officeDocument/2006/relationships/image" Target="../media/image14.png"/><Relationship Id="rId7" Type="http://schemas.microsoft.com/office/2007/relationships/media" Target="../media/media8.avi"/><Relationship Id="rId12" Type="http://schemas.openxmlformats.org/officeDocument/2006/relationships/video" Target="../media/media10.avi"/><Relationship Id="rId17" Type="http://schemas.openxmlformats.org/officeDocument/2006/relationships/image" Target="../media/image10.png"/><Relationship Id="rId2" Type="http://schemas.openxmlformats.org/officeDocument/2006/relationships/video" Target="../media/media5.mp4"/><Relationship Id="rId16" Type="http://schemas.openxmlformats.org/officeDocument/2006/relationships/image" Target="../media/image9.png"/><Relationship Id="rId20" Type="http://schemas.openxmlformats.org/officeDocument/2006/relationships/image" Target="../media/image13.png"/><Relationship Id="rId1" Type="http://schemas.microsoft.com/office/2007/relationships/media" Target="../media/media5.mp4"/><Relationship Id="rId6" Type="http://schemas.openxmlformats.org/officeDocument/2006/relationships/video" Target="../media/media7.avi"/><Relationship Id="rId11" Type="http://schemas.microsoft.com/office/2007/relationships/media" Target="../media/media10.avi"/><Relationship Id="rId5" Type="http://schemas.microsoft.com/office/2007/relationships/media" Target="../media/media7.avi"/><Relationship Id="rId15" Type="http://schemas.openxmlformats.org/officeDocument/2006/relationships/image" Target="../media/image8.png"/><Relationship Id="rId10" Type="http://schemas.openxmlformats.org/officeDocument/2006/relationships/video" Target="../media/media9.avi"/><Relationship Id="rId19" Type="http://schemas.openxmlformats.org/officeDocument/2006/relationships/image" Target="../media/image12.emf"/><Relationship Id="rId4" Type="http://schemas.openxmlformats.org/officeDocument/2006/relationships/video" Target="../media/media6.wmv"/><Relationship Id="rId9" Type="http://schemas.microsoft.com/office/2007/relationships/media" Target="../media/media9.avi"/><Relationship Id="rId14" Type="http://schemas.openxmlformats.org/officeDocument/2006/relationships/image" Target="../media/image7.png"/><Relationship Id="rId22"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7.xml"/><Relationship Id="rId7" Type="http://schemas.openxmlformats.org/officeDocument/2006/relationships/image" Target="../media/image18.jp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7.jpg"/><Relationship Id="rId11" Type="http://schemas.openxmlformats.org/officeDocument/2006/relationships/image" Target="../media/image22.jpeg"/><Relationship Id="rId5" Type="http://schemas.openxmlformats.org/officeDocument/2006/relationships/image" Target="../media/image16.emf"/><Relationship Id="rId10"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tiff"/><Relationship Id="rId13"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image" Target="../media/image25.jpeg"/><Relationship Id="rId12" Type="http://schemas.openxmlformats.org/officeDocument/2006/relationships/chart" Target="../charts/char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4.png"/><Relationship Id="rId11" Type="http://schemas.openxmlformats.org/officeDocument/2006/relationships/chart" Target="../charts/chart1.xml"/><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notesSlide" Target="../notesSlides/notesSlide4.xml"/><Relationship Id="rId9" Type="http://schemas.openxmlformats.org/officeDocument/2006/relationships/image" Target="../media/image27.jpe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48754" y="159023"/>
            <a:ext cx="175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課題演習</a:t>
            </a:r>
            <a:r>
              <a:rPr lang="en-US" altLang="ja-JP" dirty="0"/>
              <a:t>B8</a:t>
            </a:r>
          </a:p>
        </p:txBody>
      </p:sp>
      <p:sp>
        <p:nvSpPr>
          <p:cNvPr id="4099" name="Text Box 3"/>
          <p:cNvSpPr txBox="1">
            <a:spLocks noChangeArrowheads="1"/>
          </p:cNvSpPr>
          <p:nvPr/>
        </p:nvSpPr>
        <p:spPr bwMode="auto">
          <a:xfrm>
            <a:off x="1284051" y="797803"/>
            <a:ext cx="65998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4800" dirty="0">
                <a:solidFill>
                  <a:schemeClr val="accent2"/>
                </a:solidFill>
              </a:rPr>
              <a:t>アクティブマター　（前期）</a:t>
            </a:r>
          </a:p>
        </p:txBody>
      </p:sp>
      <p:sp>
        <p:nvSpPr>
          <p:cNvPr id="4100" name="Text Box 4"/>
          <p:cNvSpPr txBox="1">
            <a:spLocks noChangeArrowheads="1"/>
          </p:cNvSpPr>
          <p:nvPr/>
        </p:nvSpPr>
        <p:spPr bwMode="auto">
          <a:xfrm>
            <a:off x="7630596" y="159023"/>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20</a:t>
            </a:r>
            <a:r>
              <a:rPr lang="en-US" altLang="ja-JP" dirty="0"/>
              <a:t>18.2.7</a:t>
            </a:r>
          </a:p>
        </p:txBody>
      </p:sp>
      <p:sp>
        <p:nvSpPr>
          <p:cNvPr id="4103" name="Text Box 9"/>
          <p:cNvSpPr txBox="1">
            <a:spLocks noChangeArrowheads="1"/>
          </p:cNvSpPr>
          <p:nvPr/>
        </p:nvSpPr>
        <p:spPr bwMode="auto">
          <a:xfrm>
            <a:off x="971550" y="1700808"/>
            <a:ext cx="71294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ja-JP" altLang="en-US" sz="2800" dirty="0"/>
              <a:t>市川正敏（講師） </a:t>
            </a:r>
            <a:r>
              <a:rPr lang="en-US" altLang="ja-JP" sz="2800" b="1" dirty="0"/>
              <a:t>ichi@scphys.kyoto-u.ac.jp</a:t>
            </a:r>
          </a:p>
        </p:txBody>
      </p:sp>
      <p:sp>
        <p:nvSpPr>
          <p:cNvPr id="8" name="Text Box 9"/>
          <p:cNvSpPr txBox="1">
            <a:spLocks noChangeArrowheads="1"/>
          </p:cNvSpPr>
          <p:nvPr/>
        </p:nvSpPr>
        <p:spPr bwMode="auto">
          <a:xfrm>
            <a:off x="179512" y="2341399"/>
            <a:ext cx="8712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en-US" altLang="ja-JP" sz="2800" dirty="0" err="1"/>
              <a:t>iCeMS</a:t>
            </a:r>
            <a:r>
              <a:rPr lang="en-US" altLang="ja-JP" sz="2800" dirty="0"/>
              <a:t>:</a:t>
            </a:r>
            <a:r>
              <a:rPr lang="ja-JP" altLang="en-US" sz="2800" dirty="0"/>
              <a:t>　</a:t>
            </a:r>
            <a:r>
              <a:rPr lang="zh-TW" altLang="en-US" sz="2800" dirty="0"/>
              <a:t>山本暁久、鈴木量、</a:t>
            </a:r>
            <a:r>
              <a:rPr lang="ja-JP" altLang="en-US" sz="2800" dirty="0"/>
              <a:t>田中求（教授）</a:t>
            </a:r>
            <a:endParaRPr lang="en-US" altLang="ja-JP" sz="2800" b="1" dirty="0"/>
          </a:p>
        </p:txBody>
      </p:sp>
      <p:pic>
        <p:nvPicPr>
          <p:cNvPr id="9" name="図 8" descr="空, 屋外, 人, 立っている が含まれている画像&#10;&#10;非常に高い精度で生成された説明">
            <a:extLst>
              <a:ext uri="{FF2B5EF4-FFF2-40B4-BE49-F238E27FC236}">
                <a16:creationId xmlns:a16="http://schemas.microsoft.com/office/drawing/2014/main" id="{2D2E838D-E155-443D-B5A3-9194146421B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998717"/>
            <a:ext cx="9144000" cy="3886667"/>
          </a:xfrm>
          <a:prstGeom prst="rect">
            <a:avLst/>
          </a:prstGeom>
        </p:spPr>
      </p:pic>
      <p:sp>
        <p:nvSpPr>
          <p:cNvPr id="4102" name="Text Box 6"/>
          <p:cNvSpPr txBox="1">
            <a:spLocks noChangeArrowheads="1"/>
          </p:cNvSpPr>
          <p:nvPr/>
        </p:nvSpPr>
        <p:spPr bwMode="auto">
          <a:xfrm>
            <a:off x="1547664" y="2924944"/>
            <a:ext cx="5810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en-US" altLang="ja-JP" sz="2800" dirty="0"/>
              <a:t>http://www.chem.scphys.kyoto-u.ac.jp/</a:t>
            </a:r>
          </a:p>
        </p:txBody>
      </p:sp>
    </p:spTree>
    <p:extLst>
      <p:ext uri="{BB962C8B-B14F-4D97-AF65-F5344CB8AC3E}">
        <p14:creationId xmlns:p14="http://schemas.microsoft.com/office/powerpoint/2010/main" val="22399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395288" y="188913"/>
            <a:ext cx="1419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b="1">
                <a:solidFill>
                  <a:srgbClr val="FF0000"/>
                </a:solidFill>
              </a:rPr>
              <a:t>《 目的 》</a:t>
            </a:r>
          </a:p>
        </p:txBody>
      </p:sp>
      <p:sp>
        <p:nvSpPr>
          <p:cNvPr id="5123" name="Text Box 3"/>
          <p:cNvSpPr txBox="1">
            <a:spLocks noChangeArrowheads="1"/>
          </p:cNvSpPr>
          <p:nvPr/>
        </p:nvSpPr>
        <p:spPr bwMode="auto">
          <a:xfrm>
            <a:off x="935363" y="674678"/>
            <a:ext cx="7122463" cy="954107"/>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2800" b="1" dirty="0"/>
              <a:t>非平衡開放系</a:t>
            </a:r>
            <a:r>
              <a:rPr lang="ja-JP" altLang="en-US" sz="2800" dirty="0"/>
              <a:t>での物体の自律運動や</a:t>
            </a:r>
            <a:endParaRPr lang="en-US" altLang="ja-JP" sz="2800" dirty="0"/>
          </a:p>
          <a:p>
            <a:pPr algn="ctr" eaLnBrk="1" hangingPunct="1"/>
            <a:r>
              <a:rPr lang="ja-JP" altLang="en-US" sz="2800" dirty="0"/>
              <a:t>時空間パターン形成について演習・研究する。</a:t>
            </a:r>
          </a:p>
        </p:txBody>
      </p:sp>
      <p:sp>
        <p:nvSpPr>
          <p:cNvPr id="5124" name="Text Box 4"/>
          <p:cNvSpPr txBox="1">
            <a:spLocks noChangeArrowheads="1"/>
          </p:cNvSpPr>
          <p:nvPr/>
        </p:nvSpPr>
        <p:spPr bwMode="auto">
          <a:xfrm>
            <a:off x="107950" y="1773238"/>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b="1">
                <a:solidFill>
                  <a:srgbClr val="FF0000"/>
                </a:solidFill>
              </a:rPr>
              <a:t>《 進め方 》</a:t>
            </a:r>
          </a:p>
        </p:txBody>
      </p:sp>
      <p:sp>
        <p:nvSpPr>
          <p:cNvPr id="5125" name="Text Box 5"/>
          <p:cNvSpPr txBox="1">
            <a:spLocks noChangeArrowheads="1"/>
          </p:cNvSpPr>
          <p:nvPr/>
        </p:nvSpPr>
        <p:spPr bwMode="auto">
          <a:xfrm>
            <a:off x="565150" y="2588438"/>
            <a:ext cx="8328025" cy="219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lnSpc>
                <a:spcPts val="4100"/>
              </a:lnSpc>
              <a:buFontTx/>
              <a:buChar char="•"/>
            </a:pPr>
            <a:r>
              <a:rPr lang="ja-JP" altLang="en-US" sz="2800" b="1" dirty="0"/>
              <a:t> 反応拡散系の演習　（デモ実験やシミュレーション）</a:t>
            </a:r>
          </a:p>
          <a:p>
            <a:pPr eaLnBrk="1" hangingPunct="1">
              <a:lnSpc>
                <a:spcPts val="4100"/>
              </a:lnSpc>
              <a:buFontTx/>
              <a:buChar char="•"/>
            </a:pPr>
            <a:r>
              <a:rPr lang="ja-JP" altLang="en-US" sz="2800" b="1" dirty="0"/>
              <a:t> テーマ決定 → 実験</a:t>
            </a:r>
          </a:p>
          <a:p>
            <a:pPr eaLnBrk="1" hangingPunct="1">
              <a:lnSpc>
                <a:spcPts val="4100"/>
              </a:lnSpc>
              <a:buFontTx/>
              <a:buChar char="•"/>
            </a:pPr>
            <a:r>
              <a:rPr lang="ja-JP" altLang="en-US" sz="2800" b="1" dirty="0"/>
              <a:t> 中間報告</a:t>
            </a:r>
          </a:p>
          <a:p>
            <a:pPr eaLnBrk="1" hangingPunct="1">
              <a:lnSpc>
                <a:spcPts val="4100"/>
              </a:lnSpc>
              <a:buFontTx/>
              <a:buChar char="•"/>
            </a:pPr>
            <a:r>
              <a:rPr lang="en-US" altLang="ja-JP" sz="2800" b="1" dirty="0"/>
              <a:t> </a:t>
            </a:r>
            <a:r>
              <a:rPr lang="ja-JP" altLang="en-US" sz="2800" b="1" dirty="0"/>
              <a:t>発表会 </a:t>
            </a:r>
          </a:p>
        </p:txBody>
      </p:sp>
      <p:sp>
        <p:nvSpPr>
          <p:cNvPr id="5126" name="Text Box 12"/>
          <p:cNvSpPr txBox="1">
            <a:spLocks noChangeArrowheads="1"/>
          </p:cNvSpPr>
          <p:nvPr/>
        </p:nvSpPr>
        <p:spPr bwMode="auto">
          <a:xfrm>
            <a:off x="1725613" y="5373688"/>
            <a:ext cx="5583237" cy="10763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sz="3200"/>
              <a:t>実験では基本的に各人が</a:t>
            </a:r>
          </a:p>
          <a:p>
            <a:pPr algn="ctr" eaLnBrk="1" hangingPunct="1"/>
            <a:r>
              <a:rPr lang="ja-JP" altLang="en-US" sz="3200" b="1"/>
              <a:t>それぞれのテーマで研究を行う</a:t>
            </a:r>
          </a:p>
        </p:txBody>
      </p:sp>
      <p:sp>
        <p:nvSpPr>
          <p:cNvPr id="5127" name="Line 14"/>
          <p:cNvSpPr>
            <a:spLocks noChangeShapeType="1"/>
          </p:cNvSpPr>
          <p:nvPr/>
        </p:nvSpPr>
        <p:spPr bwMode="auto">
          <a:xfrm flipH="1">
            <a:off x="539552" y="2420888"/>
            <a:ext cx="25598" cy="273899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2"/>
          <p:cNvSpPr txBox="1">
            <a:spLocks noChangeArrowheads="1"/>
          </p:cNvSpPr>
          <p:nvPr/>
        </p:nvSpPr>
        <p:spPr bwMode="auto">
          <a:xfrm>
            <a:off x="4788024" y="129952"/>
            <a:ext cx="4427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en-US" altLang="ja-JP" sz="3200" b="1" dirty="0" err="1">
                <a:solidFill>
                  <a:srgbClr val="FF0000"/>
                </a:solidFill>
              </a:rPr>
              <a:t>Belousov-Zhabotinsky</a:t>
            </a:r>
            <a:r>
              <a:rPr lang="en-US" altLang="ja-JP" sz="3200" b="1" dirty="0">
                <a:solidFill>
                  <a:srgbClr val="FF0000"/>
                </a:solidFill>
              </a:rPr>
              <a:t> （BZ) </a:t>
            </a:r>
            <a:r>
              <a:rPr lang="ja-JP" altLang="en-US" sz="3200" b="1" dirty="0">
                <a:solidFill>
                  <a:srgbClr val="FF0000"/>
                </a:solidFill>
              </a:rPr>
              <a:t>反応</a:t>
            </a:r>
            <a:endParaRPr lang="ja-JP" altLang="en-US" b="1" dirty="0">
              <a:solidFill>
                <a:srgbClr val="FF0000"/>
              </a:solidFill>
            </a:endParaRPr>
          </a:p>
        </p:txBody>
      </p:sp>
      <p:sp>
        <p:nvSpPr>
          <p:cNvPr id="1029" name="Text Box 3"/>
          <p:cNvSpPr txBox="1">
            <a:spLocks noChangeArrowheads="1"/>
          </p:cNvSpPr>
          <p:nvPr/>
        </p:nvSpPr>
        <p:spPr bwMode="auto">
          <a:xfrm>
            <a:off x="107950" y="1125538"/>
            <a:ext cx="219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a:t>同心円パターン</a:t>
            </a:r>
          </a:p>
        </p:txBody>
      </p:sp>
      <p:sp>
        <p:nvSpPr>
          <p:cNvPr id="1030" name="Text Box 4"/>
          <p:cNvSpPr txBox="1">
            <a:spLocks noChangeArrowheads="1"/>
          </p:cNvSpPr>
          <p:nvPr/>
        </p:nvSpPr>
        <p:spPr bwMode="auto">
          <a:xfrm>
            <a:off x="107950" y="3717925"/>
            <a:ext cx="1889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r>
              <a:rPr lang="ja-JP" altLang="en-US"/>
              <a:t>螺旋パターン</a:t>
            </a:r>
          </a:p>
        </p:txBody>
      </p:sp>
      <p:sp>
        <p:nvSpPr>
          <p:cNvPr id="1031" name="Text Box 5"/>
          <p:cNvSpPr txBox="1">
            <a:spLocks noChangeArrowheads="1"/>
          </p:cNvSpPr>
          <p:nvPr/>
        </p:nvSpPr>
        <p:spPr bwMode="auto">
          <a:xfrm>
            <a:off x="250825" y="6284913"/>
            <a:ext cx="125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（4倍速）</a:t>
            </a:r>
          </a:p>
        </p:txBody>
      </p:sp>
      <p:grpSp>
        <p:nvGrpSpPr>
          <p:cNvPr id="1032" name="Group 20"/>
          <p:cNvGrpSpPr>
            <a:grpSpLocks/>
          </p:cNvGrpSpPr>
          <p:nvPr/>
        </p:nvGrpSpPr>
        <p:grpSpPr bwMode="auto">
          <a:xfrm>
            <a:off x="2173288" y="3573463"/>
            <a:ext cx="885825" cy="457200"/>
            <a:chOff x="1956" y="3369"/>
            <a:chExt cx="558" cy="288"/>
          </a:xfrm>
        </p:grpSpPr>
        <p:sp>
          <p:nvSpPr>
            <p:cNvPr id="1043" name="Rectangle 7"/>
            <p:cNvSpPr>
              <a:spLocks noChangeArrowheads="1"/>
            </p:cNvSpPr>
            <p:nvPr/>
          </p:nvSpPr>
          <p:spPr bwMode="auto">
            <a:xfrm>
              <a:off x="2016" y="3382"/>
              <a:ext cx="432" cy="48"/>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1044" name="Text Box 8"/>
            <p:cNvSpPr txBox="1">
              <a:spLocks noChangeArrowheads="1"/>
            </p:cNvSpPr>
            <p:nvPr/>
          </p:nvSpPr>
          <p:spPr bwMode="auto">
            <a:xfrm>
              <a:off x="1956" y="3369"/>
              <a:ext cx="5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2 </a:t>
              </a:r>
              <a:r>
                <a:rPr lang="en-US" altLang="ja-JP"/>
                <a:t>mm</a:t>
              </a:r>
            </a:p>
          </p:txBody>
        </p:sp>
      </p:grpSp>
      <p:sp>
        <p:nvSpPr>
          <p:cNvPr id="1033" name="Text Box 17"/>
          <p:cNvSpPr txBox="1">
            <a:spLocks noChangeArrowheads="1"/>
          </p:cNvSpPr>
          <p:nvPr/>
        </p:nvSpPr>
        <p:spPr bwMode="auto">
          <a:xfrm>
            <a:off x="5796136" y="1556792"/>
            <a:ext cx="31683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algn="ctr" eaLnBrk="1" hangingPunct="1">
              <a:spcBef>
                <a:spcPct val="50000"/>
              </a:spcBef>
            </a:pPr>
            <a:r>
              <a:rPr lang="ja-JP" altLang="en-US" sz="1600" dirty="0"/>
              <a:t>金属塩と臭化物イオンを触媒として</a:t>
            </a:r>
            <a:endParaRPr lang="en-US" altLang="ja-JP" sz="1600" dirty="0"/>
          </a:p>
          <a:p>
            <a:pPr algn="ctr" eaLnBrk="1" hangingPunct="1">
              <a:spcBef>
                <a:spcPct val="50000"/>
              </a:spcBef>
            </a:pPr>
            <a:r>
              <a:rPr lang="ja-JP" altLang="en-US" sz="1600" dirty="0"/>
              <a:t>カルボン酸を臭素酸塩により</a:t>
            </a:r>
            <a:endParaRPr lang="en-US" altLang="ja-JP" sz="1600" dirty="0"/>
          </a:p>
          <a:p>
            <a:pPr algn="ctr" eaLnBrk="1" hangingPunct="1">
              <a:spcBef>
                <a:spcPct val="50000"/>
              </a:spcBef>
            </a:pPr>
            <a:r>
              <a:rPr lang="ja-JP" altLang="en-US" sz="1600" dirty="0"/>
              <a:t>ブロモ化する化学反応</a:t>
            </a:r>
          </a:p>
        </p:txBody>
      </p:sp>
      <p:graphicFrame>
        <p:nvGraphicFramePr>
          <p:cNvPr id="1026" name="Object 26"/>
          <p:cNvGraphicFramePr>
            <a:graphicFrameLocks noChangeAspect="1"/>
          </p:cNvGraphicFramePr>
          <p:nvPr>
            <p:extLst>
              <p:ext uri="{D42A27DB-BD31-4B8C-83A1-F6EECF244321}">
                <p14:modId xmlns:p14="http://schemas.microsoft.com/office/powerpoint/2010/main" val="2843748643"/>
              </p:ext>
            </p:extLst>
          </p:nvPr>
        </p:nvGraphicFramePr>
        <p:xfrm>
          <a:off x="5651500" y="4299098"/>
          <a:ext cx="3457575" cy="2154238"/>
        </p:xfrm>
        <a:graphic>
          <a:graphicData uri="http://schemas.openxmlformats.org/presentationml/2006/ole">
            <mc:AlternateContent xmlns:mc="http://schemas.openxmlformats.org/markup-compatibility/2006">
              <mc:Choice xmlns:v="urn:schemas-microsoft-com:vml" Requires="v">
                <p:oleObj spid="_x0000_s1203" name="Equation" r:id="rId12" imgW="3974760" imgH="2476440" progId="Equation.DSMT4">
                  <p:embed/>
                </p:oleObj>
              </mc:Choice>
              <mc:Fallback>
                <p:oleObj name="Equation" r:id="rId12" imgW="3974760" imgH="2476440" progId="Equation.DSMT4">
                  <p:embed/>
                  <p:pic>
                    <p:nvPicPr>
                      <p:cNvPr id="0" name="Object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1500" y="4299098"/>
                        <a:ext cx="3457575" cy="215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27"/>
          <p:cNvGraphicFramePr>
            <a:graphicFrameLocks noChangeAspect="1"/>
          </p:cNvGraphicFramePr>
          <p:nvPr>
            <p:extLst>
              <p:ext uri="{D42A27DB-BD31-4B8C-83A1-F6EECF244321}">
                <p14:modId xmlns:p14="http://schemas.microsoft.com/office/powerpoint/2010/main" val="344595149"/>
              </p:ext>
            </p:extLst>
          </p:nvPr>
        </p:nvGraphicFramePr>
        <p:xfrm>
          <a:off x="6803752" y="2998713"/>
          <a:ext cx="1162050" cy="1222375"/>
        </p:xfrm>
        <a:graphic>
          <a:graphicData uri="http://schemas.openxmlformats.org/presentationml/2006/ole">
            <mc:AlternateContent xmlns:mc="http://schemas.openxmlformats.org/markup-compatibility/2006">
              <mc:Choice xmlns:v="urn:schemas-microsoft-com:vml" Requires="v">
                <p:oleObj spid="_x0000_s1204" name="Equation" r:id="rId14" imgW="1244520" imgH="1307880" progId="Equation.DSMT4">
                  <p:embed/>
                </p:oleObj>
              </mc:Choice>
              <mc:Fallback>
                <p:oleObj name="Equation" r:id="rId14" imgW="1244520" imgH="1307880" progId="Equation.DSMT4">
                  <p:embed/>
                  <p:pic>
                    <p:nvPicPr>
                      <p:cNvPr id="0" name="Object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03752" y="2998713"/>
                        <a:ext cx="116205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35" name="Group 29"/>
          <p:cNvGrpSpPr>
            <a:grpSpLocks/>
          </p:cNvGrpSpPr>
          <p:nvPr/>
        </p:nvGrpSpPr>
        <p:grpSpPr bwMode="auto">
          <a:xfrm>
            <a:off x="2195513" y="6237288"/>
            <a:ext cx="885825" cy="457200"/>
            <a:chOff x="1956" y="3369"/>
            <a:chExt cx="558" cy="288"/>
          </a:xfrm>
        </p:grpSpPr>
        <p:sp>
          <p:nvSpPr>
            <p:cNvPr id="1041" name="Rectangle 30"/>
            <p:cNvSpPr>
              <a:spLocks noChangeArrowheads="1"/>
            </p:cNvSpPr>
            <p:nvPr/>
          </p:nvSpPr>
          <p:spPr bwMode="auto">
            <a:xfrm>
              <a:off x="2016" y="3382"/>
              <a:ext cx="432" cy="48"/>
            </a:xfrm>
            <a:prstGeom prst="rect">
              <a:avLst/>
            </a:prstGeom>
            <a:solidFill>
              <a:schemeClr val="tx1"/>
            </a:solidFill>
            <a:ln w="9525">
              <a:solidFill>
                <a:schemeClr val="tx1"/>
              </a:solidFill>
              <a:miter lim="800000"/>
              <a:headEnd/>
              <a:tailEnd/>
            </a:ln>
          </p:spPr>
          <p:txBody>
            <a:bodyPr wrap="none" anchor="ctr"/>
            <a:lstStyle/>
            <a:p>
              <a:endParaRPr lang="ja-JP" altLang="en-US"/>
            </a:p>
          </p:txBody>
        </p:sp>
        <p:sp>
          <p:nvSpPr>
            <p:cNvPr id="1042" name="Text Box 31"/>
            <p:cNvSpPr txBox="1">
              <a:spLocks noChangeArrowheads="1"/>
            </p:cNvSpPr>
            <p:nvPr/>
          </p:nvSpPr>
          <p:spPr bwMode="auto">
            <a:xfrm>
              <a:off x="1956" y="3369"/>
              <a:ext cx="5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a:t>2 </a:t>
              </a:r>
              <a:r>
                <a:rPr lang="en-US" altLang="ja-JP"/>
                <a:t>mm</a:t>
              </a:r>
            </a:p>
          </p:txBody>
        </p:sp>
      </p:grpSp>
      <p:sp>
        <p:nvSpPr>
          <p:cNvPr id="1036" name="Text Box 32"/>
          <p:cNvSpPr txBox="1">
            <a:spLocks noChangeArrowheads="1"/>
          </p:cNvSpPr>
          <p:nvPr/>
        </p:nvSpPr>
        <p:spPr bwMode="auto">
          <a:xfrm>
            <a:off x="3348038" y="1052513"/>
            <a:ext cx="1944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spcBef>
                <a:spcPct val="50000"/>
              </a:spcBef>
            </a:pPr>
            <a:r>
              <a:rPr lang="ja-JP" altLang="en-US" b="1"/>
              <a:t>数値計算</a:t>
            </a:r>
            <a:r>
              <a:rPr lang="en-US" altLang="ja-JP" b="1"/>
              <a:t>↓</a:t>
            </a:r>
          </a:p>
        </p:txBody>
      </p:sp>
      <p:pic>
        <p:nvPicPr>
          <p:cNvPr id="16419" name="sim_target.m1v">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16">
            <a:extLst>
              <a:ext uri="{28A0092B-C50C-407E-A947-70E740481C1C}">
                <a14:useLocalDpi xmlns:a14="http://schemas.microsoft.com/office/drawing/2010/main" val="0"/>
              </a:ext>
            </a:extLst>
          </a:blip>
          <a:srcRect/>
          <a:stretch>
            <a:fillRect/>
          </a:stretch>
        </p:blipFill>
        <p:spPr bwMode="auto">
          <a:xfrm>
            <a:off x="3059113" y="1485900"/>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0" name="sim_spiral.m1v">
            <a:hlinkClick r:id="" action="ppaction://media"/>
          </p:cNvPr>
          <p:cNvPicPr>
            <a:picLocks noChangeAspect="1" noChangeArrowheads="1"/>
          </p:cNvPicPr>
          <p:nvPr>
            <a:videoFile r:link="rId5"/>
            <p:extLst>
              <p:ext uri="{DAA4B4D4-6D71-4841-9C94-3DE7FCFB9230}">
                <p14:media xmlns:p14="http://schemas.microsoft.com/office/powerpoint/2010/main" r:embed="rId4"/>
              </p:ext>
            </p:extLst>
          </p:nvPr>
        </p:nvPicPr>
        <p:blipFill>
          <a:blip r:embed="rId16">
            <a:extLst>
              <a:ext uri="{28A0092B-C50C-407E-A947-70E740481C1C}">
                <a14:useLocalDpi xmlns:a14="http://schemas.microsoft.com/office/drawing/2010/main" val="0"/>
              </a:ext>
            </a:extLst>
          </a:blip>
          <a:srcRect/>
          <a:stretch>
            <a:fillRect/>
          </a:stretch>
        </p:blipFill>
        <p:spPr bwMode="auto">
          <a:xfrm>
            <a:off x="3059113" y="4076700"/>
            <a:ext cx="2520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1" name="target400.mpeg">
            <a:hlinkClick r:id="" action="ppaction://media"/>
          </p:cNvPr>
          <p:cNvPicPr>
            <a:picLocks noChangeAspect="1" noChangeArrowheads="1"/>
          </p:cNvPicPr>
          <p:nvPr>
            <a:videoFile r:link="rId7"/>
            <p:extLst>
              <p:ext uri="{DAA4B4D4-6D71-4841-9C94-3DE7FCFB9230}">
                <p14:media xmlns:p14="http://schemas.microsoft.com/office/powerpoint/2010/main" r:embed="rId6"/>
              </p:ext>
            </p:extLst>
          </p:nvPr>
        </p:nvPicPr>
        <p:blipFill>
          <a:blip r:embed="rId17">
            <a:extLst>
              <a:ext uri="{28A0092B-C50C-407E-A947-70E740481C1C}">
                <a14:useLocalDpi xmlns:a14="http://schemas.microsoft.com/office/drawing/2010/main" val="0"/>
              </a:ext>
            </a:extLst>
          </a:blip>
          <a:srcRect/>
          <a:stretch>
            <a:fillRect/>
          </a:stretch>
        </p:blipFill>
        <p:spPr bwMode="auto">
          <a:xfrm>
            <a:off x="34925" y="1557338"/>
            <a:ext cx="29527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3" name="spiral400.mpeg">
            <a:hlinkClick r:id="" action="ppaction://media"/>
          </p:cNvPr>
          <p:cNvPicPr>
            <a:picLocks noChangeAspect="1" noChangeArrowheads="1"/>
          </p:cNvPicPr>
          <p:nvPr>
            <a:videoFile r:link="rId9"/>
            <p:extLst>
              <p:ext uri="{DAA4B4D4-6D71-4841-9C94-3DE7FCFB9230}">
                <p14:media xmlns:p14="http://schemas.microsoft.com/office/powerpoint/2010/main" r:embed="rId8"/>
              </p:ext>
            </p:extLst>
          </p:nvPr>
        </p:nvPicPr>
        <p:blipFill>
          <a:blip r:embed="rId18">
            <a:extLst>
              <a:ext uri="{28A0092B-C50C-407E-A947-70E740481C1C}">
                <a14:useLocalDpi xmlns:a14="http://schemas.microsoft.com/office/drawing/2010/main" val="0"/>
              </a:ext>
            </a:extLst>
          </a:blip>
          <a:srcRect/>
          <a:stretch>
            <a:fillRect/>
          </a:stretch>
        </p:blipFill>
        <p:spPr bwMode="auto">
          <a:xfrm>
            <a:off x="34925" y="4200525"/>
            <a:ext cx="298767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179512" y="188640"/>
            <a:ext cx="3877985" cy="646331"/>
          </a:xfrm>
          <a:prstGeom prst="rect">
            <a:avLst/>
          </a:prstGeom>
          <a:noFill/>
        </p:spPr>
        <p:txBody>
          <a:bodyPr wrap="none" rtlCol="0">
            <a:spAutoFit/>
          </a:bodyPr>
          <a:lstStyle/>
          <a:p>
            <a:r>
              <a:rPr kumimoji="1" lang="ja-JP" altLang="en-US" sz="3600" dirty="0">
                <a:solidFill>
                  <a:srgbClr val="7030A0"/>
                </a:solidFill>
                <a:effectLst>
                  <a:outerShdw blurRad="38100" dist="38100" dir="2700000" algn="tl">
                    <a:srgbClr val="000000">
                      <a:alpha val="43137"/>
                    </a:srgbClr>
                  </a:outerShdw>
                </a:effectLst>
              </a:rPr>
              <a:t>反応拡散系の演習</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0023" fill="hold"/>
                                        <p:tgtEl>
                                          <p:spTgt spid="16421"/>
                                        </p:tgtEl>
                                      </p:cBhvr>
                                    </p:cmd>
                                  </p:childTnLst>
                                </p:cTn>
                              </p:par>
                              <p:par>
                                <p:cTn id="7" presetID="1" presetClass="mediacall" presetSubtype="0" fill="hold" nodeType="withEffect">
                                  <p:stCondLst>
                                    <p:cond delay="0"/>
                                  </p:stCondLst>
                                  <p:childTnLst>
                                    <p:cmd type="call" cmd="playFrom(0.0)">
                                      <p:cBhvr>
                                        <p:cTn id="8" dur="30000" fill="hold"/>
                                        <p:tgtEl>
                                          <p:spTgt spid="16423"/>
                                        </p:tgtEl>
                                      </p:cBhvr>
                                    </p:cmd>
                                  </p:childTnLst>
                                </p:cTn>
                              </p:par>
                              <p:par>
                                <p:cTn id="9" presetID="1" presetClass="mediacall" presetSubtype="0" fill="hold" nodeType="withEffect">
                                  <p:stCondLst>
                                    <p:cond delay="0"/>
                                  </p:stCondLst>
                                  <p:childTnLst>
                                    <p:cmd type="call" cmd="playFrom(0.0)">
                                      <p:cBhvr>
                                        <p:cTn id="10" dur="13408" fill="hold"/>
                                        <p:tgtEl>
                                          <p:spTgt spid="16419"/>
                                        </p:tgtEl>
                                      </p:cBhvr>
                                    </p:cmd>
                                  </p:childTnLst>
                                </p:cTn>
                              </p:par>
                              <p:par>
                                <p:cTn id="11" presetID="1" presetClass="mediacall" presetSubtype="0" fill="hold" nodeType="withEffect">
                                  <p:stCondLst>
                                    <p:cond delay="0"/>
                                  </p:stCondLst>
                                  <p:childTnLst>
                                    <p:cmd type="call" cmd="playFrom(0.0)">
                                      <p:cBhvr>
                                        <p:cTn id="12" dur="13408" fill="hold"/>
                                        <p:tgtEl>
                                          <p:spTgt spid="164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16419"/>
                </p:tgtEl>
              </p:cMediaNode>
            </p:video>
            <p:video>
              <p:cMediaNode>
                <p:cTn id="14" repeatCount="indefinite" fill="hold" display="0">
                  <p:stCondLst>
                    <p:cond delay="indefinite"/>
                  </p:stCondLst>
                  <p:endCondLst>
                    <p:cond evt="onNext" delay="0">
                      <p:tgtEl>
                        <p:sldTgt/>
                      </p:tgtEl>
                    </p:cond>
                    <p:cond evt="onPrev" delay="0">
                      <p:tgtEl>
                        <p:sldTgt/>
                      </p:tgtEl>
                    </p:cond>
                  </p:endCondLst>
                </p:cTn>
                <p:tgtEl>
                  <p:spTgt spid="16420"/>
                </p:tgtEl>
              </p:cMediaNode>
            </p:video>
            <p:video>
              <p:cMediaNode>
                <p:cTn id="15" repeatCount="indefinite" fill="hold" display="0">
                  <p:stCondLst>
                    <p:cond delay="indefinite"/>
                  </p:stCondLst>
                  <p:endCondLst>
                    <p:cond evt="onNext" delay="0">
                      <p:tgtEl>
                        <p:sldTgt/>
                      </p:tgtEl>
                    </p:cond>
                    <p:cond evt="onPrev" delay="0">
                      <p:tgtEl>
                        <p:sldTgt/>
                      </p:tgtEl>
                    </p:cond>
                  </p:endCondLst>
                </p:cTn>
                <p:tgtEl>
                  <p:spTgt spid="16421"/>
                </p:tgtEl>
              </p:cMediaNode>
            </p:video>
            <p:video>
              <p:cMediaNode>
                <p:cTn id="16" repeatCount="indefinite" fill="hold" display="0">
                  <p:stCondLst>
                    <p:cond delay="indefinite"/>
                  </p:stCondLst>
                  <p:endCondLst>
                    <p:cond evt="onNext" delay="0">
                      <p:tgtEl>
                        <p:sldTgt/>
                      </p:tgtEl>
                    </p:cond>
                    <p:cond evt="onPrev" delay="0">
                      <p:tgtEl>
                        <p:sldTgt/>
                      </p:tgtEl>
                    </p:cond>
                  </p:endCondLst>
                </p:cTn>
                <p:tgtEl>
                  <p:spTgt spid="1642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a:spLocks noChangeArrowheads="1"/>
          </p:cNvSpPr>
          <p:nvPr/>
        </p:nvSpPr>
        <p:spPr bwMode="auto">
          <a:xfrm>
            <a:off x="250825"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cxnSp>
        <p:nvCxnSpPr>
          <p:cNvPr id="3" name="直線コネクタ 2"/>
          <p:cNvCxnSpPr/>
          <p:nvPr/>
        </p:nvCxnSpPr>
        <p:spPr>
          <a:xfrm>
            <a:off x="250825" y="548680"/>
            <a:ext cx="197041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14995" y="827420"/>
            <a:ext cx="2954655"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非平衡界面現象と自発運動</a:t>
            </a:r>
          </a:p>
        </p:txBody>
      </p:sp>
      <p:sp>
        <p:nvSpPr>
          <p:cNvPr id="7" name="テキスト ボックス 6"/>
          <p:cNvSpPr txBox="1"/>
          <p:nvPr/>
        </p:nvSpPr>
        <p:spPr>
          <a:xfrm>
            <a:off x="204159" y="3645024"/>
            <a:ext cx="2262158"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細胞運動の数理解析</a:t>
            </a:r>
          </a:p>
        </p:txBody>
      </p:sp>
      <p:pic>
        <p:nvPicPr>
          <p:cNvPr id="13" name="singlelanedroplet1.m1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82947" y="1268760"/>
            <a:ext cx="2223007" cy="2066520"/>
          </a:xfrm>
          <a:prstGeom prst="rect">
            <a:avLst/>
          </a:prstGeom>
        </p:spPr>
      </p:pic>
      <p:pic>
        <p:nvPicPr>
          <p:cNvPr id="14" name="fujiwar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14918" t="-1" r="14277" b="18831"/>
          <a:stretch/>
        </p:blipFill>
        <p:spPr>
          <a:xfrm>
            <a:off x="180514" y="4056015"/>
            <a:ext cx="2378697" cy="2044983"/>
          </a:xfrm>
          <a:prstGeom prst="rect">
            <a:avLst/>
          </a:prstGeom>
        </p:spPr>
      </p:pic>
      <p:sp>
        <p:nvSpPr>
          <p:cNvPr id="36" name="正方形/長方形 35"/>
          <p:cNvSpPr/>
          <p:nvPr/>
        </p:nvSpPr>
        <p:spPr>
          <a:xfrm>
            <a:off x="97189"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pic>
        <p:nvPicPr>
          <p:cNvPr id="37" name="Picture 10" descr="K:\jps\jps 2014 1st\floating.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73173"/>
          <a:stretch/>
        </p:blipFill>
        <p:spPr bwMode="auto">
          <a:xfrm>
            <a:off x="2461494" y="4058584"/>
            <a:ext cx="2034242" cy="2547298"/>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2847243" y="3645024"/>
            <a:ext cx="1107996"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人工細胞</a:t>
            </a:r>
          </a:p>
        </p:txBody>
      </p:sp>
      <p:sp>
        <p:nvSpPr>
          <p:cNvPr id="39" name="正方形/長方形 38"/>
          <p:cNvSpPr/>
          <p:nvPr/>
        </p:nvSpPr>
        <p:spPr>
          <a:xfrm>
            <a:off x="4633692" y="632569"/>
            <a:ext cx="4410081" cy="5974643"/>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7" name="テキスト ボックス 26"/>
          <p:cNvSpPr txBox="1"/>
          <p:nvPr/>
        </p:nvSpPr>
        <p:spPr>
          <a:xfrm>
            <a:off x="4722037" y="921221"/>
            <a:ext cx="4339651"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cs typeface="Arial" panose="020B0604020202020204" pitchFamily="34" charset="0"/>
              </a:rPr>
              <a:t>接着の可視化による神経細胞の運動解析</a:t>
            </a:r>
            <a:endParaRPr kumimoji="1" lang="ja-JP" altLang="en-US" sz="1800" dirty="0">
              <a:latin typeface="小塚明朝 Pro EL" panose="02020200000000000000" pitchFamily="18" charset="-128"/>
              <a:ea typeface="小塚明朝 Pro EL" panose="02020200000000000000" pitchFamily="18" charset="-128"/>
              <a:cs typeface="Arial" panose="020B0604020202020204" pitchFamily="34" charset="0"/>
            </a:endParaRPr>
          </a:p>
        </p:txBody>
      </p:sp>
      <p:sp>
        <p:nvSpPr>
          <p:cNvPr id="28" name="テキスト ボックス 27"/>
          <p:cNvSpPr txBox="1"/>
          <p:nvPr/>
        </p:nvSpPr>
        <p:spPr>
          <a:xfrm>
            <a:off x="4809380" y="1262333"/>
            <a:ext cx="745883" cy="238086"/>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50x speed</a:t>
            </a:r>
            <a:endParaRPr kumimoji="1" lang="ja-JP" altLang="en-US" sz="10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8191938" y="3046898"/>
            <a:ext cx="770683"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bar: 10 </a:t>
            </a:r>
            <a:r>
              <a:rPr lang="en-US" altLang="ja-JP" sz="1000" dirty="0" err="1">
                <a:latin typeface="Arial" panose="020B0604020202020204" pitchFamily="34" charset="0"/>
                <a:cs typeface="Arial" panose="020B0604020202020204" pitchFamily="34" charset="0"/>
              </a:rPr>
              <a:t>μm</a:t>
            </a:r>
            <a:endParaRPr kumimoji="1" lang="ja-JP" altLang="en-US" sz="1000" dirty="0">
              <a:latin typeface="Arial" panose="020B0604020202020204" pitchFamily="34" charset="0"/>
              <a:cs typeface="Arial" panose="020B0604020202020204" pitchFamily="34" charset="0"/>
            </a:endParaRPr>
          </a:p>
        </p:txBody>
      </p:sp>
      <p:sp>
        <p:nvSpPr>
          <p:cNvPr id="31" name="正方形/長方形 30"/>
          <p:cNvSpPr/>
          <p:nvPr/>
        </p:nvSpPr>
        <p:spPr>
          <a:xfrm>
            <a:off x="8273373" y="2998991"/>
            <a:ext cx="622702" cy="65721"/>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a:p>
        </p:txBody>
      </p:sp>
      <p:pic>
        <p:nvPicPr>
          <p:cNvPr id="32" name="stackPCRICMcombine">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4862005" y="1479651"/>
            <a:ext cx="4061099" cy="1403134"/>
          </a:xfrm>
          <a:prstGeom prst="rect">
            <a:avLst/>
          </a:prstGeom>
        </p:spPr>
      </p:pic>
      <p:sp>
        <p:nvSpPr>
          <p:cNvPr id="33" name="テキスト ボックス 32"/>
          <p:cNvSpPr txBox="1"/>
          <p:nvPr/>
        </p:nvSpPr>
        <p:spPr>
          <a:xfrm>
            <a:off x="5165484" y="3544591"/>
            <a:ext cx="3647152"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cs typeface="Arial" panose="020B0604020202020204" pitchFamily="34" charset="0"/>
              </a:rPr>
              <a:t>ヒドラ組織の非平衡ダイナミクス</a:t>
            </a:r>
          </a:p>
        </p:txBody>
      </p:sp>
      <p:pic>
        <p:nvPicPr>
          <p:cNvPr id="34" name="図 33"/>
          <p:cNvPicPr>
            <a:picLocks noChangeAspect="1"/>
          </p:cNvPicPr>
          <p:nvPr/>
        </p:nvPicPr>
        <p:blipFill>
          <a:blip r:embed="rId18"/>
          <a:stretch>
            <a:fillRect/>
          </a:stretch>
        </p:blipFill>
        <p:spPr>
          <a:xfrm>
            <a:off x="7639483" y="5293850"/>
            <a:ext cx="1288391" cy="1091819"/>
          </a:xfrm>
          <a:prstGeom prst="rect">
            <a:avLst/>
          </a:prstGeom>
        </p:spPr>
      </p:pic>
      <p:grpSp>
        <p:nvGrpSpPr>
          <p:cNvPr id="35" name="グループ化 34"/>
          <p:cNvGrpSpPr/>
          <p:nvPr/>
        </p:nvGrpSpPr>
        <p:grpSpPr>
          <a:xfrm>
            <a:off x="4743830" y="5372901"/>
            <a:ext cx="2667930" cy="859558"/>
            <a:chOff x="328918" y="3836722"/>
            <a:chExt cx="4296548" cy="1384269"/>
          </a:xfrm>
        </p:grpSpPr>
        <p:pic>
          <p:nvPicPr>
            <p:cNvPr id="54" name="図 53"/>
            <p:cNvPicPr>
              <a:picLocks noChangeAspect="1"/>
            </p:cNvPicPr>
            <p:nvPr/>
          </p:nvPicPr>
          <p:blipFill>
            <a:blip r:embed="rId19"/>
            <a:stretch>
              <a:fillRect/>
            </a:stretch>
          </p:blipFill>
          <p:spPr>
            <a:xfrm>
              <a:off x="328918" y="3836722"/>
              <a:ext cx="4296548" cy="1295018"/>
            </a:xfrm>
            <a:prstGeom prst="rect">
              <a:avLst/>
            </a:prstGeom>
          </p:spPr>
        </p:pic>
        <p:cxnSp>
          <p:nvCxnSpPr>
            <p:cNvPr id="55" name="直線コネクタ 54"/>
            <p:cNvCxnSpPr/>
            <p:nvPr/>
          </p:nvCxnSpPr>
          <p:spPr>
            <a:xfrm>
              <a:off x="4170727" y="5220991"/>
              <a:ext cx="421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7" name="Fitting">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4740850" y="4125010"/>
            <a:ext cx="2621103" cy="910993"/>
          </a:xfrm>
          <a:prstGeom prst="rect">
            <a:avLst/>
          </a:prstGeom>
        </p:spPr>
      </p:pic>
      <p:cxnSp>
        <p:nvCxnSpPr>
          <p:cNvPr id="58" name="直線コネクタ 57"/>
          <p:cNvCxnSpPr/>
          <p:nvPr/>
        </p:nvCxnSpPr>
        <p:spPr>
          <a:xfrm>
            <a:off x="7124994" y="5100955"/>
            <a:ext cx="236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Burst">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21"/>
          <a:stretch>
            <a:fillRect/>
          </a:stretch>
        </p:blipFill>
        <p:spPr>
          <a:xfrm>
            <a:off x="7483709" y="3989576"/>
            <a:ext cx="1373504" cy="1083830"/>
          </a:xfrm>
          <a:prstGeom prst="rect">
            <a:avLst/>
          </a:prstGeom>
        </p:spPr>
      </p:pic>
      <p:cxnSp>
        <p:nvCxnSpPr>
          <p:cNvPr id="61" name="直線コネクタ 60"/>
          <p:cNvCxnSpPr/>
          <p:nvPr/>
        </p:nvCxnSpPr>
        <p:spPr>
          <a:xfrm>
            <a:off x="8569260" y="5172260"/>
            <a:ext cx="2879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4692655" y="3861914"/>
            <a:ext cx="745882"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75</a:t>
            </a:r>
            <a:r>
              <a:rPr kumimoji="1" lang="en-US" altLang="ja-JP" sz="1000" dirty="0">
                <a:latin typeface="Arial" panose="020B0604020202020204" pitchFamily="34" charset="0"/>
                <a:cs typeface="Arial" panose="020B0604020202020204" pitchFamily="34" charset="0"/>
              </a:rPr>
              <a:t>x speed</a:t>
            </a:r>
            <a:endParaRPr kumimoji="1" lang="ja-JP" altLang="en-US" sz="1000" dirty="0">
              <a:latin typeface="Arial" panose="020B0604020202020204" pitchFamily="34" charset="0"/>
              <a:cs typeface="Arial" panose="020B0604020202020204" pitchFamily="34" charset="0"/>
            </a:endParaRPr>
          </a:p>
        </p:txBody>
      </p:sp>
      <p:sp>
        <p:nvSpPr>
          <p:cNvPr id="63" name="テキスト ボックス 62"/>
          <p:cNvSpPr txBox="1"/>
          <p:nvPr/>
        </p:nvSpPr>
        <p:spPr>
          <a:xfrm>
            <a:off x="5570556" y="6260396"/>
            <a:ext cx="900886"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bars: 300 </a:t>
            </a:r>
            <a:r>
              <a:rPr lang="en-US" altLang="ja-JP" sz="1000" dirty="0" err="1">
                <a:latin typeface="Arial" panose="020B0604020202020204" pitchFamily="34" charset="0"/>
                <a:cs typeface="Arial" panose="020B0604020202020204" pitchFamily="34" charset="0"/>
              </a:rPr>
              <a:t>μm</a:t>
            </a:r>
            <a:endParaRPr kumimoji="1" lang="ja-JP" altLang="en-US" sz="1000" dirty="0">
              <a:latin typeface="Arial" panose="020B0604020202020204" pitchFamily="34" charset="0"/>
              <a:cs typeface="Arial" panose="020B0604020202020204" pitchFamily="34" charset="0"/>
            </a:endParaRPr>
          </a:p>
        </p:txBody>
      </p:sp>
      <p:sp>
        <p:nvSpPr>
          <p:cNvPr id="64" name="テキスト ボックス 63"/>
          <p:cNvSpPr txBox="1"/>
          <p:nvPr/>
        </p:nvSpPr>
        <p:spPr>
          <a:xfrm>
            <a:off x="8163368" y="3769133"/>
            <a:ext cx="745882" cy="238086"/>
          </a:xfrm>
          <a:prstGeom prst="rect">
            <a:avLst/>
          </a:prstGeom>
          <a:noFill/>
        </p:spPr>
        <p:txBody>
          <a:bodyPr wrap="none" rtlCol="0">
            <a:spAutoFit/>
          </a:bodyPr>
          <a:lstStyle/>
          <a:p>
            <a:r>
              <a:rPr lang="en-US" altLang="ja-JP" sz="1000" dirty="0">
                <a:latin typeface="Arial" panose="020B0604020202020204" pitchFamily="34" charset="0"/>
                <a:cs typeface="Arial" panose="020B0604020202020204" pitchFamily="34" charset="0"/>
              </a:rPr>
              <a:t>90</a:t>
            </a:r>
            <a:r>
              <a:rPr kumimoji="1" lang="en-US" altLang="ja-JP" sz="1000" dirty="0">
                <a:latin typeface="Arial" panose="020B0604020202020204" pitchFamily="34" charset="0"/>
                <a:cs typeface="Arial" panose="020B0604020202020204" pitchFamily="34" charset="0"/>
              </a:rPr>
              <a:t>x speed</a:t>
            </a:r>
            <a:endParaRPr kumimoji="1" lang="ja-JP" altLang="en-US" sz="1000" dirty="0">
              <a:latin typeface="Arial" panose="020B0604020202020204" pitchFamily="34" charset="0"/>
              <a:cs typeface="Arial" panose="020B0604020202020204" pitchFamily="34" charset="0"/>
            </a:endParaRPr>
          </a:p>
        </p:txBody>
      </p:sp>
      <p:pic>
        <p:nvPicPr>
          <p:cNvPr id="30" name="r52_noback">
            <a:hlinkClick r:id="" action="ppaction://media"/>
            <a:extLst>
              <a:ext uri="{FF2B5EF4-FFF2-40B4-BE49-F238E27FC236}">
                <a16:creationId xmlns:a16="http://schemas.microsoft.com/office/drawing/2014/main" id="{D89E8153-F656-4772-9CC5-BF1C80A866FB}"/>
              </a:ext>
            </a:extLst>
          </p:cNvPr>
          <p:cNvPicPr>
            <a:picLocks noChangeAspect="1"/>
          </p:cNvPicPr>
          <p:nvPr>
            <a:videoFile r:link="rId12"/>
            <p:extLst>
              <p:ext uri="{DAA4B4D4-6D71-4841-9C94-3DE7FCFB9230}">
                <p14:media xmlns:p14="http://schemas.microsoft.com/office/powerpoint/2010/main" r:embed="rId11"/>
              </p:ext>
            </p:extLst>
          </p:nvPr>
        </p:nvPicPr>
        <p:blipFill rotWithShape="1">
          <a:blip r:embed="rId22"/>
          <a:srcRect l="1123" t="16913" r="50327" b="34537"/>
          <a:stretch/>
        </p:blipFill>
        <p:spPr>
          <a:xfrm>
            <a:off x="2415195" y="1268759"/>
            <a:ext cx="2066520" cy="2066520"/>
          </a:xfrm>
          <a:prstGeom prst="rect">
            <a:avLst/>
          </a:prstGeom>
        </p:spPr>
      </p:pic>
    </p:spTree>
    <p:extLst>
      <p:ext uri="{BB962C8B-B14F-4D97-AF65-F5344CB8AC3E}">
        <p14:creationId xmlns:p14="http://schemas.microsoft.com/office/powerpoint/2010/main" val="91499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40" fill="hold"/>
                                        <p:tgtEl>
                                          <p:spTgt spid="14"/>
                                        </p:tgtEl>
                                      </p:cBhvr>
                                    </p:cmd>
                                  </p:childTnLst>
                                </p:cTn>
                              </p:par>
                              <p:par>
                                <p:cTn id="7" presetID="1" presetClass="mediacall" presetSubtype="0" fill="hold" nodeType="withEffect">
                                  <p:stCondLst>
                                    <p:cond delay="0"/>
                                  </p:stCondLst>
                                  <p:childTnLst>
                                    <p:cmd type="call" cmd="playFrom(0.0)">
                                      <p:cBhvr>
                                        <p:cTn id="8" dur="6681" fill="hold"/>
                                        <p:tgtEl>
                                          <p:spTgt spid="13"/>
                                        </p:tgtEl>
                                      </p:cBhvr>
                                    </p:cmd>
                                  </p:childTnLst>
                                </p:cTn>
                              </p:par>
                              <p:par>
                                <p:cTn id="9" presetID="1" presetClass="mediacall" presetSubtype="0" fill="hold" nodeType="withEffect">
                                  <p:stCondLst>
                                    <p:cond delay="0"/>
                                  </p:stCondLst>
                                  <p:childTnLst>
                                    <p:cmd type="call" cmd="playFrom(0.0)">
                                      <p:cBhvr>
                                        <p:cTn id="10" dur="10000" fill="hold"/>
                                        <p:tgtEl>
                                          <p:spTgt spid="32"/>
                                        </p:tgtEl>
                                      </p:cBhvr>
                                    </p:cmd>
                                  </p:childTnLst>
                                </p:cTn>
                              </p:par>
                              <p:par>
                                <p:cTn id="11" presetID="1" presetClass="mediacall" presetSubtype="0" fill="hold" nodeType="withEffect">
                                  <p:stCondLst>
                                    <p:cond delay="0"/>
                                  </p:stCondLst>
                                  <p:childTnLst>
                                    <p:cmd type="call" cmd="playFrom(0.0)">
                                      <p:cBhvr>
                                        <p:cTn id="12" dur="20000" fill="hold"/>
                                        <p:tgtEl>
                                          <p:spTgt spid="57"/>
                                        </p:tgtEl>
                                      </p:cBhvr>
                                    </p:cmd>
                                  </p:childTnLst>
                                </p:cTn>
                              </p:par>
                              <p:par>
                                <p:cTn id="13" presetID="1" presetClass="mediacall" presetSubtype="0" fill="hold" nodeType="withEffect">
                                  <p:stCondLst>
                                    <p:cond delay="0"/>
                                  </p:stCondLst>
                                  <p:childTnLst>
                                    <p:cmd type="call" cmd="playFrom(0.0)">
                                      <p:cBhvr>
                                        <p:cTn id="14" dur="10000" fill="hold"/>
                                        <p:tgtEl>
                                          <p:spTgt spid="60"/>
                                        </p:tgtEl>
                                      </p:cBhvr>
                                    </p:cmd>
                                  </p:childTnLst>
                                </p:cTn>
                              </p:par>
                              <p:par>
                                <p:cTn id="15" presetID="1" presetClass="mediacall" presetSubtype="0" fill="hold" nodeType="withEffect">
                                  <p:stCondLst>
                                    <p:cond delay="0"/>
                                  </p:stCondLst>
                                  <p:childTnLst>
                                    <p:cmd type="call" cmd="playFrom(0.0)">
                                      <p:cBhvr>
                                        <p:cTn id="16" dur="123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display="0">
                  <p:stCondLst>
                    <p:cond delay="indefinite"/>
                  </p:stCondLst>
                </p:cTn>
                <p:tgtEl>
                  <p:spTgt spid="14"/>
                </p:tgtEl>
              </p:cMediaNode>
            </p:video>
            <p:video>
              <p:cMediaNode vol="80000">
                <p:cTn id="18" repeatCount="indefinite" display="0">
                  <p:stCondLst>
                    <p:cond delay="indefinite"/>
                  </p:stCondLst>
                </p:cTn>
                <p:tgtEl>
                  <p:spTgt spid="13"/>
                </p:tgtEl>
              </p:cMediaNode>
            </p:video>
            <p:video>
              <p:cMediaNode vol="80000">
                <p:cTn id="19" fill="hold" display="0">
                  <p:stCondLst>
                    <p:cond delay="indefinite"/>
                  </p:stCondLst>
                </p:cTn>
                <p:tgtEl>
                  <p:spTgt spid="32"/>
                </p:tgtEl>
              </p:cMediaNode>
            </p:video>
            <p:video>
              <p:cMediaNode vol="80000">
                <p:cTn id="20" fill="hold" display="0">
                  <p:stCondLst>
                    <p:cond delay="indefinite"/>
                  </p:stCondLst>
                </p:cTn>
                <p:tgtEl>
                  <p:spTgt spid="57"/>
                </p:tgtEl>
              </p:cMediaNode>
            </p:video>
            <p:video>
              <p:cMediaNode vol="80000">
                <p:cTn id="21" fill="hold" display="0">
                  <p:stCondLst>
                    <p:cond delay="indefinite"/>
                  </p:stCondLst>
                </p:cTn>
                <p:tgtEl>
                  <p:spTgt spid="60"/>
                </p:tgtEl>
              </p:cMediaNode>
            </p:video>
            <p:video>
              <p:cMediaNode vol="80000">
                <p:cTn id="22" repeatCount="indefinite" fill="hold" display="0">
                  <p:stCondLst>
                    <p:cond delay="indefinite"/>
                  </p:stCondLst>
                </p:cTn>
                <p:tgtEl>
                  <p:spTgt spid="3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a:spLocks noChangeArrowheads="1"/>
          </p:cNvSpPr>
          <p:nvPr/>
        </p:nvSpPr>
        <p:spPr bwMode="auto">
          <a:xfrm>
            <a:off x="369341"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cxnSp>
        <p:nvCxnSpPr>
          <p:cNvPr id="3" name="直線コネクタ 2"/>
          <p:cNvCxnSpPr>
            <a:cxnSpLocks/>
          </p:cNvCxnSpPr>
          <p:nvPr/>
        </p:nvCxnSpPr>
        <p:spPr>
          <a:xfrm>
            <a:off x="250825" y="548680"/>
            <a:ext cx="22124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93754"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232350" y="980728"/>
            <a:ext cx="3416320"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アクティブクラスター（吉田）</a:t>
            </a:r>
          </a:p>
        </p:txBody>
      </p:sp>
      <p:pic>
        <p:nvPicPr>
          <p:cNvPr id="19" name="図 18"/>
          <p:cNvPicPr>
            <a:picLocks noChangeAspect="1"/>
          </p:cNvPicPr>
          <p:nvPr/>
        </p:nvPicPr>
        <p:blipFill rotWithShape="1">
          <a:blip r:embed="rId5"/>
          <a:srcRect r="8343" b="53808"/>
          <a:stretch/>
        </p:blipFill>
        <p:spPr>
          <a:xfrm>
            <a:off x="6480523" y="3140968"/>
            <a:ext cx="2545891" cy="2170016"/>
          </a:xfrm>
          <a:prstGeom prst="rect">
            <a:avLst/>
          </a:prstGeom>
        </p:spPr>
      </p:pic>
      <p:pic>
        <p:nvPicPr>
          <p:cNvPr id="20" name="図 19"/>
          <p:cNvPicPr>
            <a:picLocks noChangeAspect="1"/>
          </p:cNvPicPr>
          <p:nvPr/>
        </p:nvPicPr>
        <p:blipFill>
          <a:blip r:embed="rId6">
            <a:alphaModFix/>
          </a:blip>
          <a:srcRect/>
          <a:stretch>
            <a:fillRect/>
          </a:stretch>
        </p:blipFill>
        <p:spPr>
          <a:xfrm>
            <a:off x="4630758" y="4694725"/>
            <a:ext cx="2893570" cy="1902627"/>
          </a:xfrm>
          <a:prstGeom prst="rect">
            <a:avLst/>
          </a:prstGeom>
          <a:noFill/>
          <a:ln>
            <a:noFill/>
          </a:ln>
        </p:spPr>
      </p:pic>
      <p:pic>
        <p:nvPicPr>
          <p:cNvPr id="24" name="図 23"/>
          <p:cNvPicPr>
            <a:picLocks noChangeAspect="1"/>
          </p:cNvPicPr>
          <p:nvPr/>
        </p:nvPicPr>
        <p:blipFill>
          <a:blip r:embed="rId7" cstate="print">
            <a:alphaModFix/>
            <a:extLst>
              <a:ext uri="{28A0092B-C50C-407E-A947-70E740481C1C}">
                <a14:useLocalDpi xmlns:a14="http://schemas.microsoft.com/office/drawing/2010/main"/>
              </a:ext>
            </a:extLst>
          </a:blip>
          <a:srcRect/>
          <a:stretch>
            <a:fillRect/>
          </a:stretch>
        </p:blipFill>
        <p:spPr>
          <a:xfrm>
            <a:off x="4970591" y="1571769"/>
            <a:ext cx="1796343" cy="1466003"/>
          </a:xfrm>
          <a:prstGeom prst="rect">
            <a:avLst/>
          </a:prstGeom>
          <a:noFill/>
          <a:ln>
            <a:noFill/>
          </a:ln>
        </p:spPr>
      </p:pic>
      <p:sp>
        <p:nvSpPr>
          <p:cNvPr id="25" name="正方形/長方形 24"/>
          <p:cNvSpPr/>
          <p:nvPr/>
        </p:nvSpPr>
        <p:spPr>
          <a:xfrm>
            <a:off x="4633692" y="632570"/>
            <a:ext cx="4402803" cy="5964782"/>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6" name="テキスト ボックス 25"/>
          <p:cNvSpPr txBox="1"/>
          <p:nvPr/>
        </p:nvSpPr>
        <p:spPr>
          <a:xfrm>
            <a:off x="4788024" y="980728"/>
            <a:ext cx="4108817"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ヒト胃癌細胞の接着力の測定（大川）</a:t>
            </a:r>
          </a:p>
        </p:txBody>
      </p:sp>
      <p:pic>
        <p:nvPicPr>
          <p:cNvPr id="33" name="図 32"/>
          <p:cNvPicPr>
            <a:picLocks noChangeAspect="1"/>
          </p:cNvPicPr>
          <p:nvPr/>
        </p:nvPicPr>
        <p:blipFill>
          <a:blip r:embed="rId8" cstate="print">
            <a:alphaModFix/>
            <a:extLst>
              <a:ext uri="{28A0092B-C50C-407E-A947-70E740481C1C}">
                <a14:useLocalDpi xmlns:a14="http://schemas.microsoft.com/office/drawing/2010/main"/>
              </a:ext>
            </a:extLst>
          </a:blip>
          <a:srcRect/>
          <a:stretch>
            <a:fillRect/>
          </a:stretch>
        </p:blipFill>
        <p:spPr>
          <a:xfrm>
            <a:off x="6894049" y="1583097"/>
            <a:ext cx="1782407" cy="1454675"/>
          </a:xfrm>
          <a:prstGeom prst="rect">
            <a:avLst/>
          </a:prstGeom>
          <a:noFill/>
          <a:ln>
            <a:noFill/>
          </a:ln>
        </p:spPr>
      </p:pic>
      <p:sp>
        <p:nvSpPr>
          <p:cNvPr id="34" name="正方形/長方形 33"/>
          <p:cNvSpPr/>
          <p:nvPr/>
        </p:nvSpPr>
        <p:spPr>
          <a:xfrm>
            <a:off x="7881470" y="2924944"/>
            <a:ext cx="722978" cy="720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871682" y="2586390"/>
            <a:ext cx="660758" cy="338554"/>
          </a:xfrm>
          <a:prstGeom prst="rect">
            <a:avLst/>
          </a:prstGeom>
          <a:noFill/>
        </p:spPr>
        <p:txBody>
          <a:bodyPr wrap="none" rtlCol="0">
            <a:spAutoFit/>
          </a:bodyPr>
          <a:lstStyle/>
          <a:p>
            <a:r>
              <a:rPr kumimoji="1" lang="en-US" altLang="ja-JP" sz="1600" dirty="0"/>
              <a:t>10μm</a:t>
            </a:r>
            <a:endParaRPr kumimoji="1" lang="ja-JP" altLang="en-US" sz="1600" dirty="0"/>
          </a:p>
        </p:txBody>
      </p:sp>
      <p:sp>
        <p:nvSpPr>
          <p:cNvPr id="36" name="テキスト ボックス 35"/>
          <p:cNvSpPr txBox="1"/>
          <p:nvPr/>
        </p:nvSpPr>
        <p:spPr>
          <a:xfrm>
            <a:off x="4916939" y="4653136"/>
            <a:ext cx="2031325" cy="338554"/>
          </a:xfrm>
          <a:prstGeom prst="rect">
            <a:avLst/>
          </a:prstGeom>
          <a:solidFill>
            <a:schemeClr val="bg1"/>
          </a:solidFill>
          <a:ln>
            <a:noFill/>
          </a:ln>
        </p:spPr>
        <p:txBody>
          <a:bodyPr wrap="none" rtlCol="0">
            <a:spAutoFit/>
          </a:bodyPr>
          <a:lstStyle/>
          <a:p>
            <a:r>
              <a:rPr kumimoji="1" lang="ja-JP" altLang="en-US" sz="1600" dirty="0"/>
              <a:t>接着面積の時間発展</a:t>
            </a:r>
          </a:p>
        </p:txBody>
      </p:sp>
      <p:sp>
        <p:nvSpPr>
          <p:cNvPr id="37" name="テキスト ボックス 36"/>
          <p:cNvSpPr txBox="1"/>
          <p:nvPr/>
        </p:nvSpPr>
        <p:spPr>
          <a:xfrm>
            <a:off x="7360995" y="5360338"/>
            <a:ext cx="825867" cy="553998"/>
          </a:xfrm>
          <a:prstGeom prst="rect">
            <a:avLst/>
          </a:prstGeom>
          <a:solidFill>
            <a:schemeClr val="bg1"/>
          </a:solidFill>
        </p:spPr>
        <p:txBody>
          <a:bodyPr wrap="none" rtlCol="0">
            <a:spAutoFit/>
          </a:bodyPr>
          <a:lstStyle/>
          <a:p>
            <a:r>
              <a:rPr kumimoji="1" lang="ja-JP" altLang="en-US" sz="1000" dirty="0"/>
              <a:t>健常細胞</a:t>
            </a:r>
            <a:endParaRPr kumimoji="1" lang="en-US" altLang="ja-JP" sz="1000" dirty="0"/>
          </a:p>
          <a:p>
            <a:r>
              <a:rPr kumimoji="1" lang="ja-JP" altLang="en-US" sz="1000" dirty="0"/>
              <a:t>癌化細胞</a:t>
            </a:r>
            <a:endParaRPr kumimoji="1" lang="en-US" altLang="ja-JP" sz="1000" dirty="0"/>
          </a:p>
          <a:p>
            <a:r>
              <a:rPr lang="ja-JP" altLang="en-US" sz="1000" dirty="0"/>
              <a:t>転移性細胞</a:t>
            </a:r>
            <a:endParaRPr kumimoji="1" lang="ja-JP" altLang="en-US" sz="1000" dirty="0"/>
          </a:p>
        </p:txBody>
      </p:sp>
      <p:sp>
        <p:nvSpPr>
          <p:cNvPr id="21" name="テキスト ボックス 20"/>
          <p:cNvSpPr txBox="1"/>
          <p:nvPr/>
        </p:nvSpPr>
        <p:spPr>
          <a:xfrm>
            <a:off x="219576" y="4221088"/>
            <a:ext cx="3416320"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ウキクサの生体リズム（高蔵）</a:t>
            </a:r>
          </a:p>
        </p:txBody>
      </p:sp>
      <p:pic>
        <p:nvPicPr>
          <p:cNvPr id="5" name="図 4"/>
          <p:cNvPicPr>
            <a:picLocks noChangeAspect="1"/>
          </p:cNvPicPr>
          <p:nvPr/>
        </p:nvPicPr>
        <p:blipFill>
          <a:blip r:embed="rId9"/>
          <a:stretch>
            <a:fillRect/>
          </a:stretch>
        </p:blipFill>
        <p:spPr>
          <a:xfrm>
            <a:off x="232350" y="4590420"/>
            <a:ext cx="4234722" cy="1484902"/>
          </a:xfrm>
          <a:prstGeom prst="rect">
            <a:avLst/>
          </a:prstGeom>
        </p:spPr>
      </p:pic>
      <p:sp>
        <p:nvSpPr>
          <p:cNvPr id="6" name="テキスト ボックス 5"/>
          <p:cNvSpPr txBox="1"/>
          <p:nvPr/>
        </p:nvSpPr>
        <p:spPr>
          <a:xfrm>
            <a:off x="232351" y="6041613"/>
            <a:ext cx="4195634" cy="276999"/>
          </a:xfrm>
          <a:prstGeom prst="rect">
            <a:avLst/>
          </a:prstGeom>
          <a:noFill/>
        </p:spPr>
        <p:txBody>
          <a:bodyPr wrap="square" rtlCol="0">
            <a:spAutoFit/>
          </a:bodyPr>
          <a:lstStyle/>
          <a:p>
            <a:r>
              <a:rPr kumimoji="1" lang="ja-JP" altLang="en-US" sz="1200" dirty="0"/>
              <a:t>＊</a:t>
            </a:r>
            <a:r>
              <a:rPr kumimoji="1" lang="en-US" altLang="ja-JP" sz="1200" dirty="0"/>
              <a:t>MACS, </a:t>
            </a:r>
            <a:r>
              <a:rPr kumimoji="1" lang="ja-JP" altLang="en-US" sz="1200" dirty="0"/>
              <a:t>植物教室小山研より</a:t>
            </a:r>
            <a:r>
              <a:rPr lang="ja-JP" altLang="en-US" sz="1200" dirty="0"/>
              <a:t>　（我々は育てていません）</a:t>
            </a:r>
            <a:endParaRPr kumimoji="1" lang="ja-JP" altLang="en-US" sz="1200" dirty="0"/>
          </a:p>
        </p:txBody>
      </p:sp>
      <p:pic>
        <p:nvPicPr>
          <p:cNvPr id="32" name="20170710_x4_pi2500_ti3s_007_triple_fps100_speedx10_3_video.avi">
            <a:hlinkClick r:id="" action="ppaction://media"/>
            <a:extLst>
              <a:ext uri="{FF2B5EF4-FFF2-40B4-BE49-F238E27FC236}">
                <a16:creationId xmlns:a16="http://schemas.microsoft.com/office/drawing/2014/main" id="{9FBF6E68-C7FD-47B8-96FD-71499E28E19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30968" y="1392451"/>
            <a:ext cx="2540605" cy="2540605"/>
          </a:xfrm>
          <a:prstGeom prst="rect">
            <a:avLst/>
          </a:prstGeom>
        </p:spPr>
      </p:pic>
      <p:pic>
        <p:nvPicPr>
          <p:cNvPr id="38" name="Picture 2" descr="https://images-na.ssl-images-amazon.com/images/I/61Rwm8KjO8L._SL1200_.jpg">
            <a:extLst>
              <a:ext uri="{FF2B5EF4-FFF2-40B4-BE49-F238E27FC236}">
                <a16:creationId xmlns:a16="http://schemas.microsoft.com/office/drawing/2014/main" id="{3CBF6074-D68D-4F08-BACD-2565C1963F3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59548" y="2017869"/>
            <a:ext cx="1411131" cy="1411131"/>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F2EB6254-144A-46F4-8293-C216BC88E532}"/>
              </a:ext>
            </a:extLst>
          </p:cNvPr>
          <p:cNvSpPr/>
          <p:nvPr/>
        </p:nvSpPr>
        <p:spPr>
          <a:xfrm>
            <a:off x="3271006" y="3645024"/>
            <a:ext cx="1156978" cy="307777"/>
          </a:xfrm>
          <a:prstGeom prst="rect">
            <a:avLst/>
          </a:prstGeom>
        </p:spPr>
        <p:txBody>
          <a:bodyPr wrap="square">
            <a:spAutoFit/>
          </a:bodyPr>
          <a:lstStyle/>
          <a:p>
            <a:pPr algn="ctr"/>
            <a:r>
              <a:rPr lang="en-US" altLang="ja-JP" sz="700" dirty="0">
                <a:solidFill>
                  <a:srgbClr val="111111"/>
                </a:solidFill>
                <a:latin typeface="Hiragino Kaku Gothic Pro W3"/>
              </a:rPr>
              <a:t>Passive macro-spinner </a:t>
            </a:r>
          </a:p>
          <a:p>
            <a:pPr algn="ctr"/>
            <a:r>
              <a:rPr lang="en-US" altLang="ja-JP" sz="700" dirty="0">
                <a:solidFill>
                  <a:srgbClr val="111111"/>
                </a:solidFill>
                <a:latin typeface="Hiragino Kaku Gothic Pro W3"/>
              </a:rPr>
              <a:t>(</a:t>
            </a:r>
            <a:r>
              <a:rPr lang="en-US" altLang="ja-JP" sz="700" dirty="0" err="1">
                <a:solidFill>
                  <a:srgbClr val="111111"/>
                </a:solidFill>
                <a:latin typeface="Hiragino Kaku Gothic Pro W3"/>
              </a:rPr>
              <a:t>QcoQce</a:t>
            </a:r>
            <a:r>
              <a:rPr lang="en-US" altLang="ja-JP" sz="700" dirty="0">
                <a:solidFill>
                  <a:srgbClr val="111111"/>
                </a:solidFill>
                <a:latin typeface="Hiragino Kaku Gothic Pro W3"/>
              </a:rPr>
              <a:t> fidget spinner)</a:t>
            </a:r>
            <a:endParaRPr lang="ja-JP" altLang="en-US" sz="700" b="0" i="0" dirty="0">
              <a:solidFill>
                <a:srgbClr val="111111"/>
              </a:solidFill>
              <a:effectLst/>
              <a:latin typeface="Hiragino Kaku Gothic Pro W3"/>
            </a:endParaRPr>
          </a:p>
        </p:txBody>
      </p:sp>
    </p:spTree>
    <p:extLst>
      <p:ext uri="{BB962C8B-B14F-4D97-AF65-F5344CB8AC3E}">
        <p14:creationId xmlns:p14="http://schemas.microsoft.com/office/powerpoint/2010/main" val="22556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08"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250825" y="548680"/>
            <a:ext cx="22124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93754" y="642431"/>
            <a:ext cx="4402803" cy="5964782"/>
          </a:xfrm>
          <a:prstGeom prst="rect">
            <a:avLst/>
          </a:prstGeom>
          <a:noFill/>
          <a:ln>
            <a:solidFill>
              <a:schemeClr val="accent2">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15" name="テキスト ボックス 14"/>
          <p:cNvSpPr txBox="1"/>
          <p:nvPr/>
        </p:nvSpPr>
        <p:spPr>
          <a:xfrm>
            <a:off x="539552" y="764704"/>
            <a:ext cx="3647152"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水中微生物の運動解析</a:t>
            </a:r>
            <a:r>
              <a:rPr lang="ja-JP" altLang="en-US" sz="1800" dirty="0">
                <a:latin typeface="小塚明朝 Pro EL" panose="02020200000000000000" pitchFamily="18" charset="-128"/>
                <a:ea typeface="小塚明朝 Pro EL" panose="02020200000000000000" pitchFamily="18" charset="-128"/>
              </a:rPr>
              <a:t>（久保田）</a:t>
            </a:r>
            <a:endParaRPr kumimoji="1" lang="ja-JP" altLang="en-US" sz="1800" dirty="0">
              <a:latin typeface="小塚明朝 Pro EL" panose="02020200000000000000" pitchFamily="18" charset="-128"/>
              <a:ea typeface="小塚明朝 Pro EL" panose="02020200000000000000" pitchFamily="18" charset="-128"/>
            </a:endParaRPr>
          </a:p>
        </p:txBody>
      </p:sp>
      <p:sp>
        <p:nvSpPr>
          <p:cNvPr id="24" name="テキスト ボックス 23"/>
          <p:cNvSpPr txBox="1">
            <a:spLocks noChangeArrowheads="1"/>
          </p:cNvSpPr>
          <p:nvPr/>
        </p:nvSpPr>
        <p:spPr bwMode="auto">
          <a:xfrm>
            <a:off x="369341" y="44624"/>
            <a:ext cx="197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charset="-128"/>
              </a:defRPr>
            </a:lvl1pPr>
            <a:lvl2pPr marL="742950" indent="-285750" eaLnBrk="0" hangingPunct="0">
              <a:defRPr kumimoji="1" sz="2400">
                <a:solidFill>
                  <a:schemeClr val="tx1"/>
                </a:solidFill>
                <a:latin typeface="Times New Roman" charset="0"/>
                <a:ea typeface="ＭＳ Ｐゴシック" charset="-128"/>
              </a:defRPr>
            </a:lvl2pPr>
            <a:lvl3pPr marL="1143000" indent="-228600" eaLnBrk="0" hangingPunct="0">
              <a:defRPr kumimoji="1" sz="2400">
                <a:solidFill>
                  <a:schemeClr val="tx1"/>
                </a:solidFill>
                <a:latin typeface="Times New Roman" charset="0"/>
                <a:ea typeface="ＭＳ Ｐゴシック" charset="-128"/>
              </a:defRPr>
            </a:lvl3pPr>
            <a:lvl4pPr marL="1600200" indent="-228600" eaLnBrk="0" hangingPunct="0">
              <a:defRPr kumimoji="1" sz="2400">
                <a:solidFill>
                  <a:schemeClr val="tx1"/>
                </a:solidFill>
                <a:latin typeface="Times New Roman" charset="0"/>
                <a:ea typeface="ＭＳ Ｐゴシック" charset="-128"/>
              </a:defRPr>
            </a:lvl4pPr>
            <a:lvl5pPr marL="2057400" indent="-228600" eaLnBrk="0" hangingPunct="0">
              <a:defRPr kumimoji="1"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128"/>
              </a:defRPr>
            </a:lvl9pPr>
          </a:lstStyle>
          <a:p>
            <a:pPr eaLnBrk="1" hangingPunct="1"/>
            <a:r>
              <a:rPr lang="ja-JP" altLang="en-US" dirty="0"/>
              <a:t>実験テーマ例</a:t>
            </a:r>
          </a:p>
        </p:txBody>
      </p:sp>
      <p:pic>
        <p:nvPicPr>
          <p:cNvPr id="25" name="Picture 2" descr="C:\Users\Amoeba\Desktop\名称未設定-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2607634"/>
            <a:ext cx="3359366" cy="1526345"/>
          </a:xfrm>
          <a:prstGeom prst="rect">
            <a:avLst/>
          </a:prstGeom>
          <a:noFill/>
          <a:extLst>
            <a:ext uri="{909E8E84-426E-40DD-AFC4-6F175D3DCCD1}">
              <a14:hiddenFill xmlns:a14="http://schemas.microsoft.com/office/drawing/2010/main">
                <a:solidFill>
                  <a:srgbClr val="FFFFFF"/>
                </a:solidFill>
              </a14:hiddenFill>
            </a:ext>
          </a:extLst>
        </p:spPr>
      </p:pic>
      <p:pic>
        <p:nvPicPr>
          <p:cNvPr id="39" name="mimiz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1" y="1196752"/>
            <a:ext cx="3277642" cy="1376610"/>
          </a:xfrm>
          <a:prstGeom prst="rect">
            <a:avLst/>
          </a:prstGeom>
        </p:spPr>
      </p:pic>
      <p:sp>
        <p:nvSpPr>
          <p:cNvPr id="26" name="正方形/長方形 25">
            <a:extLst>
              <a:ext uri="{FF2B5EF4-FFF2-40B4-BE49-F238E27FC236}">
                <a16:creationId xmlns:a16="http://schemas.microsoft.com/office/drawing/2014/main" id="{A730E55C-7CC0-464B-849D-EB5B8C766B77}"/>
              </a:ext>
            </a:extLst>
          </p:cNvPr>
          <p:cNvSpPr/>
          <p:nvPr/>
        </p:nvSpPr>
        <p:spPr>
          <a:xfrm>
            <a:off x="4633692" y="632570"/>
            <a:ext cx="4402803" cy="5964782"/>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057C965-C9BF-4A91-81D0-6178990B3F8C}"/>
              </a:ext>
            </a:extLst>
          </p:cNvPr>
          <p:cNvSpPr txBox="1"/>
          <p:nvPr/>
        </p:nvSpPr>
        <p:spPr>
          <a:xfrm>
            <a:off x="5508104" y="971436"/>
            <a:ext cx="2954655"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癌細胞の形状解析</a:t>
            </a:r>
            <a:r>
              <a:rPr lang="ja-JP" altLang="en-US" sz="1800" dirty="0">
                <a:latin typeface="小塚明朝 Pro EL" panose="02020200000000000000" pitchFamily="18" charset="-128"/>
                <a:ea typeface="小塚明朝 Pro EL" panose="02020200000000000000" pitchFamily="18" charset="-128"/>
              </a:rPr>
              <a:t>（遠藤）</a:t>
            </a:r>
            <a:endParaRPr kumimoji="1" lang="ja-JP" altLang="en-US" sz="1800" dirty="0">
              <a:latin typeface="小塚明朝 Pro EL" panose="02020200000000000000" pitchFamily="18" charset="-128"/>
              <a:ea typeface="小塚明朝 Pro EL" panose="02020200000000000000" pitchFamily="18" charset="-128"/>
            </a:endParaRPr>
          </a:p>
        </p:txBody>
      </p:sp>
      <p:grpSp>
        <p:nvGrpSpPr>
          <p:cNvPr id="41" name="グループ化 40">
            <a:extLst>
              <a:ext uri="{FF2B5EF4-FFF2-40B4-BE49-F238E27FC236}">
                <a16:creationId xmlns:a16="http://schemas.microsoft.com/office/drawing/2014/main" id="{14CC889B-3A28-47D8-A4A7-62687BAAD80E}"/>
              </a:ext>
            </a:extLst>
          </p:cNvPr>
          <p:cNvGrpSpPr/>
          <p:nvPr/>
        </p:nvGrpSpPr>
        <p:grpSpPr>
          <a:xfrm>
            <a:off x="4707351" y="1575955"/>
            <a:ext cx="4226775" cy="1043441"/>
            <a:chOff x="604999" y="2068554"/>
            <a:chExt cx="11235635" cy="2773681"/>
          </a:xfrm>
        </p:grpSpPr>
        <p:pic>
          <p:nvPicPr>
            <p:cNvPr id="42" name="コンテンツ プレースホルダー 6">
              <a:extLst>
                <a:ext uri="{FF2B5EF4-FFF2-40B4-BE49-F238E27FC236}">
                  <a16:creationId xmlns:a16="http://schemas.microsoft.com/office/drawing/2014/main" id="{8F8BA16A-FB92-484E-B1BE-1FD56BF4B4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999" y="2068554"/>
              <a:ext cx="3649501" cy="2737127"/>
            </a:xfrm>
            <a:prstGeom prst="rect">
              <a:avLst/>
            </a:prstGeom>
          </p:spPr>
        </p:pic>
        <p:pic>
          <p:nvPicPr>
            <p:cNvPr id="43" name="図 42">
              <a:extLst>
                <a:ext uri="{FF2B5EF4-FFF2-40B4-BE49-F238E27FC236}">
                  <a16:creationId xmlns:a16="http://schemas.microsoft.com/office/drawing/2014/main" id="{8FAF4002-2667-4037-88C5-3AE082BA2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7550" y="2068554"/>
              <a:ext cx="3467101" cy="2773681"/>
            </a:xfrm>
            <a:prstGeom prst="rect">
              <a:avLst/>
            </a:prstGeom>
          </p:spPr>
        </p:pic>
        <p:pic>
          <p:nvPicPr>
            <p:cNvPr id="44" name="図 43">
              <a:extLst>
                <a:ext uri="{FF2B5EF4-FFF2-40B4-BE49-F238E27FC236}">
                  <a16:creationId xmlns:a16="http://schemas.microsoft.com/office/drawing/2014/main" id="{080656BB-21E5-4E5C-B958-1ADAA1E71C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67701" y="2068554"/>
              <a:ext cx="3572933" cy="2679700"/>
            </a:xfrm>
            <a:prstGeom prst="rect">
              <a:avLst/>
            </a:prstGeom>
          </p:spPr>
        </p:pic>
      </p:grpSp>
      <p:pic>
        <p:nvPicPr>
          <p:cNvPr id="45" name="図 44" descr="スクリーンショット 2017-03-06 3.01.20.png">
            <a:extLst>
              <a:ext uri="{FF2B5EF4-FFF2-40B4-BE49-F238E27FC236}">
                <a16:creationId xmlns:a16="http://schemas.microsoft.com/office/drawing/2014/main" id="{48B508C2-04D2-4CF8-86EA-57DAA1C3A57E}"/>
              </a:ext>
            </a:extLst>
          </p:cNvPr>
          <p:cNvPicPr>
            <a:picLocks noChangeAspect="1"/>
          </p:cNvPicPr>
          <p:nvPr/>
        </p:nvPicPr>
        <p:blipFill rotWithShape="1">
          <a:blip r:embed="rId10"/>
          <a:srcRect r="17473"/>
          <a:stretch/>
        </p:blipFill>
        <p:spPr>
          <a:xfrm>
            <a:off x="4842698" y="3381180"/>
            <a:ext cx="1457494" cy="1123864"/>
          </a:xfrm>
          <a:prstGeom prst="rect">
            <a:avLst/>
          </a:prstGeom>
        </p:spPr>
      </p:pic>
      <p:graphicFrame>
        <p:nvGraphicFramePr>
          <p:cNvPr id="46" name="コンテンツ プレースホルダ 3">
            <a:extLst>
              <a:ext uri="{FF2B5EF4-FFF2-40B4-BE49-F238E27FC236}">
                <a16:creationId xmlns:a16="http://schemas.microsoft.com/office/drawing/2014/main" id="{C1CA5922-6EB4-4A89-8398-359CAC116EC0}"/>
              </a:ext>
            </a:extLst>
          </p:cNvPr>
          <p:cNvGraphicFramePr>
            <a:graphicFrameLocks/>
          </p:cNvGraphicFramePr>
          <p:nvPr>
            <p:extLst>
              <p:ext uri="{D42A27DB-BD31-4B8C-83A1-F6EECF244321}">
                <p14:modId xmlns:p14="http://schemas.microsoft.com/office/powerpoint/2010/main" val="1493990883"/>
              </p:ext>
            </p:extLst>
          </p:nvPr>
        </p:nvGraphicFramePr>
        <p:xfrm>
          <a:off x="4601768" y="4839476"/>
          <a:ext cx="2247932" cy="179644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47" name="グラフ 46">
            <a:extLst>
              <a:ext uri="{FF2B5EF4-FFF2-40B4-BE49-F238E27FC236}">
                <a16:creationId xmlns:a16="http://schemas.microsoft.com/office/drawing/2014/main" id="{97516E52-76A8-47F5-86F0-B27EE165D252}"/>
              </a:ext>
            </a:extLst>
          </p:cNvPr>
          <p:cNvGraphicFramePr/>
          <p:nvPr>
            <p:extLst>
              <p:ext uri="{D42A27DB-BD31-4B8C-83A1-F6EECF244321}">
                <p14:modId xmlns:p14="http://schemas.microsoft.com/office/powerpoint/2010/main" val="1478766236"/>
              </p:ext>
            </p:extLst>
          </p:nvPr>
        </p:nvGraphicFramePr>
        <p:xfrm>
          <a:off x="6732240" y="4817872"/>
          <a:ext cx="2614792" cy="1851488"/>
        </p:xfrm>
        <a:graphic>
          <a:graphicData uri="http://schemas.openxmlformats.org/drawingml/2006/chart">
            <c:chart xmlns:c="http://schemas.openxmlformats.org/drawingml/2006/chart" xmlns:r="http://schemas.openxmlformats.org/officeDocument/2006/relationships" r:id="rId12"/>
          </a:graphicData>
        </a:graphic>
      </p:graphicFrame>
      <p:sp>
        <p:nvSpPr>
          <p:cNvPr id="48" name="テキスト ボックス 47">
            <a:extLst>
              <a:ext uri="{FF2B5EF4-FFF2-40B4-BE49-F238E27FC236}">
                <a16:creationId xmlns:a16="http://schemas.microsoft.com/office/drawing/2014/main" id="{26DA1804-94E4-46B8-B37F-323EF699FEC2}"/>
              </a:ext>
            </a:extLst>
          </p:cNvPr>
          <p:cNvSpPr txBox="1"/>
          <p:nvPr/>
        </p:nvSpPr>
        <p:spPr>
          <a:xfrm>
            <a:off x="6299347" y="4143761"/>
            <a:ext cx="2737994" cy="523220"/>
          </a:xfrm>
          <a:prstGeom prst="rect">
            <a:avLst/>
          </a:prstGeom>
          <a:noFill/>
        </p:spPr>
        <p:txBody>
          <a:bodyPr wrap="none" rtlCol="0">
            <a:spAutoFit/>
          </a:bodyPr>
          <a:lstStyle/>
          <a:p>
            <a:r>
              <a:rPr kumimoji="1" lang="en-US" altLang="ja-JP" sz="1400" dirty="0"/>
              <a:t>circularity = 4</a:t>
            </a:r>
            <a:r>
              <a:rPr lang="en-US" altLang="ja-JP" sz="1400" dirty="0"/>
              <a:t>π x Area/(Perimeter)</a:t>
            </a:r>
            <a:r>
              <a:rPr lang="en-US" altLang="ja-JP" sz="1400" baseline="30000" dirty="0"/>
              <a:t>2</a:t>
            </a:r>
          </a:p>
          <a:p>
            <a:r>
              <a:rPr kumimoji="1" lang="en-US" altLang="ja-JP" sz="1400" dirty="0"/>
              <a:t>Solidity = Area/Convex area</a:t>
            </a:r>
            <a:endParaRPr kumimoji="1" lang="ja-JP" altLang="en-US" sz="1400" dirty="0"/>
          </a:p>
        </p:txBody>
      </p:sp>
      <p:grpSp>
        <p:nvGrpSpPr>
          <p:cNvPr id="49" name="グループ化 48">
            <a:extLst>
              <a:ext uri="{FF2B5EF4-FFF2-40B4-BE49-F238E27FC236}">
                <a16:creationId xmlns:a16="http://schemas.microsoft.com/office/drawing/2014/main" id="{5DB5E762-8C79-49D1-9A1A-34106CE91337}"/>
              </a:ext>
            </a:extLst>
          </p:cNvPr>
          <p:cNvGrpSpPr/>
          <p:nvPr/>
        </p:nvGrpSpPr>
        <p:grpSpPr>
          <a:xfrm>
            <a:off x="6702744" y="3260411"/>
            <a:ext cx="1774533" cy="826105"/>
            <a:chOff x="7075020" y="3270895"/>
            <a:chExt cx="1774533" cy="826105"/>
          </a:xfrm>
        </p:grpSpPr>
        <p:grpSp>
          <p:nvGrpSpPr>
            <p:cNvPr id="50" name="グループ化 49">
              <a:extLst>
                <a:ext uri="{FF2B5EF4-FFF2-40B4-BE49-F238E27FC236}">
                  <a16:creationId xmlns:a16="http://schemas.microsoft.com/office/drawing/2014/main" id="{E4DE3304-534F-48C1-B04A-1D990386FAB7}"/>
                </a:ext>
              </a:extLst>
            </p:cNvPr>
            <p:cNvGrpSpPr/>
            <p:nvPr/>
          </p:nvGrpSpPr>
          <p:grpSpPr>
            <a:xfrm>
              <a:off x="7075020" y="3365505"/>
              <a:ext cx="646781" cy="717892"/>
              <a:chOff x="9604282" y="3941091"/>
              <a:chExt cx="2268037" cy="2517402"/>
            </a:xfrm>
          </p:grpSpPr>
          <p:sp>
            <p:nvSpPr>
              <p:cNvPr id="55" name="フリーフォーム 51">
                <a:extLst>
                  <a:ext uri="{FF2B5EF4-FFF2-40B4-BE49-F238E27FC236}">
                    <a16:creationId xmlns:a16="http://schemas.microsoft.com/office/drawing/2014/main" id="{B8CD4EC7-0F9C-40CC-BB8E-26896D8D97DC}"/>
                  </a:ext>
                </a:extLst>
              </p:cNvPr>
              <p:cNvSpPr/>
              <p:nvPr/>
            </p:nvSpPr>
            <p:spPr>
              <a:xfrm>
                <a:off x="9613741" y="3941091"/>
                <a:ext cx="2232762" cy="2517402"/>
              </a:xfrm>
              <a:custGeom>
                <a:avLst/>
                <a:gdLst>
                  <a:gd name="connsiteX0" fmla="*/ 421237 w 2232762"/>
                  <a:gd name="connsiteY0" fmla="*/ 454503 h 2517402"/>
                  <a:gd name="connsiteX1" fmla="*/ 583091 w 2232762"/>
                  <a:gd name="connsiteY1" fmla="*/ 280173 h 2517402"/>
                  <a:gd name="connsiteX2" fmla="*/ 1168257 w 2232762"/>
                  <a:gd name="connsiteY2" fmla="*/ 68487 h 2517402"/>
                  <a:gd name="connsiteX3" fmla="*/ 1853026 w 2232762"/>
                  <a:gd name="connsiteY3" fmla="*/ 691093 h 2517402"/>
                  <a:gd name="connsiteX4" fmla="*/ 2214086 w 2232762"/>
                  <a:gd name="connsiteY4" fmla="*/ 1874043 h 2517402"/>
                  <a:gd name="connsiteX5" fmla="*/ 1740973 w 2232762"/>
                  <a:gd name="connsiteY5" fmla="*/ 2434388 h 2517402"/>
                  <a:gd name="connsiteX6" fmla="*/ 284283 w 2232762"/>
                  <a:gd name="connsiteY6" fmla="*/ 2372128 h 2517402"/>
                  <a:gd name="connsiteX7" fmla="*/ 35276 w 2232762"/>
                  <a:gd name="connsiteY7" fmla="*/ 1948756 h 2517402"/>
                  <a:gd name="connsiteX8" fmla="*/ 284283 w 2232762"/>
                  <a:gd name="connsiteY8" fmla="*/ 715997 h 2517402"/>
                  <a:gd name="connsiteX9" fmla="*/ 421237 w 2232762"/>
                  <a:gd name="connsiteY9" fmla="*/ 454503 h 251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2762" h="2517402">
                    <a:moveTo>
                      <a:pt x="421237" y="454503"/>
                    </a:moveTo>
                    <a:cubicBezTo>
                      <a:pt x="471038" y="381866"/>
                      <a:pt x="458588" y="344509"/>
                      <a:pt x="583091" y="280173"/>
                    </a:cubicBezTo>
                    <a:cubicBezTo>
                      <a:pt x="707594" y="215837"/>
                      <a:pt x="956601" y="0"/>
                      <a:pt x="1168257" y="68487"/>
                    </a:cubicBezTo>
                    <a:cubicBezTo>
                      <a:pt x="1379913" y="136974"/>
                      <a:pt x="1678721" y="390167"/>
                      <a:pt x="1853026" y="691093"/>
                    </a:cubicBezTo>
                    <a:cubicBezTo>
                      <a:pt x="2027331" y="992019"/>
                      <a:pt x="2232762" y="1583494"/>
                      <a:pt x="2214086" y="1874043"/>
                    </a:cubicBezTo>
                    <a:cubicBezTo>
                      <a:pt x="2195411" y="2164592"/>
                      <a:pt x="2062607" y="2351374"/>
                      <a:pt x="1740973" y="2434388"/>
                    </a:cubicBezTo>
                    <a:cubicBezTo>
                      <a:pt x="1419339" y="2517402"/>
                      <a:pt x="568566" y="2453067"/>
                      <a:pt x="284283" y="2372128"/>
                    </a:cubicBezTo>
                    <a:cubicBezTo>
                      <a:pt x="0" y="2291189"/>
                      <a:pt x="35276" y="2224778"/>
                      <a:pt x="35276" y="1948756"/>
                    </a:cubicBezTo>
                    <a:cubicBezTo>
                      <a:pt x="35276" y="1672734"/>
                      <a:pt x="215806" y="965039"/>
                      <a:pt x="284283" y="715997"/>
                    </a:cubicBezTo>
                    <a:cubicBezTo>
                      <a:pt x="352760" y="466955"/>
                      <a:pt x="371436" y="527140"/>
                      <a:pt x="421237" y="454503"/>
                    </a:cubicBezTo>
                    <a:close/>
                  </a:path>
                </a:pathLst>
              </a:custGeom>
              <a:gradFill rotWithShape="1">
                <a:gsLst>
                  <a:gs pos="0">
                    <a:srgbClr val="A53010">
                      <a:tint val="96000"/>
                      <a:lumMod val="104000"/>
                    </a:srgbClr>
                  </a:gs>
                  <a:gs pos="100000">
                    <a:srgbClr val="A53010">
                      <a:shade val="98000"/>
                      <a:lumMod val="94000"/>
                    </a:srgbClr>
                  </a:gs>
                </a:gsLst>
                <a:lin ang="5400000" scaled="0"/>
              </a:gradFill>
              <a:ln w="9525" cap="rnd" cmpd="sng" algn="ctr">
                <a:solidFill>
                  <a:srgbClr val="A53010">
                    <a:shade val="90000"/>
                  </a:srgbClr>
                </a:solidFill>
                <a:prstDash val="solid"/>
              </a:ln>
              <a:effectLst>
                <a:outerShdw blurRad="38100" dist="25400" dir="5400000" rotWithShape="0">
                  <a:srgbClr val="000000">
                    <a:alpha val="2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entury Gothic"/>
                  <a:ea typeface="メイリオ" panose="020B0604030504040204" pitchFamily="50" charset="-128"/>
                  <a:cs typeface="+mn-cs"/>
                </a:endParaRPr>
              </a:p>
            </p:txBody>
          </p:sp>
          <p:sp>
            <p:nvSpPr>
              <p:cNvPr id="56" name="フリーフォーム 52">
                <a:extLst>
                  <a:ext uri="{FF2B5EF4-FFF2-40B4-BE49-F238E27FC236}">
                    <a16:creationId xmlns:a16="http://schemas.microsoft.com/office/drawing/2014/main" id="{62B84AE9-DE45-4176-897B-1F4CBC2926E2}"/>
                  </a:ext>
                </a:extLst>
              </p:cNvPr>
              <p:cNvSpPr/>
              <p:nvPr/>
            </p:nvSpPr>
            <p:spPr>
              <a:xfrm>
                <a:off x="9604282" y="4007500"/>
                <a:ext cx="2268037" cy="2384580"/>
              </a:xfrm>
              <a:custGeom>
                <a:avLst/>
                <a:gdLst>
                  <a:gd name="connsiteX0" fmla="*/ 396337 w 2268038"/>
                  <a:gd name="connsiteY0" fmla="*/ 1529534 h 2384579"/>
                  <a:gd name="connsiteX1" fmla="*/ 695145 w 2268038"/>
                  <a:gd name="connsiteY1" fmla="*/ 981641 h 2384579"/>
                  <a:gd name="connsiteX2" fmla="*/ 309184 w 2268038"/>
                  <a:gd name="connsiteY2" fmla="*/ 720147 h 2384579"/>
                  <a:gd name="connsiteX3" fmla="*/ 607992 w 2268038"/>
                  <a:gd name="connsiteY3" fmla="*/ 246966 h 2384579"/>
                  <a:gd name="connsiteX4" fmla="*/ 1267861 w 2268038"/>
                  <a:gd name="connsiteY4" fmla="*/ 60185 h 2384579"/>
                  <a:gd name="connsiteX5" fmla="*/ 1803225 w 2268038"/>
                  <a:gd name="connsiteY5" fmla="*/ 608078 h 2384579"/>
                  <a:gd name="connsiteX6" fmla="*/ 1541768 w 2268038"/>
                  <a:gd name="connsiteY6" fmla="*/ 919380 h 2384579"/>
                  <a:gd name="connsiteX7" fmla="*/ 1330112 w 2268038"/>
                  <a:gd name="connsiteY7" fmla="*/ 1218231 h 2384579"/>
                  <a:gd name="connsiteX8" fmla="*/ 2151835 w 2268038"/>
                  <a:gd name="connsiteY8" fmla="*/ 1678959 h 2384579"/>
                  <a:gd name="connsiteX9" fmla="*/ 2027332 w 2268038"/>
                  <a:gd name="connsiteY9" fmla="*/ 2015166 h 2384579"/>
                  <a:gd name="connsiteX10" fmla="*/ 1728523 w 2268038"/>
                  <a:gd name="connsiteY10" fmla="*/ 2351373 h 2384579"/>
                  <a:gd name="connsiteX11" fmla="*/ 1242960 w 2268038"/>
                  <a:gd name="connsiteY11" fmla="*/ 1840837 h 2384579"/>
                  <a:gd name="connsiteX12" fmla="*/ 757397 w 2268038"/>
                  <a:gd name="connsiteY12" fmla="*/ 2338921 h 2384579"/>
                  <a:gd name="connsiteX13" fmla="*/ 60177 w 2268038"/>
                  <a:gd name="connsiteY13" fmla="*/ 2114783 h 2384579"/>
                  <a:gd name="connsiteX14" fmla="*/ 396337 w 2268038"/>
                  <a:gd name="connsiteY14" fmla="*/ 1529534 h 238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038" h="2384579">
                    <a:moveTo>
                      <a:pt x="396337" y="1529534"/>
                    </a:moveTo>
                    <a:cubicBezTo>
                      <a:pt x="502165" y="1340677"/>
                      <a:pt x="709670" y="1116539"/>
                      <a:pt x="695145" y="981641"/>
                    </a:cubicBezTo>
                    <a:cubicBezTo>
                      <a:pt x="680620" y="846743"/>
                      <a:pt x="323709" y="842593"/>
                      <a:pt x="309184" y="720147"/>
                    </a:cubicBezTo>
                    <a:cubicBezTo>
                      <a:pt x="294659" y="597701"/>
                      <a:pt x="448213" y="356960"/>
                      <a:pt x="607992" y="246966"/>
                    </a:cubicBezTo>
                    <a:cubicBezTo>
                      <a:pt x="767771" y="136972"/>
                      <a:pt x="1068655" y="0"/>
                      <a:pt x="1267861" y="60185"/>
                    </a:cubicBezTo>
                    <a:cubicBezTo>
                      <a:pt x="1467067" y="120370"/>
                      <a:pt x="1757574" y="464879"/>
                      <a:pt x="1803225" y="608078"/>
                    </a:cubicBezTo>
                    <a:cubicBezTo>
                      <a:pt x="1848876" y="751277"/>
                      <a:pt x="1620620" y="817688"/>
                      <a:pt x="1541768" y="919380"/>
                    </a:cubicBezTo>
                    <a:cubicBezTo>
                      <a:pt x="1462916" y="1021072"/>
                      <a:pt x="1228434" y="1091635"/>
                      <a:pt x="1330112" y="1218231"/>
                    </a:cubicBezTo>
                    <a:cubicBezTo>
                      <a:pt x="1431790" y="1344828"/>
                      <a:pt x="2035632" y="1546137"/>
                      <a:pt x="2151835" y="1678959"/>
                    </a:cubicBezTo>
                    <a:cubicBezTo>
                      <a:pt x="2268038" y="1811781"/>
                      <a:pt x="2097884" y="1903097"/>
                      <a:pt x="2027332" y="2015166"/>
                    </a:cubicBezTo>
                    <a:cubicBezTo>
                      <a:pt x="1956780" y="2127235"/>
                      <a:pt x="1859252" y="2380428"/>
                      <a:pt x="1728523" y="2351373"/>
                    </a:cubicBezTo>
                    <a:cubicBezTo>
                      <a:pt x="1597794" y="2322318"/>
                      <a:pt x="1404814" y="1842912"/>
                      <a:pt x="1242960" y="1840837"/>
                    </a:cubicBezTo>
                    <a:cubicBezTo>
                      <a:pt x="1081106" y="1838762"/>
                      <a:pt x="954528" y="2293263"/>
                      <a:pt x="757397" y="2338921"/>
                    </a:cubicBezTo>
                    <a:cubicBezTo>
                      <a:pt x="560266" y="2384579"/>
                      <a:pt x="120354" y="2253832"/>
                      <a:pt x="60177" y="2114783"/>
                    </a:cubicBezTo>
                    <a:cubicBezTo>
                      <a:pt x="0" y="1975735"/>
                      <a:pt x="290509" y="1718391"/>
                      <a:pt x="396337" y="1529534"/>
                    </a:cubicBezTo>
                    <a:close/>
                  </a:path>
                </a:pathLst>
              </a:custGeom>
              <a:solidFill>
                <a:srgbClr val="FFFF00"/>
              </a:solidFill>
              <a:ln w="9525" cap="rnd" cmpd="sng" algn="ctr">
                <a:solidFill>
                  <a:srgbClr val="A53010">
                    <a:shade val="90000"/>
                  </a:srgbClr>
                </a:solidFill>
                <a:prstDash val="solid"/>
              </a:ln>
              <a:effectLst>
                <a:outerShdw blurRad="38100" dist="25400" dir="5400000" rotWithShape="0">
                  <a:srgbClr val="000000">
                    <a:alpha val="2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Century Gothic"/>
                  <a:ea typeface="メイリオ" panose="020B0604030504040204" pitchFamily="50" charset="-128"/>
                  <a:cs typeface="+mn-cs"/>
                </a:endParaRPr>
              </a:p>
            </p:txBody>
          </p:sp>
        </p:grpSp>
        <p:sp>
          <p:nvSpPr>
            <p:cNvPr id="51" name="テキスト ボックス 50">
              <a:extLst>
                <a:ext uri="{FF2B5EF4-FFF2-40B4-BE49-F238E27FC236}">
                  <a16:creationId xmlns:a16="http://schemas.microsoft.com/office/drawing/2014/main" id="{4ABAF326-1D0C-430B-A3BC-272B86887FF6}"/>
                </a:ext>
              </a:extLst>
            </p:cNvPr>
            <p:cNvSpPr txBox="1"/>
            <p:nvPr/>
          </p:nvSpPr>
          <p:spPr>
            <a:xfrm>
              <a:off x="7760793" y="3270895"/>
              <a:ext cx="534121" cy="307777"/>
            </a:xfrm>
            <a:prstGeom prst="rect">
              <a:avLst/>
            </a:prstGeom>
            <a:noFill/>
            <a:ln w="19050">
              <a:solidFill>
                <a:srgbClr val="FFFF00"/>
              </a:solidFill>
            </a:ln>
          </p:spPr>
          <p:txBody>
            <a:bodyPr wrap="none" rtlCol="0">
              <a:spAutoFit/>
            </a:bodyPr>
            <a:lstStyle/>
            <a:p>
              <a:r>
                <a:rPr kumimoji="1" lang="en-US" altLang="ja-JP" sz="1400" dirty="0"/>
                <a:t>Area</a:t>
              </a:r>
              <a:endParaRPr kumimoji="1" lang="ja-JP" altLang="en-US" sz="1400" dirty="0"/>
            </a:p>
          </p:txBody>
        </p:sp>
        <p:sp>
          <p:nvSpPr>
            <p:cNvPr id="52" name="テキスト ボックス 51">
              <a:extLst>
                <a:ext uri="{FF2B5EF4-FFF2-40B4-BE49-F238E27FC236}">
                  <a16:creationId xmlns:a16="http://schemas.microsoft.com/office/drawing/2014/main" id="{2D62CD56-C589-4C58-A855-521E63041D2F}"/>
                </a:ext>
              </a:extLst>
            </p:cNvPr>
            <p:cNvSpPr txBox="1"/>
            <p:nvPr/>
          </p:nvSpPr>
          <p:spPr>
            <a:xfrm>
              <a:off x="7760793" y="3789223"/>
              <a:ext cx="1088760" cy="307777"/>
            </a:xfrm>
            <a:prstGeom prst="rect">
              <a:avLst/>
            </a:prstGeom>
            <a:noFill/>
            <a:ln w="19050">
              <a:solidFill>
                <a:srgbClr val="C00000"/>
              </a:solidFill>
            </a:ln>
          </p:spPr>
          <p:txBody>
            <a:bodyPr wrap="none" rtlCol="0">
              <a:spAutoFit/>
            </a:bodyPr>
            <a:lstStyle/>
            <a:p>
              <a:r>
                <a:rPr kumimoji="1" lang="en-US" altLang="ja-JP" sz="1400" dirty="0"/>
                <a:t>Convex area</a:t>
              </a:r>
              <a:endParaRPr kumimoji="1" lang="ja-JP" altLang="en-US" sz="1400" dirty="0"/>
            </a:p>
          </p:txBody>
        </p:sp>
        <p:cxnSp>
          <p:nvCxnSpPr>
            <p:cNvPr id="53" name="直線コネクタ 52">
              <a:extLst>
                <a:ext uri="{FF2B5EF4-FFF2-40B4-BE49-F238E27FC236}">
                  <a16:creationId xmlns:a16="http://schemas.microsoft.com/office/drawing/2014/main" id="{30BE4600-DD45-44E4-B758-1F1EFFE18503}"/>
                </a:ext>
              </a:extLst>
            </p:cNvPr>
            <p:cNvCxnSpPr>
              <a:stCxn id="56" idx="5"/>
              <a:endCxn id="51" idx="1"/>
            </p:cNvCxnSpPr>
            <p:nvPr/>
          </p:nvCxnSpPr>
          <p:spPr>
            <a:xfrm flipV="1">
              <a:off x="7589249" y="3424784"/>
              <a:ext cx="171544" cy="13306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86B97399-827F-41E2-BD8D-89F8773CAA7F}"/>
                </a:ext>
              </a:extLst>
            </p:cNvPr>
            <p:cNvCxnSpPr>
              <a:stCxn id="52" idx="1"/>
              <a:endCxn id="55" idx="4"/>
            </p:cNvCxnSpPr>
            <p:nvPr/>
          </p:nvCxnSpPr>
          <p:spPr>
            <a:xfrm flipH="1" flipV="1">
              <a:off x="7709113" y="3899929"/>
              <a:ext cx="51680" cy="4318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7" name="テキスト ボックス 56">
            <a:extLst>
              <a:ext uri="{FF2B5EF4-FFF2-40B4-BE49-F238E27FC236}">
                <a16:creationId xmlns:a16="http://schemas.microsoft.com/office/drawing/2014/main" id="{000EB960-B8E3-4BC8-B2F2-2001F96D200C}"/>
              </a:ext>
            </a:extLst>
          </p:cNvPr>
          <p:cNvSpPr txBox="1"/>
          <p:nvPr/>
        </p:nvSpPr>
        <p:spPr>
          <a:xfrm>
            <a:off x="5069006" y="2604399"/>
            <a:ext cx="646331"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rPr>
              <a:t>胃炎</a:t>
            </a:r>
            <a:endParaRPr kumimoji="1" lang="ja-JP" altLang="en-US" sz="1800" dirty="0">
              <a:latin typeface="小塚明朝 Pro EL" panose="02020200000000000000" pitchFamily="18" charset="-128"/>
              <a:ea typeface="小塚明朝 Pro EL" panose="02020200000000000000" pitchFamily="18" charset="-128"/>
            </a:endParaRPr>
          </a:p>
        </p:txBody>
      </p:sp>
      <p:sp>
        <p:nvSpPr>
          <p:cNvPr id="58" name="テキスト ボックス 57">
            <a:extLst>
              <a:ext uri="{FF2B5EF4-FFF2-40B4-BE49-F238E27FC236}">
                <a16:creationId xmlns:a16="http://schemas.microsoft.com/office/drawing/2014/main" id="{BA87D93D-528B-416B-AE2D-D573355F2D34}"/>
              </a:ext>
            </a:extLst>
          </p:cNvPr>
          <p:cNvSpPr txBox="1"/>
          <p:nvPr/>
        </p:nvSpPr>
        <p:spPr>
          <a:xfrm>
            <a:off x="6511927" y="2604399"/>
            <a:ext cx="646331"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rPr>
              <a:t>胃癌</a:t>
            </a:r>
            <a:endParaRPr kumimoji="1" lang="ja-JP" altLang="en-US" sz="1800" dirty="0">
              <a:latin typeface="小塚明朝 Pro EL" panose="02020200000000000000" pitchFamily="18" charset="-128"/>
              <a:ea typeface="小塚明朝 Pro EL" panose="02020200000000000000" pitchFamily="18" charset="-128"/>
            </a:endParaRPr>
          </a:p>
        </p:txBody>
      </p:sp>
      <p:sp>
        <p:nvSpPr>
          <p:cNvPr id="59" name="テキスト ボックス 58">
            <a:extLst>
              <a:ext uri="{FF2B5EF4-FFF2-40B4-BE49-F238E27FC236}">
                <a16:creationId xmlns:a16="http://schemas.microsoft.com/office/drawing/2014/main" id="{09CD8E84-7231-4EF4-937B-3FC9BC08D32B}"/>
              </a:ext>
            </a:extLst>
          </p:cNvPr>
          <p:cNvSpPr txBox="1"/>
          <p:nvPr/>
        </p:nvSpPr>
        <p:spPr>
          <a:xfrm>
            <a:off x="7562423" y="2584041"/>
            <a:ext cx="1338828" cy="369332"/>
          </a:xfrm>
          <a:prstGeom prst="rect">
            <a:avLst/>
          </a:prstGeom>
          <a:noFill/>
        </p:spPr>
        <p:txBody>
          <a:bodyPr wrap="none" rtlCol="0">
            <a:spAutoFit/>
          </a:bodyPr>
          <a:lstStyle/>
          <a:p>
            <a:r>
              <a:rPr lang="ja-JP" altLang="en-US" sz="1800" dirty="0">
                <a:latin typeface="小塚明朝 Pro EL" panose="02020200000000000000" pitchFamily="18" charset="-128"/>
                <a:ea typeface="小塚明朝 Pro EL" panose="02020200000000000000" pitchFamily="18" charset="-128"/>
              </a:rPr>
              <a:t>胃良性腫瘍</a:t>
            </a:r>
            <a:endParaRPr kumimoji="1" lang="ja-JP" altLang="en-US" sz="1800" dirty="0">
              <a:latin typeface="小塚明朝 Pro EL" panose="02020200000000000000" pitchFamily="18" charset="-128"/>
              <a:ea typeface="小塚明朝 Pro EL" panose="02020200000000000000" pitchFamily="18" charset="-128"/>
            </a:endParaRPr>
          </a:p>
        </p:txBody>
      </p:sp>
      <p:pic>
        <p:nvPicPr>
          <p:cNvPr id="29" name="図 28">
            <a:extLst>
              <a:ext uri="{FF2B5EF4-FFF2-40B4-BE49-F238E27FC236}">
                <a16:creationId xmlns:a16="http://schemas.microsoft.com/office/drawing/2014/main" id="{4C04407F-E8EF-4824-85E4-BEB29F4B0F62}"/>
              </a:ext>
            </a:extLst>
          </p:cNvPr>
          <p:cNvPicPr>
            <a:picLocks noChangeAspect="1"/>
          </p:cNvPicPr>
          <p:nvPr/>
        </p:nvPicPr>
        <p:blipFill rotWithShape="1">
          <a:blip r:embed="rId13"/>
          <a:srcRect l="24184" t="6395" r="26684" b="10340"/>
          <a:stretch/>
        </p:blipFill>
        <p:spPr>
          <a:xfrm>
            <a:off x="2330814" y="4745278"/>
            <a:ext cx="1809138" cy="1724598"/>
          </a:xfrm>
          <a:prstGeom prst="rect">
            <a:avLst/>
          </a:prstGeom>
        </p:spPr>
      </p:pic>
      <p:pic>
        <p:nvPicPr>
          <p:cNvPr id="30" name="図 29">
            <a:extLst>
              <a:ext uri="{FF2B5EF4-FFF2-40B4-BE49-F238E27FC236}">
                <a16:creationId xmlns:a16="http://schemas.microsoft.com/office/drawing/2014/main" id="{F7664E63-4A0B-4C3A-A439-205FAC47B3C7}"/>
              </a:ext>
            </a:extLst>
          </p:cNvPr>
          <p:cNvPicPr>
            <a:picLocks noChangeAspect="1"/>
          </p:cNvPicPr>
          <p:nvPr/>
        </p:nvPicPr>
        <p:blipFill>
          <a:blip r:embed="rId14"/>
          <a:stretch>
            <a:fillRect/>
          </a:stretch>
        </p:blipFill>
        <p:spPr>
          <a:xfrm>
            <a:off x="459602" y="4745278"/>
            <a:ext cx="1730650" cy="1724598"/>
          </a:xfrm>
          <a:prstGeom prst="rect">
            <a:avLst/>
          </a:prstGeom>
        </p:spPr>
      </p:pic>
      <p:sp>
        <p:nvSpPr>
          <p:cNvPr id="31" name="テキスト ボックス 30">
            <a:extLst>
              <a:ext uri="{FF2B5EF4-FFF2-40B4-BE49-F238E27FC236}">
                <a16:creationId xmlns:a16="http://schemas.microsoft.com/office/drawing/2014/main" id="{F8C3BF2E-8515-4B08-BEC1-650EB9B4A7DE}"/>
              </a:ext>
            </a:extLst>
          </p:cNvPr>
          <p:cNvSpPr txBox="1"/>
          <p:nvPr/>
        </p:nvSpPr>
        <p:spPr>
          <a:xfrm>
            <a:off x="738441" y="4329071"/>
            <a:ext cx="3185487" cy="369332"/>
          </a:xfrm>
          <a:prstGeom prst="rect">
            <a:avLst/>
          </a:prstGeom>
          <a:noFill/>
        </p:spPr>
        <p:txBody>
          <a:bodyPr wrap="none" rtlCol="0">
            <a:spAutoFit/>
          </a:bodyPr>
          <a:lstStyle/>
          <a:p>
            <a:r>
              <a:rPr kumimoji="1" lang="ja-JP" altLang="en-US" sz="1800" dirty="0">
                <a:latin typeface="小塚明朝 Pro EL" panose="02020200000000000000" pitchFamily="18" charset="-128"/>
                <a:ea typeface="小塚明朝 Pro EL" panose="02020200000000000000" pitchFamily="18" charset="-128"/>
              </a:rPr>
              <a:t>自発運動の経路制御</a:t>
            </a:r>
            <a:r>
              <a:rPr lang="ja-JP" altLang="en-US" sz="1800" dirty="0">
                <a:latin typeface="小塚明朝 Pro EL" panose="02020200000000000000" pitchFamily="18" charset="-128"/>
                <a:ea typeface="小塚明朝 Pro EL" panose="02020200000000000000" pitchFamily="18" charset="-128"/>
              </a:rPr>
              <a:t>（中村）</a:t>
            </a:r>
            <a:endParaRPr kumimoji="1" lang="ja-JP" altLang="en-US" sz="1800" dirty="0">
              <a:latin typeface="小塚明朝 Pro EL" panose="02020200000000000000" pitchFamily="18" charset="-128"/>
              <a:ea typeface="小塚明朝 Pro EL" panose="02020200000000000000" pitchFamily="18" charset="-128"/>
            </a:endParaRPr>
          </a:p>
        </p:txBody>
      </p:sp>
    </p:spTree>
    <p:extLst>
      <p:ext uri="{BB962C8B-B14F-4D97-AF65-F5344CB8AC3E}">
        <p14:creationId xmlns:p14="http://schemas.microsoft.com/office/powerpoint/2010/main" val="995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9"/>
                </p:tgtEl>
              </p:cMediaNode>
            </p:video>
          </p:childTnLst>
        </p:cTn>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Override>
</file>

<file path=ppt/theme/themeOverride2.xml><?xml version="1.0" encoding="utf-8"?>
<a:themeOverride xmlns:a="http://schemas.openxmlformats.org/drawingml/2006/main">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876</TotalTime>
  <Words>313</Words>
  <Application>Microsoft Office PowerPoint</Application>
  <PresentationFormat>画面に合わせる (4:3)</PresentationFormat>
  <Paragraphs>71</Paragraphs>
  <Slides>6</Slides>
  <Notes>4</Notes>
  <HiddenSlides>0</HiddenSlides>
  <MMClips>12</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vt:i4>
      </vt:variant>
    </vt:vector>
  </HeadingPairs>
  <TitlesOfParts>
    <vt:vector size="16" baseType="lpstr">
      <vt:lpstr>Hiragino Kaku Gothic Pro W3</vt:lpstr>
      <vt:lpstr>ＭＳ Ｐゴシック</vt:lpstr>
      <vt:lpstr>ＭＳ Ｐ明朝</vt:lpstr>
      <vt:lpstr>メイリオ</vt:lpstr>
      <vt:lpstr>小塚明朝 Pro EL</vt:lpstr>
      <vt:lpstr>Arial</vt:lpstr>
      <vt:lpstr>Century Gothic</vt:lpstr>
      <vt:lpstr>Times New Roman</vt:lpstr>
      <vt:lpstr>標準デザイン</vt:lpstr>
      <vt:lpstr>Equation</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ichikawa</dc:creator>
  <cp:lastModifiedBy>Masatoshi Ichikawa</cp:lastModifiedBy>
  <cp:revision>277</cp:revision>
  <dcterms:created xsi:type="dcterms:W3CDTF">1601-01-01T00:00:00Z</dcterms:created>
  <dcterms:modified xsi:type="dcterms:W3CDTF">2018-01-30T06:41:57Z</dcterms:modified>
</cp:coreProperties>
</file>