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4"/>
    <p:restoredTop sz="99246" autoAdjust="0"/>
  </p:normalViewPr>
  <p:slideViewPr>
    <p:cSldViewPr>
      <p:cViewPr>
        <p:scale>
          <a:sx n="98" d="100"/>
          <a:sy n="98" d="100"/>
        </p:scale>
        <p:origin x="408" y="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463F5-FE18-6140-9552-28984534A3C5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8E239-2CB4-DC43-9BB1-4FBC835A05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268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16F6A-42BC-4BC5-8143-67E8D4DD0E78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1E454-EEBC-40A8-92BF-726D433944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68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40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44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24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91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97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08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26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17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12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81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61B-22AC-43DD-AFC3-F764A1A61FDF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663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DE61B-22AC-43DD-AFC3-F764A1A61FDF}" type="datetimeFigureOut">
              <a:rPr kumimoji="1" lang="ja-JP" altLang="en-US" smtClean="0"/>
              <a:t>2018/1/30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DD43-2750-462B-8CB8-1E3C3D04EF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32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08720"/>
            <a:ext cx="914400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800200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課題演習</a:t>
            </a:r>
            <a:r>
              <a:rPr kumimoji="1" lang="en-US" altLang="ja-JP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B2</a:t>
            </a:r>
            <a:br>
              <a:rPr kumimoji="1" lang="en-US" altLang="ja-JP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kumimoji="1" lang="ja-JP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半導体の光応答</a:t>
            </a:r>
            <a:r>
              <a:rPr kumimoji="1" lang="en-US" altLang="ja-JP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kumimoji="1" lang="ja-JP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816991"/>
            <a:ext cx="3390672" cy="1636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ja-JP" altLang="en-US" sz="2400" dirty="0" smtClean="0"/>
              <a:t>中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暢子　　　　准教授</a:t>
            </a:r>
            <a:endParaRPr lang="en-US" altLang="ja-JP" sz="2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ja-JP" altLang="en-US" sz="2400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有川　敬　　　　助教</a:t>
            </a:r>
            <a:endParaRPr kumimoji="1" lang="en-US" altLang="ja-JP" sz="2000" b="1" u="heavy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kumimoji="1" lang="en-US" altLang="ja-JP" sz="2000" dirty="0" smtClean="0"/>
              <a:t>TA</a:t>
            </a:r>
            <a:r>
              <a:rPr kumimoji="1" lang="ja-JP" altLang="en-US" sz="2000" dirty="0" smtClean="0"/>
              <a:t>　</a:t>
            </a:r>
            <a:r>
              <a:rPr kumimoji="1" lang="en-US" altLang="ja-JP" sz="2000" dirty="0" smtClean="0"/>
              <a:t>1</a:t>
            </a:r>
            <a:r>
              <a:rPr kumimoji="1" lang="ja-JP" altLang="en-US" sz="2000" dirty="0" smtClean="0"/>
              <a:t>名（予定）</a:t>
            </a:r>
            <a:endParaRPr kumimoji="1" lang="en-US" altLang="ja-JP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469283" y="3664863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物一　光物性研究室</a:t>
            </a:r>
            <a:endParaRPr kumimoji="1" lang="ja-JP" alt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380316" y="4249211"/>
            <a:ext cx="405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http</a:t>
            </a:r>
            <a:r>
              <a:rPr lang="en-US" altLang="ja-JP" dirty="0"/>
              <a:t>://www.hikari.scphys.kyoto-u.ac.jp</a:t>
            </a:r>
            <a:r>
              <a:rPr lang="en-US" altLang="ja-JP" dirty="0" smtClean="0"/>
              <a:t>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151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1366258" y="2727662"/>
            <a:ext cx="207158" cy="288032"/>
          </a:xfrm>
          <a:prstGeom prst="rect">
            <a:avLst/>
          </a:prstGeom>
          <a:solidFill>
            <a:schemeClr val="tx1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分光　</a:t>
            </a:r>
            <a:r>
              <a:rPr kumimoji="1" lang="en-US" altLang="ja-JP" sz="3200" dirty="0" smtClean="0"/>
              <a:t>- </a:t>
            </a:r>
            <a:r>
              <a:rPr kumimoji="1" lang="ja-JP" altLang="en-US" sz="3200" dirty="0" smtClean="0"/>
              <a:t>物性研究の強力なツール </a:t>
            </a:r>
            <a:r>
              <a:rPr kumimoji="1" lang="en-US" altLang="ja-JP" sz="3200" dirty="0" smtClean="0"/>
              <a:t>-</a:t>
            </a:r>
            <a:endParaRPr kumimoji="1" lang="ja-JP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6167045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Femto</a:t>
            </a:r>
            <a:r>
              <a:rPr lang="en-US" altLang="ja-JP" dirty="0" smtClean="0"/>
              <a:t>-photography</a:t>
            </a:r>
          </a:p>
          <a:p>
            <a:r>
              <a:rPr lang="en-US" altLang="ja-JP" dirty="0"/>
              <a:t>http://</a:t>
            </a:r>
            <a:r>
              <a:rPr lang="en-US" altLang="ja-JP" dirty="0" err="1"/>
              <a:t>raskar.info</a:t>
            </a:r>
            <a:r>
              <a:rPr lang="en-US" altLang="ja-JP" dirty="0"/>
              <a:t>/</a:t>
            </a:r>
            <a:r>
              <a:rPr lang="en-US" altLang="ja-JP" dirty="0" err="1"/>
              <a:t>trillionfps</a:t>
            </a:r>
            <a:r>
              <a:rPr lang="en-US" altLang="ja-JP" dirty="0"/>
              <a:t>/</a:t>
            </a:r>
            <a:endParaRPr kumimoji="1" lang="ja-JP" alt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297959" y="2266385"/>
            <a:ext cx="1485471" cy="1314309"/>
            <a:chOff x="4421688" y="2258707"/>
            <a:chExt cx="1485471" cy="1314309"/>
          </a:xfrm>
        </p:grpSpPr>
        <p:sp>
          <p:nvSpPr>
            <p:cNvPr id="52" name="Cloud 51"/>
            <p:cNvSpPr/>
            <p:nvPr/>
          </p:nvSpPr>
          <p:spPr>
            <a:xfrm>
              <a:off x="4553883" y="2852936"/>
              <a:ext cx="864096" cy="720080"/>
            </a:xfrm>
            <a:prstGeom prst="cloud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21688" y="2258707"/>
              <a:ext cx="1485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E</a:t>
              </a:r>
              <a:r>
                <a:rPr kumimoji="1" lang="en-US" altLang="ja-JP" dirty="0" smtClean="0"/>
                <a:t>xcited atoms</a:t>
              </a:r>
              <a:endParaRPr kumimoji="1" lang="ja-JP" alt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994154" y="2060848"/>
            <a:ext cx="1686300" cy="480715"/>
            <a:chOff x="6746428" y="1556790"/>
            <a:chExt cx="1686300" cy="480715"/>
          </a:xfrm>
        </p:grpSpPr>
        <p:sp>
          <p:nvSpPr>
            <p:cNvPr id="55" name="Isosceles Triangle 54"/>
            <p:cNvSpPr/>
            <p:nvPr/>
          </p:nvSpPr>
          <p:spPr>
            <a:xfrm rot="21155657">
              <a:off x="6746428" y="1559508"/>
              <a:ext cx="1373190" cy="477997"/>
            </a:xfrm>
            <a:prstGeom prst="triangle">
              <a:avLst>
                <a:gd name="adj" fmla="val 57169"/>
              </a:avLst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5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136584" y="1556790"/>
              <a:ext cx="1296144" cy="288032"/>
            </a:xfrm>
            <a:prstGeom prst="rect">
              <a:avLst/>
            </a:prstGeom>
            <a:noFill/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" name="Isosceles Triangle 56"/>
          <p:cNvSpPr/>
          <p:nvPr/>
        </p:nvSpPr>
        <p:spPr>
          <a:xfrm>
            <a:off x="1808246" y="2226677"/>
            <a:ext cx="576064" cy="672027"/>
          </a:xfrm>
          <a:prstGeom prst="triangle">
            <a:avLst/>
          </a:prstGeom>
          <a:solidFill>
            <a:schemeClr val="tx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isometricTopUp"/>
            <a:lightRig rig="threePt" dir="t">
              <a:rot lat="0" lon="0" rev="0"/>
            </a:lightRig>
          </a:scene3d>
          <a:sp3d contourW="19050" prstMaterial="legacyWireframe">
            <a:bevelT w="127000" h="0"/>
            <a:bevelB w="0" h="958850" prst="softRound"/>
            <a:extrusionClr>
              <a:schemeClr val="bg2">
                <a:lumMod val="50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Curved Left Arrow 58"/>
          <p:cNvSpPr/>
          <p:nvPr/>
        </p:nvSpPr>
        <p:spPr>
          <a:xfrm>
            <a:off x="3564142" y="2451051"/>
            <a:ext cx="360040" cy="1940729"/>
          </a:xfrm>
          <a:prstGeom prst="curvedLeftArrow">
            <a:avLst>
              <a:gd name="adj1" fmla="val 50000"/>
              <a:gd name="adj2" fmla="val 12877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5496" y="3933058"/>
            <a:ext cx="3495154" cy="811833"/>
            <a:chOff x="4787770" y="3429000"/>
            <a:chExt cx="3495154" cy="811833"/>
          </a:xfrm>
        </p:grpSpPr>
        <p:pic>
          <p:nvPicPr>
            <p:cNvPr id="6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25" b="50163"/>
            <a:stretch/>
          </p:blipFill>
          <p:spPr bwMode="auto">
            <a:xfrm>
              <a:off x="5287297" y="3429000"/>
              <a:ext cx="2995627" cy="540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7544414" y="3933056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656 nm</a:t>
              </a:r>
              <a:endParaRPr kumimoji="1" lang="ja-JP" alt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20278" y="3933056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486 nm</a:t>
              </a:r>
              <a:endParaRPr kumimoji="1" lang="ja-JP" altLang="en-US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72206" y="3933056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434 nm</a:t>
              </a:r>
              <a:endParaRPr kumimoji="1" lang="ja-JP" altLang="en-US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03555" y="3913311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410 nm</a:t>
              </a:r>
              <a:endParaRPr kumimoji="1" lang="ja-JP" altLang="en-US" sz="1400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H="1">
              <a:off x="7736681" y="3429000"/>
              <a:ext cx="1290" cy="4738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4787770" y="348126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水素</a:t>
              </a:r>
              <a:endParaRPr kumimoji="1" lang="ja-JP" altLang="en-US" dirty="0"/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635913" y="6612034"/>
            <a:ext cx="10831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5913" y="5971031"/>
            <a:ext cx="10831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35913" y="5644572"/>
            <a:ext cx="10831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35913" y="5428548"/>
            <a:ext cx="10831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875399" y="6427368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n</a:t>
            </a:r>
            <a:r>
              <a:rPr kumimoji="1" lang="en-US" altLang="ja-JP" dirty="0" smtClean="0"/>
              <a:t> = 1</a:t>
            </a:r>
            <a:endParaRPr kumimoji="1" lang="ja-JP" alt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875399" y="5779296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n</a:t>
            </a:r>
            <a:r>
              <a:rPr kumimoji="1" lang="en-US" altLang="ja-JP" dirty="0" smtClean="0"/>
              <a:t> = 2</a:t>
            </a:r>
            <a:endParaRPr kumimoji="1" lang="ja-JP" alt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875399" y="5428548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n</a:t>
            </a:r>
            <a:r>
              <a:rPr kumimoji="1" lang="en-US" altLang="ja-JP" dirty="0" smtClean="0"/>
              <a:t> = 3</a:t>
            </a:r>
            <a:endParaRPr kumimoji="1" lang="ja-JP" alt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1875399" y="5203232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n</a:t>
            </a:r>
            <a:r>
              <a:rPr kumimoji="1" lang="en-US" altLang="ja-JP" dirty="0" smtClean="0"/>
              <a:t> = 4</a:t>
            </a:r>
            <a:endParaRPr kumimoji="1" lang="ja-JP" altLang="en-US" dirty="0"/>
          </a:p>
        </p:txBody>
      </p:sp>
      <p:sp>
        <p:nvSpPr>
          <p:cNvPr id="77" name="TextBox 76"/>
          <p:cNvSpPr txBox="1"/>
          <p:nvPr/>
        </p:nvSpPr>
        <p:spPr>
          <a:xfrm rot="5400000">
            <a:off x="2077978" y="50001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650313" y="5401718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Balmer</a:t>
            </a:r>
            <a:r>
              <a:rPr lang="ja-JP" altLang="en-US" dirty="0"/>
              <a:t>系列</a:t>
            </a:r>
            <a:endParaRPr kumimoji="1" lang="ja-JP" altLang="en-US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35913" y="5284532"/>
            <a:ext cx="10831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35913" y="5337490"/>
            <a:ext cx="10831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5400000">
            <a:off x="1005769" y="492818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19834" y="5971031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量子力学の発展</a:t>
            </a:r>
            <a:endParaRPr kumimoji="1" lang="en-US" altLang="ja-JP" dirty="0" smtClean="0"/>
          </a:p>
          <a:p>
            <a:r>
              <a:rPr kumimoji="1" lang="ja-JP" altLang="en-US" dirty="0" smtClean="0"/>
              <a:t>に</a:t>
            </a:r>
            <a:r>
              <a:rPr lang="ja-JP" altLang="en-US" dirty="0" smtClean="0"/>
              <a:t>大きく</a:t>
            </a:r>
            <a:r>
              <a:rPr lang="ja-JP" altLang="en-US" dirty="0"/>
              <a:t>寄与</a:t>
            </a:r>
            <a:endParaRPr kumimoji="1" lang="ja-JP" altLang="en-US" dirty="0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586071" y="5655238"/>
            <a:ext cx="8422" cy="3157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360322" y="5425274"/>
            <a:ext cx="0" cy="545757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101342" y="5339549"/>
            <a:ext cx="0" cy="63148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841885" y="5282399"/>
            <a:ext cx="0" cy="688632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008517" y="2803553"/>
            <a:ext cx="1256875" cy="1553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Rectangle 88"/>
          <p:cNvSpPr/>
          <p:nvPr/>
        </p:nvSpPr>
        <p:spPr>
          <a:xfrm>
            <a:off x="1583527" y="2835945"/>
            <a:ext cx="207158" cy="288032"/>
          </a:xfrm>
          <a:prstGeom prst="rect">
            <a:avLst/>
          </a:prstGeom>
          <a:solidFill>
            <a:schemeClr val="tx1"/>
          </a:solidFill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22636" y="1196752"/>
            <a:ext cx="14734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1900</a:t>
            </a:r>
            <a:r>
              <a:rPr kumimoji="1" lang="ja-JP" altLang="en-US" sz="2000" dirty="0" smtClean="0"/>
              <a:t>年前後</a:t>
            </a:r>
            <a:endParaRPr kumimoji="1" lang="ja-JP" altLang="en-US" sz="20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295903" y="1228690"/>
            <a:ext cx="0" cy="54239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84821" y="1196752"/>
            <a:ext cx="1556965" cy="4001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TextBox 90"/>
          <p:cNvSpPr txBox="1"/>
          <p:nvPr/>
        </p:nvSpPr>
        <p:spPr>
          <a:xfrm>
            <a:off x="4651781" y="1196752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現在</a:t>
            </a:r>
            <a:endParaRPr kumimoji="1" lang="ja-JP" altLang="en-US" sz="2000" dirty="0"/>
          </a:p>
        </p:txBody>
      </p:sp>
      <p:sp>
        <p:nvSpPr>
          <p:cNvPr id="92" name="Rounded Rectangle 91"/>
          <p:cNvSpPr/>
          <p:nvPr/>
        </p:nvSpPr>
        <p:spPr>
          <a:xfrm>
            <a:off x="4613966" y="1196752"/>
            <a:ext cx="789413" cy="4001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355976" y="2372687"/>
            <a:ext cx="4801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kumimoji="1" lang="ja-JP" altLang="en-US" dirty="0" smtClean="0"/>
              <a:t>コヒーレントなレーザー光による量子状態制御</a:t>
            </a:r>
            <a:endParaRPr kumimoji="1" lang="en-US" altLang="ja-JP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ja-JP" altLang="en-US" dirty="0"/>
              <a:t>超高</a:t>
            </a:r>
            <a:r>
              <a:rPr lang="ja-JP" altLang="en-US" dirty="0" smtClean="0"/>
              <a:t>強度パルスレーザーによる非線形現象</a:t>
            </a:r>
            <a:endParaRPr lang="en-US" altLang="ja-JP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kumimoji="1" lang="ja-JP" altLang="en-US" dirty="0" smtClean="0"/>
              <a:t>フェムト（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-15</a:t>
            </a:r>
            <a:r>
              <a:rPr kumimoji="1" lang="ja-JP" altLang="en-US" dirty="0" smtClean="0"/>
              <a:t>）秒、アト</a:t>
            </a:r>
            <a:r>
              <a:rPr kumimoji="1" lang="en-US" altLang="ja-JP" dirty="0" smtClean="0"/>
              <a:t>(10</a:t>
            </a:r>
            <a:r>
              <a:rPr kumimoji="1" lang="en-US" altLang="ja-JP" baseline="30000" dirty="0" smtClean="0"/>
              <a:t>-18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秒時間分解測定</a:t>
            </a:r>
            <a:endParaRPr kumimoji="1" lang="en-US" altLang="ja-JP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ja-JP" altLang="en-US" dirty="0"/>
              <a:t>　</a:t>
            </a:r>
            <a:r>
              <a:rPr lang="ja-JP" altLang="en-US" dirty="0" smtClean="0"/>
              <a:t>　　　　：</a:t>
            </a:r>
            <a:endParaRPr kumimoji="1" lang="ja-JP" altLang="en-US" dirty="0"/>
          </a:p>
        </p:txBody>
      </p:sp>
      <p:pic>
        <p:nvPicPr>
          <p:cNvPr id="5" name="図 4" descr="tomato_lightprop_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2468790" cy="24225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716016" y="1700808"/>
            <a:ext cx="4005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原子・分子のみならず凝縮系も対象</a:t>
            </a:r>
            <a:endParaRPr lang="en-US" altLang="ja-JP" dirty="0" smtClean="0"/>
          </a:p>
          <a:p>
            <a:r>
              <a:rPr kumimoji="1" lang="ja-JP" altLang="en-US" dirty="0" smtClean="0"/>
              <a:t>測定技術の発展に伴う多様な研究手法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524328" y="4881934"/>
            <a:ext cx="161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１ナノ秒以下</a:t>
            </a:r>
            <a:endParaRPr kumimoji="1" lang="en-US" altLang="ja-JP" dirty="0" smtClean="0"/>
          </a:p>
          <a:p>
            <a:r>
              <a:rPr lang="ja-JP" altLang="en-US" dirty="0" smtClean="0"/>
              <a:t>の現象の</a:t>
            </a:r>
            <a:endParaRPr lang="en-US" altLang="ja-JP" dirty="0" smtClean="0"/>
          </a:p>
          <a:p>
            <a:r>
              <a:rPr lang="ja-JP" altLang="en-US" dirty="0" smtClean="0"/>
              <a:t>超スロー再生</a:t>
            </a:r>
            <a:endParaRPr lang="en-US" altLang="ja-JP" dirty="0" smtClean="0"/>
          </a:p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１テラ</a:t>
            </a:r>
            <a:r>
              <a:rPr kumimoji="1" lang="en-US" altLang="ja-JP" dirty="0" smtClean="0"/>
              <a:t> fps)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72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323528" y="1111234"/>
            <a:ext cx="8496944" cy="13816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98984"/>
          </a:xfrm>
        </p:spPr>
        <p:txBody>
          <a:bodyPr/>
          <a:lstStyle/>
          <a:p>
            <a:r>
              <a:rPr kumimoji="1" lang="ja-JP" altLang="en-US" dirty="0" smtClean="0"/>
              <a:t>半導体の光応答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10671" y="1126485"/>
            <a:ext cx="7330051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ja-JP" altLang="en-US" sz="2000" dirty="0" smtClean="0"/>
              <a:t>魅力的な物理現象発現の舞台</a:t>
            </a:r>
            <a:endParaRPr lang="en-US" altLang="ja-JP" sz="2000" dirty="0" smtClean="0"/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ja-JP" altLang="en-US" sz="2000" dirty="0" smtClean="0"/>
              <a:t>広範な光技術の基盤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（情報、通信、医療、安心・安全、太陽光発電・エネルギー、・・）</a:t>
            </a:r>
            <a:endParaRPr lang="en-US" altLang="ja-JP" sz="2000" dirty="0" smtClean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11611" r="12978"/>
          <a:stretch/>
        </p:blipFill>
        <p:spPr bwMode="auto">
          <a:xfrm>
            <a:off x="4505787" y="5461434"/>
            <a:ext cx="3810629" cy="115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48" b="10238"/>
          <a:stretch/>
        </p:blipFill>
        <p:spPr bwMode="auto">
          <a:xfrm>
            <a:off x="923298" y="5447031"/>
            <a:ext cx="2808098" cy="124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14"/>
          <p:cNvSpPr txBox="1"/>
          <p:nvPr/>
        </p:nvSpPr>
        <p:spPr>
          <a:xfrm>
            <a:off x="683568" y="2473299"/>
            <a:ext cx="716632" cy="667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i="1" dirty="0" smtClean="0">
                <a:solidFill>
                  <a:schemeClr val="tx2"/>
                </a:solidFill>
              </a:rPr>
              <a:t>3D</a:t>
            </a:r>
            <a:endParaRPr kumimoji="1" lang="ja-JP" altLang="en-US" sz="4400" b="1" i="1" dirty="0">
              <a:solidFill>
                <a:schemeClr val="tx2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40" y="3240359"/>
            <a:ext cx="1886466" cy="148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18"/>
          <p:cNvSpPr txBox="1"/>
          <p:nvPr/>
        </p:nvSpPr>
        <p:spPr>
          <a:xfrm>
            <a:off x="4248378" y="2473298"/>
            <a:ext cx="716632" cy="667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i="1" dirty="0" smtClean="0">
                <a:solidFill>
                  <a:schemeClr val="tx2"/>
                </a:solidFill>
              </a:rPr>
              <a:t>2D</a:t>
            </a:r>
            <a:endParaRPr kumimoji="1" lang="ja-JP" altLang="en-US" sz="4400" b="1" i="1" dirty="0">
              <a:solidFill>
                <a:schemeClr val="tx2"/>
              </a:solidFill>
            </a:endParaRPr>
          </a:p>
        </p:txBody>
      </p:sp>
      <p:sp>
        <p:nvSpPr>
          <p:cNvPr id="47" name="TextBox 19"/>
          <p:cNvSpPr txBox="1"/>
          <p:nvPr/>
        </p:nvSpPr>
        <p:spPr>
          <a:xfrm>
            <a:off x="683568" y="4741332"/>
            <a:ext cx="716632" cy="667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i="1" dirty="0" smtClean="0">
                <a:solidFill>
                  <a:schemeClr val="tx2"/>
                </a:solidFill>
              </a:rPr>
              <a:t>1D</a:t>
            </a:r>
            <a:endParaRPr kumimoji="1" lang="ja-JP" altLang="en-US" sz="4400" b="1" i="1" dirty="0">
              <a:solidFill>
                <a:schemeClr val="tx2"/>
              </a:solidFill>
            </a:endParaRPr>
          </a:p>
        </p:txBody>
      </p:sp>
      <p:sp>
        <p:nvSpPr>
          <p:cNvPr id="48" name="TextBox 20"/>
          <p:cNvSpPr txBox="1"/>
          <p:nvPr/>
        </p:nvSpPr>
        <p:spPr>
          <a:xfrm>
            <a:off x="4248378" y="4725144"/>
            <a:ext cx="716632" cy="667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b="1" i="1" dirty="0" smtClean="0">
                <a:solidFill>
                  <a:schemeClr val="tx2"/>
                </a:solidFill>
              </a:rPr>
              <a:t>0D</a:t>
            </a:r>
            <a:endParaRPr kumimoji="1" lang="ja-JP" altLang="en-US" sz="4400" b="1" i="1" dirty="0">
              <a:solidFill>
                <a:schemeClr val="tx2"/>
              </a:solidFill>
            </a:endParaRPr>
          </a:p>
        </p:txBody>
      </p:sp>
      <p:sp>
        <p:nvSpPr>
          <p:cNvPr id="49" name="TextBox 22"/>
          <p:cNvSpPr txBox="1"/>
          <p:nvPr/>
        </p:nvSpPr>
        <p:spPr>
          <a:xfrm>
            <a:off x="1347098" y="2746380"/>
            <a:ext cx="175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（バルク半導体）</a:t>
            </a:r>
            <a:endParaRPr kumimoji="1" lang="ja-JP" altLang="en-US" dirty="0"/>
          </a:p>
        </p:txBody>
      </p:sp>
      <p:sp>
        <p:nvSpPr>
          <p:cNvPr id="50" name="TextBox 23"/>
          <p:cNvSpPr txBox="1"/>
          <p:nvPr/>
        </p:nvSpPr>
        <p:spPr>
          <a:xfrm>
            <a:off x="4989595" y="2746380"/>
            <a:ext cx="394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（量子井戸、グラフェン、層状物質など）</a:t>
            </a:r>
            <a:endParaRPr kumimoji="1" lang="ja-JP" altLang="en-US" dirty="0"/>
          </a:p>
        </p:txBody>
      </p:sp>
      <p:sp>
        <p:nvSpPr>
          <p:cNvPr id="51" name="TextBox 24"/>
          <p:cNvSpPr txBox="1"/>
          <p:nvPr/>
        </p:nvSpPr>
        <p:spPr>
          <a:xfrm>
            <a:off x="1347098" y="4979358"/>
            <a:ext cx="2484043" cy="320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（カーボンナノチューブなど）</a:t>
            </a:r>
            <a:endParaRPr kumimoji="1" lang="ja-JP" altLang="en-US" dirty="0"/>
          </a:p>
        </p:txBody>
      </p:sp>
      <p:sp>
        <p:nvSpPr>
          <p:cNvPr id="52" name="TextBox 25"/>
          <p:cNvSpPr txBox="1"/>
          <p:nvPr/>
        </p:nvSpPr>
        <p:spPr>
          <a:xfrm>
            <a:off x="5048356" y="5006513"/>
            <a:ext cx="1179828" cy="320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（量子ドット）</a:t>
            </a:r>
            <a:endParaRPr kumimoji="1" lang="ja-JP" altLang="en-US" dirty="0"/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11" y="3340979"/>
            <a:ext cx="1961697" cy="131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" name="Group 3"/>
          <p:cNvGrpSpPr/>
          <p:nvPr/>
        </p:nvGrpSpPr>
        <p:grpSpPr>
          <a:xfrm>
            <a:off x="4501695" y="3259621"/>
            <a:ext cx="1587950" cy="1609539"/>
            <a:chOff x="4607736" y="1974811"/>
            <a:chExt cx="1830000" cy="1854879"/>
          </a:xfrm>
        </p:grpSpPr>
        <p:cxnSp>
          <p:nvCxnSpPr>
            <p:cNvPr id="55" name="Straight Connector 17"/>
            <p:cNvCxnSpPr/>
            <p:nvPr/>
          </p:nvCxnSpPr>
          <p:spPr>
            <a:xfrm flipV="1">
              <a:off x="5512008" y="1974812"/>
              <a:ext cx="518083" cy="5180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1"/>
            <p:cNvCxnSpPr/>
            <p:nvPr/>
          </p:nvCxnSpPr>
          <p:spPr>
            <a:xfrm>
              <a:off x="5512008" y="2492895"/>
              <a:ext cx="0" cy="1008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7"/>
            <p:cNvCxnSpPr/>
            <p:nvPr/>
          </p:nvCxnSpPr>
          <p:spPr>
            <a:xfrm>
              <a:off x="5079960" y="2492895"/>
              <a:ext cx="0" cy="10081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8"/>
            <p:cNvCxnSpPr/>
            <p:nvPr/>
          </p:nvCxnSpPr>
          <p:spPr>
            <a:xfrm flipH="1">
              <a:off x="5079960" y="3501007"/>
              <a:ext cx="4320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9"/>
            <p:cNvCxnSpPr/>
            <p:nvPr/>
          </p:nvCxnSpPr>
          <p:spPr>
            <a:xfrm flipV="1">
              <a:off x="5512008" y="2982924"/>
              <a:ext cx="518083" cy="5180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30"/>
            <p:cNvCxnSpPr/>
            <p:nvPr/>
          </p:nvCxnSpPr>
          <p:spPr>
            <a:xfrm flipH="1">
              <a:off x="5488806" y="2500018"/>
              <a:ext cx="5074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31"/>
            <p:cNvCxnSpPr/>
            <p:nvPr/>
          </p:nvCxnSpPr>
          <p:spPr>
            <a:xfrm flipH="1">
              <a:off x="6030091" y="1974812"/>
              <a:ext cx="4076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32"/>
            <p:cNvCxnSpPr/>
            <p:nvPr/>
          </p:nvCxnSpPr>
          <p:spPr>
            <a:xfrm flipV="1">
              <a:off x="5079960" y="1974812"/>
              <a:ext cx="518083" cy="5180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33"/>
            <p:cNvCxnSpPr/>
            <p:nvPr/>
          </p:nvCxnSpPr>
          <p:spPr>
            <a:xfrm flipH="1">
              <a:off x="4607736" y="2500018"/>
              <a:ext cx="4915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34"/>
            <p:cNvCxnSpPr/>
            <p:nvPr/>
          </p:nvCxnSpPr>
          <p:spPr>
            <a:xfrm flipH="1">
              <a:off x="5099258" y="1974812"/>
              <a:ext cx="4987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35"/>
            <p:cNvCxnSpPr/>
            <p:nvPr/>
          </p:nvCxnSpPr>
          <p:spPr>
            <a:xfrm>
              <a:off x="5598043" y="1974811"/>
              <a:ext cx="0" cy="4460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36"/>
            <p:cNvCxnSpPr/>
            <p:nvPr/>
          </p:nvCxnSpPr>
          <p:spPr>
            <a:xfrm flipV="1">
              <a:off x="5079959" y="3068959"/>
              <a:ext cx="432048" cy="4320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円/楕円 24"/>
            <p:cNvSpPr/>
            <p:nvPr/>
          </p:nvSpPr>
          <p:spPr>
            <a:xfrm>
              <a:off x="5230989" y="3176971"/>
              <a:ext cx="216024" cy="2160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ja-JP" sz="1400" b="1" dirty="0" smtClean="0">
                  <a:solidFill>
                    <a:srgbClr val="FF0000"/>
                  </a:solidFill>
                </a:rPr>
                <a:t>e</a:t>
              </a:r>
              <a:r>
                <a:rPr lang="en-US" altLang="ja-JP" sz="1400" b="1" baseline="30000" dirty="0" smtClean="0">
                  <a:solidFill>
                    <a:srgbClr val="FF0000"/>
                  </a:solidFill>
                </a:rPr>
                <a:t>-</a:t>
              </a:r>
              <a:endParaRPr kumimoji="1" lang="ja-JP" altLang="en-US" sz="1400" b="1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68" name="Straight Arrow Connector 38"/>
            <p:cNvCxnSpPr/>
            <p:nvPr/>
          </p:nvCxnSpPr>
          <p:spPr>
            <a:xfrm>
              <a:off x="5062375" y="3645024"/>
              <a:ext cx="5180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39"/>
            <p:cNvSpPr txBox="1"/>
            <p:nvPr/>
          </p:nvSpPr>
          <p:spPr>
            <a:xfrm>
              <a:off x="5635421" y="3460358"/>
              <a:ext cx="721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～</a:t>
              </a:r>
              <a:r>
                <a:rPr lang="en-US" altLang="ja-JP" dirty="0" smtClean="0"/>
                <a:t>nm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631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kumimoji="1" lang="ja-JP" altLang="en-US" dirty="0" smtClean="0"/>
              <a:t>課題演習</a:t>
            </a:r>
            <a:r>
              <a:rPr kumimoji="1" lang="en-US" altLang="ja-JP" dirty="0" smtClean="0"/>
              <a:t>B2</a:t>
            </a:r>
            <a:r>
              <a:rPr kumimoji="1" lang="ja-JP" altLang="en-US" dirty="0" smtClean="0"/>
              <a:t>の進め方</a:t>
            </a:r>
            <a:endParaRPr kumimoji="1" lang="ja-JP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5250" y="1412776"/>
            <a:ext cx="246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ゼミ（</a:t>
            </a:r>
            <a:r>
              <a:rPr lang="en-US" altLang="ja-JP" sz="3600" dirty="0" smtClean="0">
                <a:latin typeface="Symbol" charset="2"/>
                <a:ea typeface="Symbol" charset="2"/>
                <a:cs typeface="Symbol" charset="2"/>
              </a:rPr>
              <a:t>~</a:t>
            </a:r>
            <a:r>
              <a:rPr lang="en-US" altLang="ja-JP" sz="3600" dirty="0" smtClean="0"/>
              <a:t>1.5h</a:t>
            </a:r>
            <a:r>
              <a:rPr lang="ja-JP" altLang="en-US" sz="3600" dirty="0" smtClean="0"/>
              <a:t>）</a:t>
            </a:r>
            <a:endParaRPr kumimoji="1" lang="en-US" altLang="ja-JP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5250" y="2780928"/>
            <a:ext cx="2116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実験</a:t>
            </a:r>
            <a:r>
              <a:rPr kumimoji="1" lang="en-US" altLang="ja-JP" sz="3600" dirty="0" smtClean="0"/>
              <a:t>(</a:t>
            </a:r>
            <a:r>
              <a:rPr lang="en-US" altLang="ja-JP" sz="3600" dirty="0" smtClean="0">
                <a:latin typeface="Symbol" charset="2"/>
                <a:ea typeface="Symbol" charset="2"/>
                <a:cs typeface="Symbol" charset="2"/>
              </a:rPr>
              <a:t>~</a:t>
            </a:r>
            <a:r>
              <a:rPr kumimoji="1" lang="en-US" altLang="ja-JP" sz="3600" dirty="0" smtClean="0"/>
              <a:t>4h</a:t>
            </a:r>
            <a:r>
              <a:rPr kumimoji="1" lang="en-US" altLang="ja-JP" sz="3600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0147" y="2823607"/>
            <a:ext cx="3934691" cy="2477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ja-JP" altLang="en-US" sz="2000" dirty="0"/>
              <a:t>分光</a:t>
            </a:r>
            <a:r>
              <a:rPr lang="ja-JP" altLang="en-US" sz="2000" dirty="0" smtClean="0"/>
              <a:t>実験の基礎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（光学機器の原理と使い方など）</a:t>
            </a:r>
            <a:endParaRPr lang="en-US" altLang="ja-JP" sz="2000" dirty="0" smtClean="0"/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kumimoji="1" lang="ja-JP" altLang="en-US" sz="2000" dirty="0" smtClean="0"/>
              <a:t>低温・真空技術の基礎</a:t>
            </a:r>
            <a:endParaRPr kumimoji="1" lang="en-US" altLang="ja-JP" sz="2000" dirty="0" smtClean="0"/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ja-JP" altLang="en-US" sz="2000" dirty="0" smtClean="0"/>
              <a:t>実験用電気回路の作成</a:t>
            </a:r>
            <a:endParaRPr lang="en-US" altLang="ja-JP" sz="2000" dirty="0" smtClean="0"/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ja-JP" altLang="en-US" sz="2000" dirty="0" smtClean="0"/>
              <a:t>光</a:t>
            </a:r>
            <a:r>
              <a:rPr kumimoji="1" lang="ja-JP" altLang="en-US" sz="2000" dirty="0" smtClean="0"/>
              <a:t>吸収、発光測定。</a:t>
            </a:r>
            <a:endParaRPr kumimoji="1" lang="en-US" altLang="ja-JP" sz="2000" dirty="0" smtClean="0"/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kumimoji="1" lang="ja-JP" altLang="en-US" sz="2000" dirty="0" smtClean="0"/>
              <a:t>データ解析・考察。</a:t>
            </a:r>
            <a:endParaRPr kumimoji="1" lang="ja-JP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5250" y="5325015"/>
            <a:ext cx="1760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発表会</a:t>
            </a:r>
            <a:endParaRPr lang="en-US" altLang="ja-JP" sz="3600" dirty="0" smtClean="0"/>
          </a:p>
          <a:p>
            <a:r>
              <a:rPr lang="ja-JP" altLang="en-US" sz="3600" dirty="0" smtClean="0"/>
              <a:t>レポート</a:t>
            </a:r>
            <a:endParaRPr kumimoji="1" lang="en-US" altLang="ja-JP" sz="3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502562" y="1412776"/>
            <a:ext cx="4572000" cy="820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2000" dirty="0"/>
              <a:t>Mark Fox, Optical Properties of </a:t>
            </a:r>
            <a:r>
              <a:rPr lang="en-US" altLang="ja-JP" sz="2000" dirty="0" smtClean="0"/>
              <a:t>Solids</a:t>
            </a:r>
            <a:br>
              <a:rPr lang="en-US" altLang="ja-JP" sz="2000" dirty="0" smtClean="0"/>
            </a:br>
            <a:r>
              <a:rPr lang="ja-JP" altLang="en-US" sz="2000" dirty="0" smtClean="0"/>
              <a:t>などから抜粋</a:t>
            </a:r>
            <a:endParaRPr lang="en-US" altLang="ja-JP" sz="20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562" y="1146270"/>
            <a:ext cx="1512168" cy="197239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6" r="19240" b="17635"/>
          <a:stretch/>
        </p:blipFill>
        <p:spPr>
          <a:xfrm>
            <a:off x="6809730" y="3385169"/>
            <a:ext cx="2041831" cy="237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連絡先</a:t>
            </a:r>
            <a:endParaRPr kumimoji="1" lang="ja-JP" altLang="en-US" dirty="0"/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3016250" y="5166775"/>
            <a:ext cx="43343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0" dirty="0"/>
              <a:t>http://www.hikari.scphys.kyoto-u.ac.jp/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1691680" y="2049041"/>
            <a:ext cx="59293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000" dirty="0" smtClean="0">
                <a:latin typeface="ＭＳ Ｐゴシック" charset="-128"/>
              </a:rPr>
              <a:t>中 </a:t>
            </a:r>
            <a:r>
              <a:rPr lang="ja-JP" altLang="en-US" sz="2000" dirty="0">
                <a:latin typeface="ＭＳ Ｐゴシック" charset="-128"/>
              </a:rPr>
              <a:t>暢子　 </a:t>
            </a:r>
            <a:r>
              <a:rPr lang="en-US" altLang="ja-JP" sz="2000" dirty="0" smtClean="0">
                <a:latin typeface="ＭＳ Ｐゴシック" charset="-128"/>
              </a:rPr>
              <a:t> </a:t>
            </a:r>
            <a:r>
              <a:rPr lang="ja-JP" altLang="en-US" sz="2000" dirty="0" smtClean="0">
                <a:latin typeface="ＭＳ Ｐゴシック" charset="-128"/>
              </a:rPr>
              <a:t>（理</a:t>
            </a:r>
            <a:r>
              <a:rPr lang="en-US" altLang="ja-JP" sz="2000" dirty="0" smtClean="0">
                <a:latin typeface="ＭＳ Ｐゴシック" charset="-128"/>
              </a:rPr>
              <a:t>5</a:t>
            </a:r>
            <a:r>
              <a:rPr lang="ja-JP" altLang="en-US" sz="2000" dirty="0" smtClean="0">
                <a:latin typeface="ＭＳ Ｐゴシック" charset="-128"/>
              </a:rPr>
              <a:t>号館</a:t>
            </a:r>
            <a:r>
              <a:rPr lang="en-US" altLang="ja-JP" sz="2000" dirty="0" smtClean="0">
                <a:latin typeface="ＭＳ Ｐゴシック" charset="-128"/>
              </a:rPr>
              <a:t>120</a:t>
            </a:r>
            <a:r>
              <a:rPr lang="ja-JP" altLang="en-US" sz="2000" dirty="0" smtClean="0">
                <a:latin typeface="ＭＳ Ｐゴシック" charset="-128"/>
              </a:rPr>
              <a:t>号室）</a:t>
            </a:r>
            <a:endParaRPr lang="ja-JP" altLang="en-US" sz="2000" dirty="0">
              <a:latin typeface="ＭＳ Ｐゴシック" charset="-128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691680" y="3087266"/>
            <a:ext cx="34247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latin typeface="ＭＳ Ｐゴシック" charset="-128"/>
              </a:rPr>
              <a:t>有川　敬</a:t>
            </a:r>
            <a:r>
              <a:rPr lang="ja-JP" altLang="en-US" sz="2000" dirty="0">
                <a:latin typeface="ＭＳ Ｐゴシック" charset="-128"/>
              </a:rPr>
              <a:t>　 </a:t>
            </a:r>
            <a:r>
              <a:rPr lang="ja-JP" altLang="en-US" sz="2000" b="0" dirty="0" smtClean="0">
                <a:latin typeface="ＭＳ Ｐゴシック" charset="-128"/>
              </a:rPr>
              <a:t>（</a:t>
            </a:r>
            <a:r>
              <a:rPr lang="ja-JP" altLang="en-US" sz="2000" dirty="0" smtClean="0">
                <a:latin typeface="ＭＳ Ｐゴシック" charset="-128"/>
              </a:rPr>
              <a:t>理</a:t>
            </a:r>
            <a:r>
              <a:rPr lang="en-US" altLang="ja-JP" sz="2000" dirty="0" smtClean="0">
                <a:latin typeface="ＭＳ Ｐゴシック" charset="-128"/>
              </a:rPr>
              <a:t>5</a:t>
            </a:r>
            <a:r>
              <a:rPr lang="ja-JP" altLang="en-US" sz="2000" dirty="0" smtClean="0">
                <a:latin typeface="ＭＳ Ｐゴシック" charset="-128"/>
              </a:rPr>
              <a:t>号館</a:t>
            </a:r>
            <a:r>
              <a:rPr lang="en-US" altLang="ja-JP" sz="2000" b="0" dirty="0" smtClean="0">
                <a:latin typeface="ＭＳ Ｐゴシック" charset="-128"/>
              </a:rPr>
              <a:t>12</a:t>
            </a:r>
            <a:r>
              <a:rPr lang="en-US" altLang="ja-JP" sz="2000" dirty="0" smtClean="0">
                <a:latin typeface="ＭＳ Ｐゴシック" charset="-128"/>
              </a:rPr>
              <a:t>2</a:t>
            </a:r>
            <a:r>
              <a:rPr lang="ja-JP" altLang="en-US" sz="2000" b="0" dirty="0" smtClean="0">
                <a:latin typeface="ＭＳ Ｐゴシック" charset="-128"/>
              </a:rPr>
              <a:t>号室）</a:t>
            </a:r>
            <a:endParaRPr lang="ja-JP" altLang="en-US" sz="2000" b="0" dirty="0">
              <a:latin typeface="ＭＳ Ｐゴシック" charset="-128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2547938" y="2403054"/>
            <a:ext cx="32718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200" b="0" dirty="0">
                <a:solidFill>
                  <a:srgbClr val="0000CC"/>
                </a:solidFill>
                <a:ea typeface="ＭＳ Ｐ明朝" pitchFamily="18" charset="-128"/>
              </a:rPr>
              <a:t>naka@scphys.kyoto-u.ac.jp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2547938" y="3417466"/>
            <a:ext cx="36345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200" b="0" dirty="0" smtClean="0">
                <a:solidFill>
                  <a:srgbClr val="0000CC"/>
                </a:solidFill>
                <a:ea typeface="ＭＳ Ｐ明朝" pitchFamily="18" charset="-128"/>
              </a:rPr>
              <a:t>arikawa@scphys.kyoto-u.ac.jp</a:t>
            </a:r>
            <a:endParaRPr lang="en-US" altLang="ja-JP" sz="2200" b="0" dirty="0">
              <a:solidFill>
                <a:srgbClr val="0000CC"/>
              </a:solidFill>
              <a:ea typeface="ＭＳ Ｐ明朝" pitchFamily="18" charset="-128"/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1042988" y="5131850"/>
            <a:ext cx="2160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000" dirty="0">
                <a:latin typeface="ＭＳ Ｐゴシック" charset="-128"/>
              </a:rPr>
              <a:t>ホームページ</a:t>
            </a:r>
          </a:p>
        </p:txBody>
      </p:sp>
      <p:sp>
        <p:nvSpPr>
          <p:cNvPr id="13" name="Text Box 38"/>
          <p:cNvSpPr txBox="1">
            <a:spLocks noChangeArrowheads="1"/>
          </p:cNvSpPr>
          <p:nvPr/>
        </p:nvSpPr>
        <p:spPr bwMode="auto">
          <a:xfrm>
            <a:off x="1691680" y="4261196"/>
            <a:ext cx="2160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dirty="0">
                <a:latin typeface="ＭＳ Ｐゴシック" charset="-128"/>
              </a:rPr>
              <a:t>TA</a:t>
            </a:r>
            <a:r>
              <a:rPr lang="ja-JP" altLang="en-US" sz="2000" dirty="0">
                <a:latin typeface="ＭＳ Ｐゴシック" charset="-128"/>
              </a:rPr>
              <a:t>　</a:t>
            </a:r>
            <a:r>
              <a:rPr lang="en-US" altLang="ja-JP" sz="2000" dirty="0" smtClean="0">
                <a:latin typeface="ＭＳ Ｐゴシック" charset="-128"/>
              </a:rPr>
              <a:t>1</a:t>
            </a:r>
            <a:r>
              <a:rPr lang="ja-JP" altLang="en-US" sz="2000" dirty="0" smtClean="0">
                <a:latin typeface="ＭＳ Ｐゴシック" charset="-128"/>
              </a:rPr>
              <a:t>名</a:t>
            </a:r>
            <a:endParaRPr lang="ja-JP" altLang="en-US" sz="2000" dirty="0">
              <a:latin typeface="ＭＳ Ｐゴシック" charset="-128"/>
            </a:endParaRPr>
          </a:p>
        </p:txBody>
      </p:sp>
      <p:pic>
        <p:nvPicPr>
          <p:cNvPr id="14" name="Picture 6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1772816"/>
            <a:ext cx="1162050" cy="1466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6799" r="17929" b="15054"/>
          <a:stretch/>
        </p:blipFill>
        <p:spPr bwMode="auto">
          <a:xfrm>
            <a:off x="6367463" y="3315866"/>
            <a:ext cx="1162050" cy="145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5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16864</TotalTime>
  <Words>199</Words>
  <Application>Microsoft Macintosh PowerPoint</Application>
  <PresentationFormat>画面に合わせる (4:3)</PresentationFormat>
  <Paragraphs>68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Calibri</vt:lpstr>
      <vt:lpstr>ＭＳ Ｐゴシック</vt:lpstr>
      <vt:lpstr>ＭＳ Ｐ明朝</vt:lpstr>
      <vt:lpstr>Symbol</vt:lpstr>
      <vt:lpstr>Arial</vt:lpstr>
      <vt:lpstr>Office Theme</vt:lpstr>
      <vt:lpstr>課題演習B2 - 半導体の光応答 -</vt:lpstr>
      <vt:lpstr>分光　- 物性研究の強力なツール -</vt:lpstr>
      <vt:lpstr>半導体の光応答</vt:lpstr>
      <vt:lpstr>課題演習B2の進め方</vt:lpstr>
      <vt:lpstr>連絡先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課題演習B2</dc:title>
  <dc:creator>Arikawa</dc:creator>
  <cp:lastModifiedBy>Microsoft Office ユーザー</cp:lastModifiedBy>
  <cp:revision>126</cp:revision>
  <cp:lastPrinted>2017-02-07T09:16:35Z</cp:lastPrinted>
  <dcterms:created xsi:type="dcterms:W3CDTF">2012-01-31T10:25:05Z</dcterms:created>
  <dcterms:modified xsi:type="dcterms:W3CDTF">2018-01-30T02:25:49Z</dcterms:modified>
</cp:coreProperties>
</file>