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2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" y="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B7CB8-F0C0-4C00-A7A5-7B7D32C7CAD9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C36AF-2819-43F8-9ACC-4830A6CBA26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51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98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29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98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1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70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2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51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99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22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33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29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2562-089B-47C8-9929-2904DB710D1F}" type="datetimeFigureOut">
              <a:rPr kumimoji="1" lang="ja-JP" altLang="en-US" smtClean="0"/>
              <a:pPr/>
              <a:t>2016/12/2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3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wmv"/><Relationship Id="rId11" Type="http://schemas.openxmlformats.org/officeDocument/2006/relationships/image" Target="../media/image7.png"/><Relationship Id="rId5" Type="http://schemas.microsoft.com/office/2007/relationships/media" Target="../media/media3.wmv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: 角を丸くする 12"/>
          <p:cNvSpPr/>
          <p:nvPr/>
        </p:nvSpPr>
        <p:spPr>
          <a:xfrm>
            <a:off x="1772154" y="2589824"/>
            <a:ext cx="8650385" cy="226098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/>
          <p:cNvSpPr/>
          <p:nvPr/>
        </p:nvSpPr>
        <p:spPr>
          <a:xfrm>
            <a:off x="1772156" y="5195087"/>
            <a:ext cx="8650385" cy="1577947"/>
          </a:xfrm>
          <a:prstGeom prst="roundRect">
            <a:avLst/>
          </a:prstGeom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8130" y="736035"/>
            <a:ext cx="5140726" cy="1470025"/>
          </a:xfrm>
        </p:spPr>
        <p:txBody>
          <a:bodyPr anchor="ctr"/>
          <a:lstStyle/>
          <a:p>
            <a:pPr eaLnBrk="1" hangingPunct="1"/>
            <a:r>
              <a:rPr lang="ja-JP" altLang="en-US" dirty="0"/>
              <a:t>Ｓ２　太陽物理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56987" y="2881034"/>
            <a:ext cx="8893175" cy="1919719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教授</a:t>
            </a:r>
            <a:r>
              <a:rPr lang="ja-JP" altLang="en-US" dirty="0"/>
              <a:t> </a:t>
            </a:r>
            <a:r>
              <a:rPr lang="ja-JP" altLang="en-US" sz="2800" dirty="0"/>
              <a:t>柴田一成</a:t>
            </a:r>
            <a:r>
              <a:rPr lang="ja-JP" altLang="en-US" dirty="0"/>
              <a:t>（理論）、</a:t>
            </a:r>
            <a:r>
              <a:rPr lang="ja-JP" altLang="en-US" sz="2800" dirty="0"/>
              <a:t>一本 潔</a:t>
            </a:r>
            <a:r>
              <a:rPr lang="ja-JP" altLang="en-US" dirty="0"/>
              <a:t>（観測）、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准教授 </a:t>
            </a:r>
            <a:r>
              <a:rPr lang="ja-JP" altLang="en-US" sz="2800" dirty="0">
                <a:solidFill>
                  <a:srgbClr val="0070C0"/>
                </a:solidFill>
              </a:rPr>
              <a:t>浅井 歩</a:t>
            </a:r>
            <a:r>
              <a:rPr lang="ja-JP" altLang="en-US" dirty="0"/>
              <a:t>（観測）</a:t>
            </a:r>
            <a:endParaRPr lang="en-US" altLang="ja-JP" dirty="0"/>
          </a:p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助教</a:t>
            </a:r>
            <a:r>
              <a:rPr lang="ja-JP" altLang="en-US" dirty="0"/>
              <a:t> 上野 悟、永田伸一（附属（花山・飛騨）天文台）</a:t>
            </a:r>
            <a:endParaRPr lang="en-US" altLang="ja-JP" dirty="0"/>
          </a:p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准教授 </a:t>
            </a:r>
            <a:r>
              <a:rPr lang="ja-JP" altLang="en-US" dirty="0"/>
              <a:t>磯部洋明（総合生存学館</a:t>
            </a:r>
            <a:r>
              <a:rPr lang="en-US" altLang="ja-JP" dirty="0"/>
              <a:t>/</a:t>
            </a:r>
            <a:r>
              <a:rPr lang="ja-JP" altLang="en-US" dirty="0"/>
              <a:t>宇宙ユニット・非常勤）</a:t>
            </a:r>
            <a:endParaRPr lang="en-US" altLang="ja-JP" dirty="0"/>
          </a:p>
          <a:p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教授</a:t>
            </a:r>
            <a:r>
              <a:rPr lang="ja-JP" altLang="en-US" dirty="0"/>
              <a:t> 山敷庸亮（総合生存学館</a:t>
            </a:r>
            <a:r>
              <a:rPr lang="en-US" altLang="ja-JP" dirty="0"/>
              <a:t>/</a:t>
            </a:r>
            <a:r>
              <a:rPr lang="ja-JP" altLang="en-US" dirty="0"/>
              <a:t>宇宙ユニット・非常勤）</a:t>
            </a:r>
            <a:endParaRPr lang="en-US" altLang="ja-JP" dirty="0"/>
          </a:p>
          <a:p>
            <a:pPr eaLnBrk="1" hangingPunct="1"/>
            <a:endParaRPr lang="ja-JP" altLang="en-US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48914" y="48553"/>
            <a:ext cx="43130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2016</a:t>
            </a:r>
            <a:r>
              <a:rPr lang="ja-JP" altLang="en-US" sz="2000" dirty="0"/>
              <a:t>年</a:t>
            </a:r>
            <a:r>
              <a:rPr lang="en-US" altLang="ja-JP" sz="2000" dirty="0"/>
              <a:t>12</a:t>
            </a:r>
            <a:r>
              <a:rPr lang="ja-JP" altLang="en-US" sz="2000" dirty="0"/>
              <a:t>月</a:t>
            </a:r>
            <a:r>
              <a:rPr lang="en-US" altLang="ja-JP" sz="2000" dirty="0"/>
              <a:t>6</a:t>
            </a:r>
            <a:r>
              <a:rPr lang="ja-JP" altLang="en-US" sz="2000" dirty="0"/>
              <a:t>日 課題研究ガイダンス　</a:t>
            </a:r>
          </a:p>
        </p:txBody>
      </p:sp>
      <p:pic>
        <p:nvPicPr>
          <p:cNvPr id="3077" name="Picture 9" descr="hida_new_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6206" cy="22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kwasanzen_origin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1"/>
          <a:stretch/>
        </p:blipFill>
        <p:spPr bwMode="auto">
          <a:xfrm>
            <a:off x="9806730" y="0"/>
            <a:ext cx="2385270" cy="255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1792334" y="1791031"/>
            <a:ext cx="1327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飛騨天文台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9886587" y="2153544"/>
            <a:ext cx="1327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花山天文台</a:t>
            </a:r>
          </a:p>
        </p:txBody>
      </p:sp>
      <p:sp>
        <p:nvSpPr>
          <p:cNvPr id="3081" name="テキスト ボックス 10"/>
          <p:cNvSpPr txBox="1">
            <a:spLocks noChangeArrowheads="1"/>
          </p:cNvSpPr>
          <p:nvPr/>
        </p:nvSpPr>
        <p:spPr bwMode="auto">
          <a:xfrm>
            <a:off x="1955371" y="5475935"/>
            <a:ext cx="82862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太陽観測とデータ解析（一本、浅井、上野、永田）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太陽・天体フレアの電磁流体数値シミュレーション（柴田、磯部）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フレアの地球環境・社会への影響（柴田、浅井、磯部、山敷）</a:t>
            </a:r>
            <a:endParaRPr lang="en-US" altLang="ja-JP" sz="2400" dirty="0"/>
          </a:p>
        </p:txBody>
      </p:sp>
      <p:sp>
        <p:nvSpPr>
          <p:cNvPr id="3082" name="正方形/長方形 11"/>
          <p:cNvSpPr>
            <a:spLocks noChangeArrowheads="1"/>
          </p:cNvSpPr>
          <p:nvPr/>
        </p:nvSpPr>
        <p:spPr bwMode="auto">
          <a:xfrm>
            <a:off x="3227089" y="4914021"/>
            <a:ext cx="575670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2016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年度課題研究で扱うテーマ</a:t>
            </a: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5184277" y="2293104"/>
            <a:ext cx="182614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chemeClr val="accent2">
                    <a:lumMod val="75000"/>
                  </a:schemeClr>
                </a:solidFill>
              </a:rPr>
              <a:t>担当教員</a:t>
            </a:r>
          </a:p>
        </p:txBody>
      </p:sp>
    </p:spTree>
    <p:extLst>
      <p:ext uri="{BB962C8B-B14F-4D97-AF65-F5344CB8AC3E}">
        <p14:creationId xmlns:p14="http://schemas.microsoft.com/office/powerpoint/2010/main" val="333874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1050621" y="128982"/>
            <a:ext cx="5757863" cy="1143000"/>
          </a:xfrm>
        </p:spPr>
        <p:txBody>
          <a:bodyPr>
            <a:normAutofit/>
          </a:bodyPr>
          <a:lstStyle/>
          <a:p>
            <a:r>
              <a:rPr lang="ja-JP" altLang="en-US" sz="4800" dirty="0"/>
              <a:t>年間予定</a:t>
            </a:r>
          </a:p>
        </p:txBody>
      </p:sp>
      <p:sp>
        <p:nvSpPr>
          <p:cNvPr id="8195" name="コンテンツ プレースホルダ 2"/>
          <p:cNvSpPr>
            <a:spLocks noGrp="1"/>
          </p:cNvSpPr>
          <p:nvPr>
            <p:ph idx="1"/>
          </p:nvPr>
        </p:nvSpPr>
        <p:spPr>
          <a:xfrm>
            <a:off x="1325461" y="1381284"/>
            <a:ext cx="5855515" cy="5229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前期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基礎的文献輪講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en-US" altLang="ja-JP" dirty="0"/>
              <a:t>“Plasma Astrophysics” </a:t>
            </a:r>
            <a:br>
              <a:rPr lang="en-US" altLang="ja-JP" dirty="0"/>
            </a:br>
            <a:r>
              <a:rPr lang="en-US" altLang="ja-JP" dirty="0"/>
              <a:t>   (Tajima &amp; Shibata, 1997)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後期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受講者の希望に応じた具体的課題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(1)</a:t>
            </a:r>
            <a:r>
              <a:rPr lang="ja-JP" altLang="en-US" sz="2400" dirty="0"/>
              <a:t>飛騨天文台で太陽観測・データ解析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(2)</a:t>
            </a:r>
            <a:r>
              <a:rPr lang="ja-JP" altLang="en-US" sz="2400" dirty="0"/>
              <a:t>太陽・天体フレアの</a:t>
            </a:r>
            <a:endParaRPr lang="en-US" altLang="ja-JP" sz="24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dirty="0"/>
              <a:t>　　電磁流体数値シミュレーション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(3)</a:t>
            </a:r>
            <a:r>
              <a:rPr lang="ja-JP" altLang="en-US" sz="2400" dirty="0"/>
              <a:t>フレアの地球環境・社会への影響</a:t>
            </a:r>
          </a:p>
        </p:txBody>
      </p:sp>
      <p:pic>
        <p:nvPicPr>
          <p:cNvPr id="8196" name="Picture 2" descr="C:\My Documents\My Pictures\plasma_astrophysics\Plasma_Astrophysic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20" y="33556"/>
            <a:ext cx="4811764" cy="679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856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My Documents\My Pictures\花山飛騨天文台\飛騨天文台写真\DSC_01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/>
          <a:stretch/>
        </p:blipFill>
        <p:spPr bwMode="auto">
          <a:xfrm>
            <a:off x="6466384" y="1216299"/>
            <a:ext cx="285437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2144" y="22103"/>
            <a:ext cx="5270520" cy="1349235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3600" dirty="0"/>
              <a:t>太陽フレア・ジェットの</a:t>
            </a:r>
            <a:br>
              <a:rPr lang="en-US" altLang="ja-JP" sz="3600" dirty="0"/>
            </a:br>
            <a:r>
              <a:rPr lang="ja-JP" altLang="en-US" sz="3600" dirty="0"/>
              <a:t>電磁流体シミュレーション</a:t>
            </a:r>
          </a:p>
        </p:txBody>
      </p:sp>
      <p:sp>
        <p:nvSpPr>
          <p:cNvPr id="38916" name="テキスト ボックス 6"/>
          <p:cNvSpPr txBox="1">
            <a:spLocks noChangeArrowheads="1"/>
          </p:cNvSpPr>
          <p:nvPr/>
        </p:nvSpPr>
        <p:spPr bwMode="auto">
          <a:xfrm>
            <a:off x="150597" y="4537495"/>
            <a:ext cx="33874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磁気リコネクション・モデルにより</a:t>
            </a:r>
            <a:endParaRPr lang="en-US" altLang="ja-JP" dirty="0"/>
          </a:p>
          <a:p>
            <a:r>
              <a:rPr lang="ja-JP" altLang="en-US" dirty="0"/>
              <a:t>観測を再現　</a:t>
            </a:r>
            <a:endParaRPr lang="en-US" altLang="ja-JP" dirty="0"/>
          </a:p>
          <a:p>
            <a:r>
              <a:rPr lang="ja-JP" altLang="en-US" dirty="0"/>
              <a:t>（西塚、清水、柴田ら　</a:t>
            </a:r>
            <a:r>
              <a:rPr lang="en-US" altLang="ja-JP" dirty="0"/>
              <a:t>2008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pic>
        <p:nvPicPr>
          <p:cNvPr id="7" name="nisizuka_movie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68" y="4382457"/>
            <a:ext cx="2475543" cy="247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7_ro_1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21129" y="1216299"/>
            <a:ext cx="5851404" cy="3277212"/>
          </a:xfrm>
          <a:prstGeom prst="rect">
            <a:avLst/>
          </a:prstGeom>
        </p:spPr>
      </p:pic>
      <p:pic>
        <p:nvPicPr>
          <p:cNvPr id="9" name="9415dst_ce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25019" t="1714" r="23705" b="811"/>
          <a:stretch/>
        </p:blipFill>
        <p:spPr>
          <a:xfrm>
            <a:off x="7989488" y="2774582"/>
            <a:ext cx="4118603" cy="38611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811273" y="4716262"/>
            <a:ext cx="22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「ひので」</a:t>
            </a:r>
            <a:r>
              <a:rPr kumimoji="1" lang="en-US" altLang="ja-JP" dirty="0">
                <a:solidFill>
                  <a:schemeClr val="bg1"/>
                </a:solidFill>
              </a:rPr>
              <a:t>(NAOJ/JAXA)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23065" y="22102"/>
            <a:ext cx="5270520" cy="13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/>
              <a:t>太陽観測・データ解析</a:t>
            </a:r>
          </a:p>
        </p:txBody>
      </p:sp>
      <p:sp>
        <p:nvSpPr>
          <p:cNvPr id="15" name="テキスト ボックス 6"/>
          <p:cNvSpPr txBox="1">
            <a:spLocks noChangeArrowheads="1"/>
          </p:cNvSpPr>
          <p:nvPr/>
        </p:nvSpPr>
        <p:spPr bwMode="auto">
          <a:xfrm>
            <a:off x="9320754" y="2113652"/>
            <a:ext cx="2629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飛騨天文台で撮影された</a:t>
            </a:r>
            <a:endParaRPr lang="en-US" altLang="ja-JP" dirty="0"/>
          </a:p>
          <a:p>
            <a:r>
              <a:rPr lang="ja-JP" altLang="en-US" dirty="0"/>
              <a:t>太陽フレア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38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1056684" y="365125"/>
            <a:ext cx="10297116" cy="1325563"/>
          </a:xfrm>
        </p:spPr>
        <p:txBody>
          <a:bodyPr/>
          <a:lstStyle/>
          <a:p>
            <a:r>
              <a:rPr lang="ja-JP" altLang="en-US" dirty="0"/>
              <a:t>課題研究</a:t>
            </a:r>
            <a:r>
              <a:rPr lang="en-US" altLang="ja-JP" dirty="0"/>
              <a:t>(S2)</a:t>
            </a:r>
            <a:r>
              <a:rPr lang="ja-JP" altLang="en-US" dirty="0"/>
              <a:t>の成果が</a:t>
            </a:r>
            <a:br>
              <a:rPr lang="en-US" altLang="ja-JP" dirty="0"/>
            </a:br>
            <a:r>
              <a:rPr lang="ja-JP" altLang="en-US" dirty="0"/>
              <a:t>レフェリー雑誌論文になった例</a:t>
            </a:r>
          </a:p>
        </p:txBody>
      </p:sp>
      <p:sp>
        <p:nvSpPr>
          <p:cNvPr id="92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6684" y="1750980"/>
            <a:ext cx="4526819" cy="4831032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ja-JP" sz="2000" dirty="0" err="1">
                <a:solidFill>
                  <a:srgbClr val="FF0000"/>
                </a:solidFill>
              </a:rPr>
              <a:t>Eto</a:t>
            </a:r>
            <a:r>
              <a:rPr lang="en-US" altLang="ja-JP" sz="2000" dirty="0">
                <a:solidFill>
                  <a:srgbClr val="FF0000"/>
                </a:solidFill>
              </a:rPr>
              <a:t> et al. 2002   </a:t>
            </a:r>
            <a:r>
              <a:rPr lang="en-US" altLang="ja-JP" sz="2000" dirty="0" err="1">
                <a:solidFill>
                  <a:srgbClr val="FF0000"/>
                </a:solidFill>
              </a:rPr>
              <a:t>ApJ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Isobe</a:t>
            </a:r>
            <a:r>
              <a:rPr lang="en-US" altLang="ja-JP" sz="2000" dirty="0"/>
              <a:t> et al. 2002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Yamamoto et al.2002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Let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Shiota</a:t>
            </a:r>
            <a:r>
              <a:rPr lang="en-US" altLang="ja-JP" sz="2000" dirty="0"/>
              <a:t> et al. 2003  PASJ (simulation)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Sakajiri</a:t>
            </a:r>
            <a:r>
              <a:rPr lang="en-US" altLang="ja-JP" sz="2000" dirty="0"/>
              <a:t>  et al. 2004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Okamoto et al. 2004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Matsumoto et al. 2008  PASJ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Shimizu et al. 2008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Let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Nishida et al. 2009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(simulation)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Takasao</a:t>
            </a:r>
            <a:r>
              <a:rPr lang="en-US" altLang="ja-JP" sz="2000" dirty="0"/>
              <a:t> et al 2012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Let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Namekata</a:t>
            </a:r>
            <a:r>
              <a:rPr lang="en-US" altLang="ja-JP" sz="2000" dirty="0"/>
              <a:t> et al. 2016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None/>
            </a:pPr>
            <a:endParaRPr lang="ja-JP" altLang="en-US" sz="2400" dirty="0"/>
          </a:p>
        </p:txBody>
      </p:sp>
      <p:sp>
        <p:nvSpPr>
          <p:cNvPr id="9223" name="テキスト ボックス 1"/>
          <p:cNvSpPr txBox="1">
            <a:spLocks noChangeArrowheads="1"/>
          </p:cNvSpPr>
          <p:nvPr/>
        </p:nvSpPr>
        <p:spPr bwMode="auto">
          <a:xfrm>
            <a:off x="4910867" y="5767793"/>
            <a:ext cx="6947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太陽フレアから発生した衝撃波の発見</a:t>
            </a:r>
            <a:r>
              <a:rPr lang="en-US" altLang="ja-JP" sz="2000" dirty="0"/>
              <a:t>(</a:t>
            </a:r>
            <a:r>
              <a:rPr lang="en-US" altLang="ja-JP" sz="2000" dirty="0" err="1"/>
              <a:t>Eto</a:t>
            </a:r>
            <a:r>
              <a:rPr lang="en-US" altLang="ja-JP" sz="2000" dirty="0"/>
              <a:t> et al. 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飛騨天文台観測データの解析から偶然発見された</a:t>
            </a:r>
            <a:endParaRPr lang="en-US" altLang="ja-JP" sz="2400" dirty="0"/>
          </a:p>
        </p:txBody>
      </p:sp>
      <p:pic>
        <p:nvPicPr>
          <p:cNvPr id="2" name="Moreton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3547" y="1680544"/>
            <a:ext cx="4777746" cy="40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280</Words>
  <Application>Microsoft Office PowerPoint</Application>
  <PresentationFormat>ワイド画面</PresentationFormat>
  <Paragraphs>45</Paragraphs>
  <Slides>4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ＭＳ Ｐゴシック</vt:lpstr>
      <vt:lpstr>Arial</vt:lpstr>
      <vt:lpstr>Calibri</vt:lpstr>
      <vt:lpstr>Calibri Light</vt:lpstr>
      <vt:lpstr>Office テーマ</vt:lpstr>
      <vt:lpstr>Ｓ２　太陽物理</vt:lpstr>
      <vt:lpstr>年間予定</vt:lpstr>
      <vt:lpstr>太陽フレア・ジェットの 電磁流体シミュレーション</vt:lpstr>
      <vt:lpstr>課題研究(S2)の成果が レフェリー雑誌論文になった例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Ｓ２　太陽物理</dc:title>
  <dc:creator>shibata</dc:creator>
  <cp:lastModifiedBy>野上大作</cp:lastModifiedBy>
  <cp:revision>36</cp:revision>
  <dcterms:created xsi:type="dcterms:W3CDTF">2013-12-02T13:48:41Z</dcterms:created>
  <dcterms:modified xsi:type="dcterms:W3CDTF">2016-12-02T07:16:20Z</dcterms:modified>
</cp:coreProperties>
</file>