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77" r:id="rId3"/>
    <p:sldId id="276" r:id="rId4"/>
    <p:sldId id="278" r:id="rId5"/>
    <p:sldId id="273" r:id="rId6"/>
    <p:sldId id="265" r:id="rId7"/>
  </p:sldIdLst>
  <p:sldSz cx="9144000" cy="6858000" type="screen4x3"/>
  <p:notesSz cx="9855200" cy="6731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00FFFF"/>
    <a:srgbClr val="0066FF"/>
    <a:srgbClr val="008000"/>
    <a:srgbClr val="66CCFF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98544" autoAdjust="0"/>
  </p:normalViewPr>
  <p:slideViewPr>
    <p:cSldViewPr>
      <p:cViewPr varScale="1">
        <p:scale>
          <a:sx n="87" d="100"/>
          <a:sy n="87" d="100"/>
        </p:scale>
        <p:origin x="-677" y="-77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4825" y="0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4450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4825" y="6394450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5D3F1551-58B4-4282-B465-877DD1DB7B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8472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037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1650" y="0"/>
            <a:ext cx="4271963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2972C-C761-4BFC-9385-049B567A6047}" type="datetimeFigureOut">
              <a:rPr kumimoji="1" lang="ja-JP" altLang="en-US" smtClean="0"/>
              <a:t>2016/1/21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44850" y="504825"/>
            <a:ext cx="3365500" cy="2524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5838" y="3197225"/>
            <a:ext cx="7883525" cy="3028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2863"/>
            <a:ext cx="427037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1650" y="6392863"/>
            <a:ext cx="4271963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F6757-FA67-4676-AEDF-4F00342D1B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25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F6757-FA67-4676-AEDF-4F00342D1BC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25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F6757-FA67-4676-AEDF-4F00342D1BC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255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F6757-FA67-4676-AEDF-4F00342D1BC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255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F6757-FA67-4676-AEDF-4F00342D1BC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25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F6757-FA67-4676-AEDF-4F00342D1BC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420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F6757-FA67-4676-AEDF-4F00342D1BC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05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FDB7F-7B1B-49E5-BAB4-2D5F3280D7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50DD5-8E8E-40E3-B09E-04934BC458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CD5B-80F8-4ED0-8F0C-D27EAAB9F8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4014-D1A4-48FC-8A52-190E47B052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FB5D-FFBA-4863-B1C6-B5D48FA91D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8DED4-DC05-4DC9-A58E-50E7CB5761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7757D-5612-44D8-92B3-59344ACCC2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37A30-6395-4D41-A01A-735AE60F94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2035-F9BC-46E9-9B0B-DCE8FF3D4C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3249-F1AD-4F9C-AD70-064AFDA181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3C06-D19B-4265-97AE-87E0F9AFCF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AEFA5628-5D41-4BD8-8656-DACD5F482A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44624"/>
            <a:ext cx="9144000" cy="11541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u="sng" dirty="0">
                <a:solidFill>
                  <a:srgbClr val="000000"/>
                </a:solidFill>
              </a:rPr>
              <a:t>課題演習　</a:t>
            </a:r>
            <a:r>
              <a:rPr lang="en-US" altLang="ja-JP" sz="3600" u="sng" dirty="0">
                <a:solidFill>
                  <a:srgbClr val="000000"/>
                </a:solidFill>
              </a:rPr>
              <a:t>B3</a:t>
            </a:r>
            <a:r>
              <a:rPr lang="ja-JP" altLang="en-US" sz="3600" u="sng" dirty="0">
                <a:solidFill>
                  <a:srgbClr val="000000"/>
                </a:solidFill>
              </a:rPr>
              <a:t>　「固体電子の量子現象</a:t>
            </a:r>
            <a:r>
              <a:rPr lang="ja-JP" altLang="en-US" sz="3600" u="sng" dirty="0" smtClean="0">
                <a:solidFill>
                  <a:srgbClr val="000000"/>
                </a:solidFill>
              </a:rPr>
              <a:t>」</a:t>
            </a:r>
          </a:p>
          <a:p>
            <a:pPr algn="ctr">
              <a:spcBef>
                <a:spcPct val="50000"/>
              </a:spcBef>
            </a:pPr>
            <a:r>
              <a:rPr lang="ja-JP" altLang="en-US" sz="2200" dirty="0" smtClean="0">
                <a:solidFill>
                  <a:srgbClr val="000000"/>
                </a:solidFill>
              </a:rPr>
              <a:t>担当：	松田祐司 教授</a:t>
            </a:r>
            <a:r>
              <a:rPr lang="en-US" altLang="ja-JP" sz="2200" dirty="0" smtClean="0">
                <a:solidFill>
                  <a:srgbClr val="000000"/>
                </a:solidFill>
              </a:rPr>
              <a:t>,  </a:t>
            </a:r>
            <a:r>
              <a:rPr lang="ja-JP" altLang="en-US" sz="2200" dirty="0" smtClean="0">
                <a:solidFill>
                  <a:srgbClr val="000000"/>
                </a:solidFill>
              </a:rPr>
              <a:t>笠原裕一 准教授</a:t>
            </a:r>
            <a:r>
              <a:rPr lang="en-US" altLang="ja-JP" sz="2200" dirty="0" smtClean="0">
                <a:solidFill>
                  <a:srgbClr val="000000"/>
                </a:solidFill>
              </a:rPr>
              <a:t>,</a:t>
            </a:r>
            <a:r>
              <a:rPr lang="ja-JP" altLang="en-US" sz="2200" dirty="0" smtClean="0">
                <a:solidFill>
                  <a:srgbClr val="000000"/>
                </a:solidFill>
              </a:rPr>
              <a:t>　 笠原成 助教</a:t>
            </a:r>
            <a:endParaRPr lang="ja-JP" altLang="en-US" sz="2200" dirty="0">
              <a:solidFill>
                <a:srgbClr val="000000"/>
              </a:solidFill>
            </a:endParaRPr>
          </a:p>
        </p:txBody>
      </p:sp>
      <p:pic>
        <p:nvPicPr>
          <p:cNvPr id="27654" name="Picture 6" descr="Heike Kamerlingh Onnes and the discovery of superconductivi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3719" b="1"/>
          <a:stretch/>
        </p:blipFill>
        <p:spPr bwMode="auto">
          <a:xfrm>
            <a:off x="467544" y="1772816"/>
            <a:ext cx="2542192" cy="35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23771" y="5442767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Heike </a:t>
            </a:r>
            <a:r>
              <a:rPr lang="en-US" altLang="ja-JP" sz="18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Kamerlingh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Onnes</a:t>
            </a:r>
            <a:endParaRPr lang="ja-JP" altLang="en-US" sz="18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-36512" y="5823534"/>
            <a:ext cx="4275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1911</a:t>
            </a:r>
            <a:r>
              <a:rPr lang="ja-JP" altLang="en-US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年 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Hg</a:t>
            </a:r>
            <a:r>
              <a:rPr lang="ja-JP" altLang="en-US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にて</a:t>
            </a:r>
            <a:r>
              <a:rPr lang="ja-JP" altLang="en-US" sz="18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ゼロ抵抗 </a:t>
            </a:r>
            <a:r>
              <a:rPr lang="en-US" altLang="ja-JP" sz="18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</a:t>
            </a:r>
            <a:r>
              <a:rPr lang="ja-JP" altLang="en-US" sz="18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超伝導</a:t>
            </a:r>
            <a:r>
              <a:rPr lang="en-US" altLang="ja-JP" sz="18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r>
              <a:rPr lang="ja-JP" altLang="en-US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を発見</a:t>
            </a:r>
            <a:endParaRPr lang="en-US" altLang="ja-JP" sz="1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1913</a:t>
            </a:r>
            <a:r>
              <a:rPr lang="ja-JP" altLang="en-US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年 </a:t>
            </a:r>
            <a:r>
              <a:rPr lang="ja-JP" altLang="en-US" sz="1800" u="sng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ノーベル物理学賞</a:t>
            </a:r>
            <a:endParaRPr lang="en-US" altLang="ja-JP" sz="1800" u="sng" dirty="0" smtClean="0">
              <a:solidFill>
                <a:srgbClr val="0000FF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3880663" y="1916832"/>
            <a:ext cx="5109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物質</a:t>
            </a:r>
            <a:r>
              <a:rPr lang="ja-JP" altLang="en-US" b="1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中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の電子：</a:t>
            </a:r>
            <a:r>
              <a:rPr lang="ja-JP" altLang="en-US" b="1" dirty="0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</a:rPr>
              <a:t>量子力学的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に振舞う</a:t>
            </a:r>
          </a:p>
        </p:txBody>
      </p:sp>
      <p:sp>
        <p:nvSpPr>
          <p:cNvPr id="22" name="AutoShape 37"/>
          <p:cNvSpPr>
            <a:spLocks noChangeArrowheads="1"/>
          </p:cNvSpPr>
          <p:nvPr/>
        </p:nvSpPr>
        <p:spPr bwMode="auto">
          <a:xfrm rot="5400000">
            <a:off x="5903588" y="2388689"/>
            <a:ext cx="5433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45462211 h 21600"/>
              <a:gd name="T4" fmla="*/ 2147483647 w 21600"/>
              <a:gd name="T5" fmla="*/ 2090924422 h 21600"/>
              <a:gd name="T6" fmla="*/ 2147483647 w 21600"/>
              <a:gd name="T7" fmla="*/ 104546221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ED7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3682638" y="2850839"/>
            <a:ext cx="55698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b="1" u="sng" dirty="0" smtClean="0">
                <a:solidFill>
                  <a:srgbClr val="0000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超伝導：量子</a:t>
            </a:r>
            <a:r>
              <a:rPr lang="ja-JP" altLang="en-US" b="1" u="sng" dirty="0">
                <a:solidFill>
                  <a:srgbClr val="0000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現象が</a:t>
            </a:r>
            <a:r>
              <a:rPr lang="ja-JP" altLang="en-US" b="1" u="sng" dirty="0" smtClean="0">
                <a:solidFill>
                  <a:srgbClr val="0000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マクロに現れる</a:t>
            </a:r>
            <a:endParaRPr lang="en-US" altLang="ja-JP" b="1" u="sng" dirty="0" smtClean="0">
              <a:solidFill>
                <a:srgbClr val="0000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4" name="テキスト ボックス 10"/>
          <p:cNvSpPr txBox="1">
            <a:spLocks noChangeArrowheads="1"/>
          </p:cNvSpPr>
          <p:nvPr/>
        </p:nvSpPr>
        <p:spPr bwMode="auto">
          <a:xfrm>
            <a:off x="3729714" y="3282887"/>
            <a:ext cx="55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u="sng" dirty="0" smtClean="0">
                <a:latin typeface="Calibri" pitchFamily="34" charset="0"/>
              </a:rPr>
              <a:t>“</a:t>
            </a:r>
            <a:r>
              <a:rPr lang="ja-JP" altLang="en-US" u="sng" dirty="0" smtClean="0">
                <a:latin typeface="Calibri" pitchFamily="34" charset="0"/>
              </a:rPr>
              <a:t>自然界</a:t>
            </a:r>
            <a:r>
              <a:rPr lang="ja-JP" altLang="en-US" u="sng" dirty="0">
                <a:latin typeface="Calibri" pitchFamily="34" charset="0"/>
              </a:rPr>
              <a:t>で最も</a:t>
            </a:r>
            <a:r>
              <a:rPr lang="ja-JP" altLang="en-US" u="sng" dirty="0" smtClean="0">
                <a:latin typeface="Calibri" pitchFamily="34" charset="0"/>
              </a:rPr>
              <a:t>美しく劇的な相転移”</a:t>
            </a:r>
            <a:endParaRPr lang="ja-JP" altLang="en-US" u="sng" dirty="0">
              <a:latin typeface="Calibri" pitchFamily="34" charset="0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5067202" y="3789040"/>
            <a:ext cx="3033191" cy="2160240"/>
            <a:chOff x="3879863" y="4232370"/>
            <a:chExt cx="3478840" cy="2126184"/>
          </a:xfrm>
        </p:grpSpPr>
        <p:pic>
          <p:nvPicPr>
            <p:cNvPr id="25" name="Picture 4" descr="C:\Users\yamashita\Documents\yamashita\事務手続き等\Q3\cooper_pairs_300_30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863" y="4232370"/>
              <a:ext cx="3400706" cy="212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テキスト ボックス 6"/>
            <p:cNvSpPr txBox="1">
              <a:spLocks noChangeArrowheads="1"/>
            </p:cNvSpPr>
            <p:nvPr/>
          </p:nvSpPr>
          <p:spPr bwMode="auto">
            <a:xfrm>
              <a:off x="4684808" y="4232370"/>
              <a:ext cx="267389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9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(c) Y. </a:t>
              </a:r>
              <a:r>
                <a:rPr lang="en-US" altLang="ja-JP" sz="9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Kohsaka</a:t>
              </a:r>
              <a:r>
                <a:rPr lang="en-US" altLang="ja-JP" sz="9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, Cornell </a:t>
              </a:r>
              <a:r>
                <a:rPr lang="en-US" altLang="ja-JP" sz="9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University </a:t>
              </a:r>
              <a:r>
                <a:rPr lang="en-US" altLang="ja-JP" sz="9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and RIKEN</a:t>
              </a:r>
              <a:endParaRPr lang="ja-JP" altLang="en-US" sz="9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4799774" y="1300698"/>
            <a:ext cx="3445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</a:rPr>
              <a:t>“</a:t>
            </a:r>
            <a:r>
              <a:rPr lang="ja-JP" altLang="en-US" sz="2000" dirty="0" smtClean="0">
                <a:solidFill>
                  <a:srgbClr val="000000"/>
                </a:solidFill>
              </a:rPr>
              <a:t>固体電子</a:t>
            </a:r>
            <a:r>
              <a:rPr lang="en-US" altLang="ja-JP" sz="2000" dirty="0" smtClean="0">
                <a:solidFill>
                  <a:srgbClr val="000000"/>
                </a:solidFill>
              </a:rPr>
              <a:t>”</a:t>
            </a:r>
            <a:r>
              <a:rPr lang="en-US" altLang="ja-JP" sz="20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or </a:t>
            </a:r>
            <a:r>
              <a:rPr lang="ja-JP" altLang="en-US" sz="20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</a:rPr>
              <a:t>“</a:t>
            </a:r>
            <a:r>
              <a:rPr lang="ja-JP" altLang="en-US" sz="2000" dirty="0" smtClean="0">
                <a:solidFill>
                  <a:srgbClr val="000000"/>
                </a:solidFill>
              </a:rPr>
              <a:t>課題演習</a:t>
            </a:r>
            <a:r>
              <a:rPr lang="en-US" altLang="ja-JP" sz="20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B3</a:t>
            </a:r>
            <a:r>
              <a:rPr lang="en-US" altLang="ja-JP" sz="2000" dirty="0" smtClean="0">
                <a:solidFill>
                  <a:srgbClr val="000000"/>
                </a:solidFill>
              </a:rPr>
              <a:t>”</a:t>
            </a:r>
            <a:endParaRPr lang="ja-JP" altLang="en-US" sz="2000" dirty="0"/>
          </a:p>
        </p:txBody>
      </p:sp>
      <p:sp>
        <p:nvSpPr>
          <p:cNvPr id="29" name="角丸四角形 28"/>
          <p:cNvSpPr/>
          <p:nvPr/>
        </p:nvSpPr>
        <p:spPr>
          <a:xfrm>
            <a:off x="3923928" y="1268760"/>
            <a:ext cx="4752528" cy="45974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80"/>
          <a:stretch/>
        </p:blipFill>
        <p:spPr bwMode="auto">
          <a:xfrm>
            <a:off x="4124525" y="1339722"/>
            <a:ext cx="700401" cy="34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グループ化 11"/>
          <p:cNvGrpSpPr/>
          <p:nvPr/>
        </p:nvGrpSpPr>
        <p:grpSpPr>
          <a:xfrm>
            <a:off x="4571997" y="6021288"/>
            <a:ext cx="4104013" cy="720080"/>
            <a:chOff x="6761556" y="5329653"/>
            <a:chExt cx="2263585" cy="1126186"/>
          </a:xfrm>
        </p:grpSpPr>
        <p:sp>
          <p:nvSpPr>
            <p:cNvPr id="11" name="角丸四角形 10"/>
            <p:cNvSpPr/>
            <p:nvPr/>
          </p:nvSpPr>
          <p:spPr>
            <a:xfrm>
              <a:off x="6761556" y="5329653"/>
              <a:ext cx="2232728" cy="1126186"/>
            </a:xfrm>
            <a:prstGeom prst="roundRect">
              <a:avLst/>
            </a:prstGeom>
            <a:gradFill>
              <a:gsLst>
                <a:gs pos="40000">
                  <a:schemeClr val="accent5">
                    <a:lumMod val="60000"/>
                    <a:lumOff val="40000"/>
                  </a:schemeClr>
                </a:gs>
                <a:gs pos="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761558" y="5442273"/>
              <a:ext cx="2263583" cy="9627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700" b="1" dirty="0" smtClean="0">
                  <a:latin typeface="メイリオ" pitchFamily="50" charset="-128"/>
                  <a:ea typeface="メイリオ" pitchFamily="50" charset="-128"/>
                </a:rPr>
                <a:t>クーパー対 </a:t>
              </a:r>
              <a:r>
                <a:rPr lang="en-US" altLang="ja-JP" sz="1700" b="1" dirty="0" smtClean="0">
                  <a:latin typeface="メイリオ" pitchFamily="50" charset="-128"/>
                  <a:ea typeface="メイリオ" pitchFamily="50" charset="-128"/>
                </a:rPr>
                <a:t>(Cooper pairs)</a:t>
              </a:r>
            </a:p>
            <a:p>
              <a:pPr algn="ctr"/>
              <a:r>
                <a:rPr lang="ja-JP" altLang="en-US" sz="1700" dirty="0" smtClean="0"/>
                <a:t>間接的な引力により媒介された電子のペア</a:t>
              </a:r>
              <a:endParaRPr lang="ja-JP" altLang="en-US" sz="1700" dirty="0"/>
            </a:p>
          </p:txBody>
        </p:sp>
      </p:grpSp>
      <p:pic>
        <p:nvPicPr>
          <p:cNvPr id="33" name="Picture 2" descr="https://upload.wikimedia.org/wikipedia/commons/9/94/Kamerlingh_portre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t="6156" r="21953" b="24477"/>
          <a:stretch/>
        </p:blipFill>
        <p:spPr bwMode="auto">
          <a:xfrm>
            <a:off x="3127194" y="4572189"/>
            <a:ext cx="868742" cy="11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正方形/長方形 30"/>
          <p:cNvSpPr/>
          <p:nvPr/>
        </p:nvSpPr>
        <p:spPr>
          <a:xfrm rot="16200000">
            <a:off x="-330912" y="2390399"/>
            <a:ext cx="1289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smtClean="0"/>
              <a:t>Resistance</a:t>
            </a:r>
            <a:r>
              <a:rPr lang="en-US" altLang="ja-JP" sz="1400" dirty="0" smtClean="0"/>
              <a:t> (</a:t>
            </a:r>
            <a:r>
              <a:rPr lang="en-US" altLang="ja-JP" sz="1400" dirty="0" smtClean="0">
                <a:latin typeface="Symbol" panose="05050102010706020507" pitchFamily="18" charset="2"/>
              </a:rPr>
              <a:t>W</a:t>
            </a:r>
            <a:r>
              <a:rPr lang="en-US" altLang="ja-JP" sz="1400" dirty="0" smtClean="0"/>
              <a:t>)</a:t>
            </a:r>
            <a:endParaRPr lang="ja-JP" altLang="en-US" sz="1400" dirty="0"/>
          </a:p>
        </p:txBody>
      </p:sp>
      <p:sp>
        <p:nvSpPr>
          <p:cNvPr id="48" name="正方形/長方形 47"/>
          <p:cNvSpPr/>
          <p:nvPr/>
        </p:nvSpPr>
        <p:spPr>
          <a:xfrm>
            <a:off x="1691680" y="5185334"/>
            <a:ext cx="13749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smtClean="0"/>
              <a:t>Temperature </a:t>
            </a:r>
            <a:r>
              <a:rPr lang="en-US" altLang="ja-JP" sz="1400" dirty="0" smtClean="0"/>
              <a:t>(K)</a:t>
            </a:r>
            <a:endParaRPr lang="ja-JP" altLang="en-US" sz="1400" dirty="0"/>
          </a:p>
        </p:txBody>
      </p:sp>
      <p:sp>
        <p:nvSpPr>
          <p:cNvPr id="32" name="正方形/長方形 31"/>
          <p:cNvSpPr/>
          <p:nvPr/>
        </p:nvSpPr>
        <p:spPr>
          <a:xfrm>
            <a:off x="827584" y="124801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dirty="0"/>
              <a:t>固体電子物性研究室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-16845" y="1921823"/>
            <a:ext cx="4413216" cy="3997613"/>
            <a:chOff x="-16845" y="2292046"/>
            <a:chExt cx="4413216" cy="3997613"/>
          </a:xfrm>
        </p:grpSpPr>
        <p:grpSp>
          <p:nvGrpSpPr>
            <p:cNvPr id="31" name="Group 5"/>
            <p:cNvGrpSpPr>
              <a:grpSpLocks/>
            </p:cNvGrpSpPr>
            <p:nvPr/>
          </p:nvGrpSpPr>
          <p:grpSpPr bwMode="auto">
            <a:xfrm>
              <a:off x="-16845" y="2292046"/>
              <a:ext cx="4413216" cy="3997613"/>
              <a:chOff x="1067" y="366"/>
              <a:chExt cx="4260" cy="3183"/>
            </a:xfrm>
          </p:grpSpPr>
          <p:pic>
            <p:nvPicPr>
              <p:cNvPr id="32" name="Picture 6" descr="Layout0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89"/>
              <a:stretch/>
            </p:blipFill>
            <p:spPr bwMode="auto">
              <a:xfrm>
                <a:off x="1067" y="366"/>
                <a:ext cx="4260" cy="3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 Box 7"/>
              <p:cNvSpPr txBox="1">
                <a:spLocks/>
              </p:cNvSpPr>
              <p:nvPr/>
            </p:nvSpPr>
            <p:spPr bwMode="auto">
              <a:xfrm>
                <a:off x="1783" y="714"/>
                <a:ext cx="1968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ja-JP" altLang="en-US" sz="1400" b="1" dirty="0">
                    <a:solidFill>
                      <a:srgbClr val="CC0000"/>
                    </a:solidFill>
                    <a:latin typeface="Arial" pitchFamily="34" charset="0"/>
                    <a:ea typeface="ＭＳ Ｐゴシック" pitchFamily="50" charset="-128"/>
                  </a:rPr>
                  <a:t>銅酸化物高温超伝導体</a:t>
                </a:r>
              </a:p>
            </p:txBody>
          </p:sp>
          <p:sp>
            <p:nvSpPr>
              <p:cNvPr id="35" name="Text Box 8"/>
              <p:cNvSpPr txBox="1">
                <a:spLocks/>
              </p:cNvSpPr>
              <p:nvPr/>
            </p:nvSpPr>
            <p:spPr bwMode="auto">
              <a:xfrm>
                <a:off x="3722" y="2165"/>
                <a:ext cx="1218" cy="2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ja-JP" altLang="en-US" sz="1400" b="1" dirty="0" smtClean="0">
                    <a:solidFill>
                      <a:srgbClr val="008000"/>
                    </a:solidFill>
                    <a:latin typeface="Arial" pitchFamily="34" charset="0"/>
                    <a:ea typeface="ＭＳ Ｐゴシック" pitchFamily="50" charset="-128"/>
                  </a:rPr>
                  <a:t>鉄系超伝導体</a:t>
                </a:r>
                <a:endParaRPr kumimoji="0" lang="ja-JP" altLang="en-US" sz="1400" b="1" dirty="0">
                  <a:solidFill>
                    <a:srgbClr val="0080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6" name="Text Box 9"/>
              <p:cNvSpPr txBox="1">
                <a:spLocks/>
              </p:cNvSpPr>
              <p:nvPr/>
            </p:nvSpPr>
            <p:spPr bwMode="auto">
              <a:xfrm>
                <a:off x="1506" y="2616"/>
                <a:ext cx="119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ja-JP" sz="1200" b="1" dirty="0" smtClean="0">
                    <a:solidFill>
                      <a:srgbClr val="0000FF"/>
                    </a:solidFill>
                    <a:latin typeface="Arial" pitchFamily="34" charset="0"/>
                    <a:ea typeface="ＭＳ Ｐゴシック" pitchFamily="50" charset="-128"/>
                  </a:rPr>
                  <a:t>BCS</a:t>
                </a:r>
                <a:r>
                  <a:rPr kumimoji="0" lang="ja-JP" altLang="en-US" sz="1200" b="1" dirty="0" smtClean="0">
                    <a:solidFill>
                      <a:srgbClr val="0000FF"/>
                    </a:solidFill>
                    <a:latin typeface="Arial" pitchFamily="34" charset="0"/>
                    <a:ea typeface="ＭＳ Ｐゴシック" pitchFamily="50" charset="-128"/>
                  </a:rPr>
                  <a:t>超伝導体</a:t>
                </a:r>
                <a:endParaRPr kumimoji="0" lang="ja-JP" altLang="en-US" sz="1200" b="1" dirty="0">
                  <a:solidFill>
                    <a:srgbClr val="0000FF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7" name="Line 10"/>
              <p:cNvSpPr>
                <a:spLocks noChangeShapeType="1"/>
              </p:cNvSpPr>
              <p:nvPr/>
            </p:nvSpPr>
            <p:spPr bwMode="auto">
              <a:xfrm>
                <a:off x="1393" y="2132"/>
                <a:ext cx="131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Text Box 11"/>
              <p:cNvSpPr txBox="1">
                <a:spLocks/>
              </p:cNvSpPr>
              <p:nvPr/>
            </p:nvSpPr>
            <p:spPr bwMode="auto">
              <a:xfrm>
                <a:off x="1397" y="2121"/>
                <a:ext cx="1437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9pPr>
              </a:lstStyle>
              <a:p>
                <a:r>
                  <a:rPr kumimoji="0" lang="ja-JP" altLang="en-US" sz="1200" dirty="0">
                    <a:latin typeface="Arial" pitchFamily="34" charset="0"/>
                    <a:ea typeface="ＭＳ Ｐゴシック" pitchFamily="50" charset="-128"/>
                  </a:rPr>
                  <a:t>　液体窒素温度</a:t>
                </a:r>
                <a:br>
                  <a:rPr kumimoji="0" lang="ja-JP" altLang="en-US" sz="1200" dirty="0">
                    <a:latin typeface="Arial" pitchFamily="34" charset="0"/>
                    <a:ea typeface="ＭＳ Ｐゴシック" pitchFamily="50" charset="-128"/>
                  </a:rPr>
                </a:br>
                <a:r>
                  <a:rPr kumimoji="0" lang="ja-JP" altLang="en-US" sz="1200" dirty="0">
                    <a:latin typeface="Arial" pitchFamily="34" charset="0"/>
                    <a:ea typeface="ＭＳ Ｐゴシック" pitchFamily="50" charset="-128"/>
                  </a:rPr>
                  <a:t>（絶対温度７７度）</a:t>
                </a:r>
              </a:p>
            </p:txBody>
          </p:sp>
        </p:grpSp>
        <p:sp>
          <p:nvSpPr>
            <p:cNvPr id="17" name="正方形/長方形 16"/>
            <p:cNvSpPr/>
            <p:nvPr/>
          </p:nvSpPr>
          <p:spPr>
            <a:xfrm>
              <a:off x="320880" y="2539301"/>
              <a:ext cx="434696" cy="673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0" y="44624"/>
            <a:ext cx="9144000" cy="11541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u="sng" dirty="0">
                <a:solidFill>
                  <a:srgbClr val="000000"/>
                </a:solidFill>
              </a:rPr>
              <a:t>課題演習　</a:t>
            </a:r>
            <a:r>
              <a:rPr lang="en-US" altLang="ja-JP" sz="3600" u="sng" dirty="0">
                <a:solidFill>
                  <a:srgbClr val="000000"/>
                </a:solidFill>
              </a:rPr>
              <a:t>B3</a:t>
            </a:r>
            <a:r>
              <a:rPr lang="ja-JP" altLang="en-US" sz="3600" u="sng" dirty="0">
                <a:solidFill>
                  <a:srgbClr val="000000"/>
                </a:solidFill>
              </a:rPr>
              <a:t>　「固体電子の量子現象」</a:t>
            </a:r>
          </a:p>
          <a:p>
            <a:pPr algn="ctr">
              <a:spcBef>
                <a:spcPct val="50000"/>
              </a:spcBef>
            </a:pPr>
            <a:r>
              <a:rPr lang="ja-JP" altLang="en-US" sz="2200" dirty="0">
                <a:solidFill>
                  <a:srgbClr val="000000"/>
                </a:solidFill>
              </a:rPr>
              <a:t>担当：	松田</a:t>
            </a:r>
            <a:r>
              <a:rPr lang="ja-JP" altLang="en-US" sz="2200" dirty="0" smtClean="0">
                <a:solidFill>
                  <a:srgbClr val="000000"/>
                </a:solidFill>
              </a:rPr>
              <a:t>祐司 教授</a:t>
            </a:r>
            <a:r>
              <a:rPr lang="en-US" altLang="ja-JP" sz="2200" dirty="0" smtClean="0">
                <a:solidFill>
                  <a:srgbClr val="000000"/>
                </a:solidFill>
              </a:rPr>
              <a:t>,  </a:t>
            </a:r>
            <a:r>
              <a:rPr lang="ja-JP" altLang="en-US" sz="2200" dirty="0" smtClean="0">
                <a:solidFill>
                  <a:srgbClr val="000000"/>
                </a:solidFill>
              </a:rPr>
              <a:t>笠原裕一 准教授</a:t>
            </a:r>
            <a:r>
              <a:rPr lang="en-US" altLang="ja-JP" sz="2200" dirty="0" smtClean="0">
                <a:solidFill>
                  <a:srgbClr val="000000"/>
                </a:solidFill>
              </a:rPr>
              <a:t>,</a:t>
            </a:r>
            <a:r>
              <a:rPr lang="ja-JP" altLang="en-US" sz="2200" dirty="0" smtClean="0">
                <a:solidFill>
                  <a:srgbClr val="000000"/>
                </a:solidFill>
              </a:rPr>
              <a:t>　 笠原成 助教</a:t>
            </a:r>
            <a:endParaRPr lang="ja-JP" altLang="en-US" sz="2200" dirty="0">
              <a:solidFill>
                <a:srgbClr val="000000"/>
              </a:solidFill>
            </a:endParaRP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3880663" y="1916832"/>
            <a:ext cx="5109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物質</a:t>
            </a:r>
            <a:r>
              <a:rPr lang="ja-JP" altLang="en-US" b="1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中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の電子：</a:t>
            </a:r>
            <a:r>
              <a:rPr lang="ja-JP" altLang="en-US" b="1" dirty="0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</a:rPr>
              <a:t>量子力学的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に振舞う</a:t>
            </a:r>
          </a:p>
        </p:txBody>
      </p:sp>
      <p:sp>
        <p:nvSpPr>
          <p:cNvPr id="22" name="AutoShape 37"/>
          <p:cNvSpPr>
            <a:spLocks noChangeArrowheads="1"/>
          </p:cNvSpPr>
          <p:nvPr/>
        </p:nvSpPr>
        <p:spPr bwMode="auto">
          <a:xfrm rot="5400000">
            <a:off x="5903588" y="2388689"/>
            <a:ext cx="5433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45462211 h 21600"/>
              <a:gd name="T4" fmla="*/ 2147483647 w 21600"/>
              <a:gd name="T5" fmla="*/ 2090924422 h 21600"/>
              <a:gd name="T6" fmla="*/ 2147483647 w 21600"/>
              <a:gd name="T7" fmla="*/ 104546221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ED7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3682638" y="2850839"/>
            <a:ext cx="55698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b="1" u="sng" dirty="0" smtClean="0">
                <a:solidFill>
                  <a:srgbClr val="0000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超伝導：量子</a:t>
            </a:r>
            <a:r>
              <a:rPr lang="ja-JP" altLang="en-US" b="1" u="sng" dirty="0">
                <a:solidFill>
                  <a:srgbClr val="0000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現象が</a:t>
            </a:r>
            <a:r>
              <a:rPr lang="ja-JP" altLang="en-US" b="1" u="sng" dirty="0" smtClean="0">
                <a:solidFill>
                  <a:srgbClr val="0000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マクロに現れる</a:t>
            </a:r>
            <a:endParaRPr lang="en-US" altLang="ja-JP" b="1" u="sng" dirty="0" smtClean="0">
              <a:solidFill>
                <a:srgbClr val="0000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1403647" y="1700808"/>
            <a:ext cx="2001284" cy="2480426"/>
            <a:chOff x="1813705" y="2071031"/>
            <a:chExt cx="1592741" cy="2480426"/>
          </a:xfrm>
        </p:grpSpPr>
        <p:sp>
          <p:nvSpPr>
            <p:cNvPr id="41" name="Text Box 9"/>
            <p:cNvSpPr txBox="1">
              <a:spLocks/>
            </p:cNvSpPr>
            <p:nvPr/>
          </p:nvSpPr>
          <p:spPr bwMode="auto">
            <a:xfrm>
              <a:off x="1813705" y="2071031"/>
              <a:ext cx="1511494" cy="6617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kumimoji="0" lang="en-US" altLang="ja-JP" sz="1600" b="1" dirty="0" smtClean="0">
                  <a:solidFill>
                    <a:srgbClr val="0000FF"/>
                  </a:solidFill>
                  <a:latin typeface="Arial" pitchFamily="34" charset="0"/>
                  <a:ea typeface="ＭＳ Ｐゴシック" pitchFamily="50" charset="-128"/>
                </a:rPr>
                <a:t>Hydrogen-sulfide</a:t>
              </a:r>
            </a:p>
            <a:p>
              <a:pPr algn="r">
                <a:spcBef>
                  <a:spcPct val="50000"/>
                </a:spcBef>
              </a:pPr>
              <a:r>
                <a:rPr kumimoji="0" lang="en-US" altLang="ja-JP" sz="1400" b="1" i="1" dirty="0">
                  <a:solidFill>
                    <a:srgbClr val="0000FF"/>
                  </a:solidFill>
                  <a:latin typeface="Arial" pitchFamily="34" charset="0"/>
                  <a:ea typeface="ＭＳ Ｐゴシック" pitchFamily="50" charset="-128"/>
                </a:rPr>
                <a:t>T</a:t>
              </a:r>
              <a:r>
                <a:rPr kumimoji="0" lang="en-US" altLang="ja-JP" sz="1400" b="1" baseline="-25000" dirty="0">
                  <a:solidFill>
                    <a:srgbClr val="0000FF"/>
                  </a:solidFill>
                  <a:latin typeface="Arial" pitchFamily="34" charset="0"/>
                  <a:ea typeface="ＭＳ Ｐゴシック" pitchFamily="50" charset="-128"/>
                </a:rPr>
                <a:t>c</a:t>
              </a:r>
              <a:r>
                <a:rPr kumimoji="0" lang="en-US" altLang="ja-JP" sz="1400" b="1" dirty="0">
                  <a:solidFill>
                    <a:srgbClr val="0000FF"/>
                  </a:solidFill>
                  <a:latin typeface="Arial" pitchFamily="34" charset="0"/>
                  <a:ea typeface="ＭＳ Ｐゴシック" pitchFamily="50" charset="-128"/>
                </a:rPr>
                <a:t> = 203 K </a:t>
              </a:r>
              <a:r>
                <a:rPr kumimoji="0" lang="en-US" altLang="ja-JP" sz="1400" b="1" dirty="0" smtClean="0">
                  <a:solidFill>
                    <a:srgbClr val="0000FF"/>
                  </a:solidFill>
                  <a:latin typeface="Arial" pitchFamily="34" charset="0"/>
                  <a:ea typeface="ＭＳ Ｐゴシック" pitchFamily="50" charset="-128"/>
                </a:rPr>
                <a:t>(2015</a:t>
              </a:r>
              <a:r>
                <a:rPr kumimoji="0" lang="ja-JP" altLang="en-US" sz="1400" b="1" dirty="0" smtClean="0">
                  <a:solidFill>
                    <a:srgbClr val="0000FF"/>
                  </a:solidFill>
                  <a:latin typeface="Arial" pitchFamily="34" charset="0"/>
                  <a:ea typeface="ＭＳ Ｐゴシック" pitchFamily="50" charset="-128"/>
                </a:rPr>
                <a:t>年</a:t>
              </a:r>
              <a:r>
                <a:rPr kumimoji="0" lang="en-US" altLang="ja-JP" sz="1400" b="1" dirty="0" smtClean="0">
                  <a:solidFill>
                    <a:srgbClr val="0000FF"/>
                  </a:solidFill>
                  <a:latin typeface="Arial" pitchFamily="34" charset="0"/>
                  <a:ea typeface="ＭＳ Ｐゴシック" pitchFamily="50" charset="-128"/>
                </a:rPr>
                <a:t>)</a:t>
              </a:r>
            </a:p>
          </p:txBody>
        </p:sp>
        <p:sp>
          <p:nvSpPr>
            <p:cNvPr id="2" name="円/楕円 1"/>
            <p:cNvSpPr/>
            <p:nvPr/>
          </p:nvSpPr>
          <p:spPr>
            <a:xfrm>
              <a:off x="3288265" y="2336363"/>
              <a:ext cx="118181" cy="12999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00FF"/>
                </a:solidFill>
              </a:endParaRPr>
            </a:p>
          </p:txBody>
        </p:sp>
        <p:cxnSp>
          <p:nvCxnSpPr>
            <p:cNvPr id="4" name="直線コネクタ 3"/>
            <p:cNvCxnSpPr/>
            <p:nvPr/>
          </p:nvCxnSpPr>
          <p:spPr>
            <a:xfrm flipV="1">
              <a:off x="3139626" y="2527647"/>
              <a:ext cx="176908" cy="2023810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テキスト ボックス 10"/>
          <p:cNvSpPr txBox="1">
            <a:spLocks noChangeArrowheads="1"/>
          </p:cNvSpPr>
          <p:nvPr/>
        </p:nvSpPr>
        <p:spPr bwMode="auto">
          <a:xfrm>
            <a:off x="3729714" y="3282887"/>
            <a:ext cx="55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u="sng" dirty="0" smtClean="0">
                <a:latin typeface="Calibri" pitchFamily="34" charset="0"/>
              </a:rPr>
              <a:t>“</a:t>
            </a:r>
            <a:r>
              <a:rPr lang="ja-JP" altLang="en-US" u="sng" dirty="0" smtClean="0">
                <a:latin typeface="Calibri" pitchFamily="34" charset="0"/>
              </a:rPr>
              <a:t>自然界</a:t>
            </a:r>
            <a:r>
              <a:rPr lang="ja-JP" altLang="en-US" u="sng" dirty="0">
                <a:latin typeface="Calibri" pitchFamily="34" charset="0"/>
              </a:rPr>
              <a:t>で最も</a:t>
            </a:r>
            <a:r>
              <a:rPr lang="ja-JP" altLang="en-US" u="sng" dirty="0" smtClean="0">
                <a:latin typeface="Calibri" pitchFamily="34" charset="0"/>
              </a:rPr>
              <a:t>美しく劇的な相転移”</a:t>
            </a:r>
            <a:endParaRPr lang="ja-JP" altLang="en-US" u="sng" dirty="0">
              <a:latin typeface="Calibri" pitchFamily="34" charset="0"/>
            </a:endParaRPr>
          </a:p>
        </p:txBody>
      </p:sp>
      <p:sp>
        <p:nvSpPr>
          <p:cNvPr id="50" name="Text Box 11"/>
          <p:cNvSpPr txBox="1">
            <a:spLocks/>
          </p:cNvSpPr>
          <p:nvPr/>
        </p:nvSpPr>
        <p:spPr bwMode="auto">
          <a:xfrm rot="16200000">
            <a:off x="104337" y="2222306"/>
            <a:ext cx="5934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r>
              <a:rPr kumimoji="0" lang="en-US" altLang="ja-JP" sz="1200" b="1" i="1" dirty="0" smtClean="0">
                <a:latin typeface="Arial" pitchFamily="34" charset="0"/>
                <a:ea typeface="ＭＳ Ｐゴシック" pitchFamily="50" charset="-128"/>
              </a:rPr>
              <a:t>T</a:t>
            </a:r>
            <a:r>
              <a:rPr kumimoji="0" lang="en-US" altLang="ja-JP" sz="1200" b="1" baseline="-25000" dirty="0" smtClean="0">
                <a:latin typeface="Arial" pitchFamily="34" charset="0"/>
                <a:ea typeface="ＭＳ Ｐゴシック" pitchFamily="50" charset="-128"/>
              </a:rPr>
              <a:t>c</a:t>
            </a:r>
            <a:r>
              <a:rPr kumimoji="0" lang="en-US" altLang="ja-JP" sz="1200" b="1" dirty="0" smtClean="0">
                <a:latin typeface="Arial" pitchFamily="34" charset="0"/>
                <a:ea typeface="ＭＳ Ｐゴシック" pitchFamily="50" charset="-128"/>
              </a:rPr>
              <a:t> (K)</a:t>
            </a:r>
            <a:endParaRPr kumimoji="0" lang="ja-JP" altLang="en-US" sz="1200" b="1" dirty="0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827584" y="124801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dirty="0"/>
              <a:t>固体電子物性研究室</a:t>
            </a:r>
            <a:endParaRPr lang="en-US" altLang="ja-JP" dirty="0"/>
          </a:p>
        </p:txBody>
      </p:sp>
      <p:sp>
        <p:nvSpPr>
          <p:cNvPr id="57" name="角丸四角形 56"/>
          <p:cNvSpPr/>
          <p:nvPr/>
        </p:nvSpPr>
        <p:spPr>
          <a:xfrm>
            <a:off x="4314790" y="3905221"/>
            <a:ext cx="4783350" cy="2836147"/>
          </a:xfrm>
          <a:prstGeom prst="roundRect">
            <a:avLst>
              <a:gd name="adj" fmla="val 6410"/>
            </a:avLst>
          </a:prstGeom>
          <a:gradFill>
            <a:gsLst>
              <a:gs pos="0">
                <a:srgbClr val="92D050"/>
              </a:gs>
              <a:gs pos="8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4345568" y="4005064"/>
            <a:ext cx="47469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非従来型超伝導</a:t>
            </a:r>
            <a:endParaRPr lang="en-US" altLang="ja-JP" sz="1800" baseline="-250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4427984" y="59492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先端の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凝縮系物理学</a:t>
            </a: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おいて</a:t>
            </a:r>
            <a:endParaRPr lang="en-US" altLang="ja-JP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最も重要な</a:t>
            </a:r>
            <a:r>
              <a:rPr lang="ja-JP" altLang="en-US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研究課題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一つ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4799774" y="1300698"/>
            <a:ext cx="3445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</a:rPr>
              <a:t>“</a:t>
            </a:r>
            <a:r>
              <a:rPr lang="ja-JP" altLang="en-US" sz="2000" dirty="0" smtClean="0">
                <a:solidFill>
                  <a:srgbClr val="000000"/>
                </a:solidFill>
              </a:rPr>
              <a:t>固体電子</a:t>
            </a:r>
            <a:r>
              <a:rPr lang="en-US" altLang="ja-JP" sz="2000" dirty="0" smtClean="0">
                <a:solidFill>
                  <a:srgbClr val="000000"/>
                </a:solidFill>
              </a:rPr>
              <a:t>”</a:t>
            </a:r>
            <a:r>
              <a:rPr lang="en-US" altLang="ja-JP" sz="20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or </a:t>
            </a:r>
            <a:r>
              <a:rPr lang="ja-JP" altLang="en-US" sz="20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</a:rPr>
              <a:t>“</a:t>
            </a:r>
            <a:r>
              <a:rPr lang="ja-JP" altLang="en-US" sz="2000" dirty="0" smtClean="0">
                <a:solidFill>
                  <a:srgbClr val="000000"/>
                </a:solidFill>
              </a:rPr>
              <a:t>課題演習</a:t>
            </a:r>
            <a:r>
              <a:rPr lang="en-US" altLang="ja-JP" sz="20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B3</a:t>
            </a:r>
            <a:r>
              <a:rPr lang="en-US" altLang="ja-JP" sz="2000" dirty="0" smtClean="0">
                <a:solidFill>
                  <a:srgbClr val="000000"/>
                </a:solidFill>
              </a:rPr>
              <a:t>”</a:t>
            </a:r>
            <a:endParaRPr lang="ja-JP" altLang="en-US" sz="2000" dirty="0"/>
          </a:p>
        </p:txBody>
      </p:sp>
      <p:sp>
        <p:nvSpPr>
          <p:cNvPr id="61" name="角丸四角形 60"/>
          <p:cNvSpPr/>
          <p:nvPr/>
        </p:nvSpPr>
        <p:spPr>
          <a:xfrm>
            <a:off x="3923928" y="1268760"/>
            <a:ext cx="4752528" cy="45974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80"/>
          <a:stretch/>
        </p:blipFill>
        <p:spPr bwMode="auto">
          <a:xfrm>
            <a:off x="4124525" y="1339722"/>
            <a:ext cx="700401" cy="34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正方形/長方形 48"/>
          <p:cNvSpPr/>
          <p:nvPr/>
        </p:nvSpPr>
        <p:spPr>
          <a:xfrm>
            <a:off x="4347974" y="4376717"/>
            <a:ext cx="48245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標準理論</a:t>
            </a:r>
            <a:r>
              <a:rPr lang="en-US" altLang="ja-JP" sz="1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(BCS</a:t>
            </a:r>
            <a:r>
              <a:rPr lang="ja-JP" altLang="en-US" sz="1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理論</a:t>
            </a:r>
            <a:r>
              <a:rPr lang="en-US" altLang="ja-JP" sz="1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の枠組みを超えた超伝導</a:t>
            </a:r>
            <a:endParaRPr lang="en-US" altLang="ja-JP" sz="1800" dirty="0">
              <a:solidFill>
                <a:srgbClr val="CC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ctr"/>
            <a:r>
              <a:rPr lang="ja-JP" altLang="en-US" sz="16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銅酸化物高温超伝導体、鉄系高温超伝導体、</a:t>
            </a:r>
            <a:endParaRPr lang="en-US" altLang="ja-JP" sz="16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ctr"/>
            <a:r>
              <a:rPr lang="ja-JP" altLang="en-US" sz="16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重い電子系超伝導体、有機</a:t>
            </a:r>
            <a:r>
              <a:rPr lang="ja-JP" altLang="en-US" sz="160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超伝導体</a:t>
            </a:r>
            <a:endParaRPr lang="en-US" altLang="ja-JP" sz="1600" dirty="0" smtClean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314" y="611433"/>
            <a:ext cx="537051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" name="正方形/長方形 51"/>
          <p:cNvSpPr/>
          <p:nvPr/>
        </p:nvSpPr>
        <p:spPr>
          <a:xfrm>
            <a:off x="4453066" y="52749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ja-JP" altLang="en-US" sz="1800" b="1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強く相互作用しあう電子系</a:t>
            </a:r>
            <a:r>
              <a:rPr lang="en-US" altLang="ja-JP" sz="1800" b="1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800" b="1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強相関電子系</a:t>
            </a:r>
            <a:r>
              <a:rPr lang="en-US" altLang="ja-JP" sz="1800" b="1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lvl="0" algn="ctr"/>
            <a:r>
              <a:rPr lang="ja-JP" altLang="en-US" sz="1800" b="1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が示す多彩な量子現象</a:t>
            </a:r>
            <a:endParaRPr lang="en-US" altLang="ja-JP" sz="1800" b="1" dirty="0">
              <a:solidFill>
                <a:srgbClr val="FF33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391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11017" y="827127"/>
            <a:ext cx="561662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1700"/>
              </a:lnSpc>
              <a:spcBef>
                <a:spcPct val="50000"/>
              </a:spcBef>
            </a:pPr>
            <a:r>
              <a:rPr lang="ja-JP" altLang="en-US" sz="2000" dirty="0" smtClean="0">
                <a:latin typeface="+mj-ea"/>
              </a:rPr>
              <a:t>・超伝導</a:t>
            </a:r>
            <a:r>
              <a:rPr lang="ja-JP" altLang="en-US" sz="2000" dirty="0">
                <a:latin typeface="+mj-ea"/>
              </a:rPr>
              <a:t>の</a:t>
            </a:r>
            <a:r>
              <a:rPr lang="ja-JP" altLang="en-US" sz="2000" dirty="0" smtClean="0">
                <a:latin typeface="+mj-ea"/>
              </a:rPr>
              <a:t>現象論（</a:t>
            </a:r>
            <a:r>
              <a:rPr lang="en-US" altLang="ja-JP" sz="2000" dirty="0" err="1" smtClean="0">
                <a:latin typeface="+mj-ea"/>
              </a:rPr>
              <a:t>Ginzburg</a:t>
            </a:r>
            <a:r>
              <a:rPr lang="en-US" altLang="ja-JP" sz="2000" dirty="0" smtClean="0">
                <a:latin typeface="+mj-ea"/>
              </a:rPr>
              <a:t>-Landau</a:t>
            </a:r>
            <a:r>
              <a:rPr lang="ja-JP" altLang="en-US" sz="2000" dirty="0" smtClean="0">
                <a:latin typeface="+mj-ea"/>
              </a:rPr>
              <a:t>理論）</a:t>
            </a:r>
            <a:endParaRPr lang="en-US" altLang="ja-JP" sz="2000" dirty="0" smtClean="0">
              <a:latin typeface="+mj-ea"/>
            </a:endParaRPr>
          </a:p>
          <a:p>
            <a:pPr marL="0" lvl="1">
              <a:lnSpc>
                <a:spcPts val="1700"/>
              </a:lnSpc>
              <a:spcBef>
                <a:spcPct val="50000"/>
              </a:spcBef>
            </a:pPr>
            <a:r>
              <a:rPr lang="en-US" altLang="ja-JP" sz="2000" dirty="0" smtClean="0">
                <a:latin typeface="+mj-ea"/>
              </a:rPr>
              <a:t> </a:t>
            </a:r>
            <a:r>
              <a:rPr lang="ja-JP" altLang="en-US" sz="2000" dirty="0" smtClean="0">
                <a:latin typeface="+mj-ea"/>
              </a:rPr>
              <a:t>　</a:t>
            </a:r>
            <a:r>
              <a:rPr lang="en-US" altLang="ja-JP" sz="2000" dirty="0" smtClean="0">
                <a:latin typeface="+mj-ea"/>
              </a:rPr>
              <a:t>-</a:t>
            </a:r>
            <a:r>
              <a:rPr lang="ja-JP" altLang="en-US" sz="2000" dirty="0" smtClean="0">
                <a:latin typeface="+mj-ea"/>
              </a:rPr>
              <a:t>　巨視的波動関数</a:t>
            </a:r>
            <a:endParaRPr lang="en-US" altLang="ja-JP" sz="2000" dirty="0" smtClean="0">
              <a:latin typeface="+mj-ea"/>
            </a:endParaRPr>
          </a:p>
          <a:p>
            <a:pPr marL="0" lvl="1">
              <a:lnSpc>
                <a:spcPts val="1700"/>
              </a:lnSpc>
              <a:spcBef>
                <a:spcPct val="50000"/>
              </a:spcBef>
            </a:pPr>
            <a:r>
              <a:rPr lang="en-US" altLang="ja-JP" sz="2000" dirty="0">
                <a:latin typeface="+mj-ea"/>
              </a:rPr>
              <a:t> </a:t>
            </a:r>
            <a:r>
              <a:rPr lang="en-US" altLang="ja-JP" sz="2000" dirty="0" smtClean="0">
                <a:latin typeface="+mj-ea"/>
              </a:rPr>
              <a:t>  -  </a:t>
            </a:r>
            <a:r>
              <a:rPr lang="ja-JP" altLang="en-US" sz="2000" dirty="0" smtClean="0">
                <a:latin typeface="+mj-ea"/>
              </a:rPr>
              <a:t>ゲージ</a:t>
            </a:r>
            <a:r>
              <a:rPr lang="ja-JP" altLang="en-US" sz="2000" dirty="0">
                <a:latin typeface="+mj-ea"/>
              </a:rPr>
              <a:t>対称性の破れ</a:t>
            </a:r>
            <a:endParaRPr lang="en-US" altLang="ja-JP" sz="2000" dirty="0" smtClean="0">
              <a:latin typeface="+mj-ea"/>
            </a:endParaRPr>
          </a:p>
          <a:p>
            <a:pPr marL="0" lvl="1">
              <a:lnSpc>
                <a:spcPts val="1700"/>
              </a:lnSpc>
              <a:spcBef>
                <a:spcPct val="50000"/>
              </a:spcBef>
            </a:pPr>
            <a:r>
              <a:rPr lang="ja-JP" altLang="en-US" sz="2000" dirty="0" smtClean="0">
                <a:latin typeface="+mj-ea"/>
              </a:rPr>
              <a:t>・</a:t>
            </a:r>
            <a:r>
              <a:rPr lang="ja-JP" altLang="en-US" sz="2000" dirty="0">
                <a:latin typeface="+mj-ea"/>
              </a:rPr>
              <a:t>超伝導の</a:t>
            </a:r>
            <a:r>
              <a:rPr lang="ja-JP" altLang="en-US" sz="2000" dirty="0" smtClean="0">
                <a:latin typeface="+mj-ea"/>
              </a:rPr>
              <a:t>微視的標準理論　（</a:t>
            </a:r>
            <a:r>
              <a:rPr lang="en-US" altLang="ja-JP" sz="2000" dirty="0" smtClean="0">
                <a:latin typeface="+mj-ea"/>
              </a:rPr>
              <a:t>BCS</a:t>
            </a:r>
            <a:r>
              <a:rPr lang="ja-JP" altLang="en-US" sz="2000" dirty="0" smtClean="0">
                <a:latin typeface="+mj-ea"/>
              </a:rPr>
              <a:t>理論）</a:t>
            </a:r>
            <a:endParaRPr lang="en-US" altLang="ja-JP" sz="2000" dirty="0">
              <a:latin typeface="+mj-ea"/>
            </a:endParaRPr>
          </a:p>
          <a:p>
            <a:pPr marL="0" lvl="1">
              <a:lnSpc>
                <a:spcPts val="1700"/>
              </a:lnSpc>
              <a:spcBef>
                <a:spcPct val="50000"/>
              </a:spcBef>
            </a:pPr>
            <a:r>
              <a:rPr lang="ja-JP" altLang="en-US" sz="2000" dirty="0" smtClean="0">
                <a:latin typeface="+mj-ea"/>
              </a:rPr>
              <a:t>　</a:t>
            </a:r>
            <a:r>
              <a:rPr lang="en-US" altLang="ja-JP" sz="2000" dirty="0" smtClean="0">
                <a:latin typeface="+mj-ea"/>
              </a:rPr>
              <a:t>- </a:t>
            </a:r>
            <a:r>
              <a:rPr lang="ja-JP" altLang="en-US" sz="2000" dirty="0" smtClean="0">
                <a:latin typeface="+mj-ea"/>
              </a:rPr>
              <a:t>クーパー問題、</a:t>
            </a:r>
            <a:r>
              <a:rPr lang="en-US" altLang="ja-JP" sz="2000" dirty="0" smtClean="0">
                <a:latin typeface="+mj-ea"/>
              </a:rPr>
              <a:t>BCS</a:t>
            </a:r>
            <a:r>
              <a:rPr lang="ja-JP" altLang="en-US" sz="2000" dirty="0" smtClean="0">
                <a:latin typeface="+mj-ea"/>
              </a:rPr>
              <a:t>基底状態</a:t>
            </a:r>
            <a:endParaRPr lang="en-US" altLang="ja-JP" sz="2000" dirty="0" smtClean="0">
              <a:latin typeface="+mj-ea"/>
            </a:endParaRPr>
          </a:p>
          <a:p>
            <a:pPr marL="0" lvl="1">
              <a:lnSpc>
                <a:spcPts val="1700"/>
              </a:lnSpc>
              <a:spcBef>
                <a:spcPct val="50000"/>
              </a:spcBef>
            </a:pPr>
            <a:r>
              <a:rPr lang="en-US" altLang="ja-JP" sz="2000" dirty="0" smtClean="0">
                <a:latin typeface="+mj-ea"/>
              </a:rPr>
              <a:t>  - </a:t>
            </a:r>
            <a:r>
              <a:rPr lang="ja-JP" altLang="en-US" sz="2000" dirty="0">
                <a:latin typeface="+mj-ea"/>
              </a:rPr>
              <a:t>準粒子</a:t>
            </a:r>
            <a:r>
              <a:rPr lang="ja-JP" altLang="en-US" sz="2000" dirty="0" smtClean="0">
                <a:latin typeface="+mj-ea"/>
              </a:rPr>
              <a:t>励起 </a:t>
            </a:r>
            <a:r>
              <a:rPr lang="en-US" altLang="ja-JP" sz="2000" dirty="0" smtClean="0">
                <a:latin typeface="+mj-ea"/>
              </a:rPr>
              <a:t>(</a:t>
            </a:r>
            <a:r>
              <a:rPr lang="ja-JP" altLang="en-US" sz="2000" dirty="0" smtClean="0">
                <a:latin typeface="+mj-ea"/>
              </a:rPr>
              <a:t>素励起</a:t>
            </a:r>
            <a:r>
              <a:rPr lang="en-US" altLang="ja-JP" sz="2000" dirty="0" smtClean="0">
                <a:latin typeface="+mj-ea"/>
              </a:rPr>
              <a:t>)</a:t>
            </a:r>
            <a:endParaRPr lang="ja-JP" altLang="en-US" sz="2000" dirty="0">
              <a:latin typeface="+mj-ea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84" y="727098"/>
            <a:ext cx="3755166" cy="171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079496" y="2373779"/>
            <a:ext cx="3729714" cy="33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J. Bardeen </a:t>
            </a:r>
            <a:r>
              <a:rPr lang="ja-JP" altLang="en-US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　</a:t>
            </a:r>
            <a:r>
              <a:rPr lang="ja-JP" altLang="en-US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</a:t>
            </a:r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L. Cooper   </a:t>
            </a:r>
            <a:r>
              <a:rPr lang="ja-JP" altLang="en-US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</a:t>
            </a:r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 </a:t>
            </a:r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R. Schrieffer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767476" y="2714714"/>
            <a:ext cx="4400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b="1" dirty="0">
                <a:solidFill>
                  <a:srgbClr val="008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1972 </a:t>
            </a:r>
            <a:r>
              <a:rPr lang="en-US" altLang="ja-JP" sz="1800" b="1" dirty="0" smtClean="0">
                <a:solidFill>
                  <a:srgbClr val="008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Nobel prize, </a:t>
            </a:r>
            <a:r>
              <a:rPr lang="en-US" altLang="ja-JP" sz="1800" b="1" dirty="0">
                <a:solidFill>
                  <a:srgbClr val="008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</a:t>
            </a:r>
            <a:r>
              <a:rPr lang="en-US" altLang="ja-JP" sz="1800" b="1" dirty="0" smtClean="0">
                <a:solidFill>
                  <a:srgbClr val="008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or the BCS theory</a:t>
            </a:r>
            <a:endParaRPr lang="ja-JP" altLang="en-US" sz="1800" b="1" dirty="0">
              <a:solidFill>
                <a:srgbClr val="008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8674" name="Picture 2" descr="http://ee.sharif.edu/~varahram/hts-course/coop_files/bcs1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83" y="3469070"/>
            <a:ext cx="1504967" cy="178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img_lrg/mag1sm.jpg not f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0"/>
          <a:stretch/>
        </p:blipFill>
        <p:spPr bwMode="auto">
          <a:xfrm>
            <a:off x="4822076" y="3469070"/>
            <a:ext cx="2133450" cy="18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3200" dirty="0">
                <a:latin typeface="+mj-ea"/>
              </a:rPr>
              <a:t>課題演習　</a:t>
            </a:r>
            <a:r>
              <a:rPr lang="en-US" altLang="ja-JP" sz="3200" dirty="0">
                <a:latin typeface="+mj-ea"/>
              </a:rPr>
              <a:t>B3</a:t>
            </a:r>
            <a:r>
              <a:rPr lang="ja-JP" altLang="en-US" sz="3200" dirty="0">
                <a:latin typeface="+mj-ea"/>
              </a:rPr>
              <a:t>　「固体電子の量子現象」</a:t>
            </a:r>
            <a:r>
              <a:rPr lang="ja-JP" altLang="en-US" sz="3200" dirty="0"/>
              <a:t>の目的</a:t>
            </a:r>
            <a:endParaRPr lang="ja-JP" altLang="en-US" sz="3200" dirty="0"/>
          </a:p>
        </p:txBody>
      </p:sp>
      <p:sp>
        <p:nvSpPr>
          <p:cNvPr id="7" name="正方形/長方形 6"/>
          <p:cNvSpPr/>
          <p:nvPr/>
        </p:nvSpPr>
        <p:spPr>
          <a:xfrm>
            <a:off x="-108520" y="4541058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ja-JP" altLang="en-US" sz="2000" b="1" u="sng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超伝導エネルギーギャップの形成</a:t>
            </a:r>
            <a:endParaRPr lang="ja-JP" altLang="en-US" sz="2000" b="1" u="sng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2082" y="4941168"/>
            <a:ext cx="418389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1900" dirty="0" smtClean="0"/>
              <a:t>超伝導の出現機構を強く反映</a:t>
            </a:r>
            <a:endParaRPr lang="en-US" altLang="ja-JP" sz="19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1900" dirty="0" smtClean="0"/>
              <a:t>最先端で研究されている非従来型超伝導でも極めて重要</a:t>
            </a:r>
            <a:endParaRPr lang="ja-JP" altLang="en-US" sz="1900" dirty="0"/>
          </a:p>
        </p:txBody>
      </p:sp>
      <p:sp>
        <p:nvSpPr>
          <p:cNvPr id="10" name="正方形/長方形 9"/>
          <p:cNvSpPr/>
          <p:nvPr/>
        </p:nvSpPr>
        <p:spPr>
          <a:xfrm>
            <a:off x="4325154" y="3068960"/>
            <a:ext cx="4807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格子振動</a:t>
            </a:r>
            <a:r>
              <a:rPr lang="en-US" altLang="ja-JP" sz="2000" dirty="0" smtClean="0"/>
              <a:t>(</a:t>
            </a:r>
            <a:r>
              <a:rPr lang="ja-JP" altLang="en-US" sz="2000" dirty="0"/>
              <a:t>フォノン</a:t>
            </a:r>
            <a:r>
              <a:rPr lang="en-US" altLang="ja-JP" sz="2000" dirty="0" smtClean="0"/>
              <a:t>)</a:t>
            </a:r>
            <a:r>
              <a:rPr lang="ja-JP" altLang="en-US" sz="2000" dirty="0" smtClean="0"/>
              <a:t>により媒介される超伝導</a:t>
            </a:r>
            <a:endParaRPr lang="en-US" altLang="ja-JP" sz="2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287396" y="5604019"/>
            <a:ext cx="4808526" cy="10464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000" dirty="0" smtClean="0"/>
              <a:t>従来型、および非従来型超伝導における</a:t>
            </a:r>
            <a:endParaRPr lang="en-US" altLang="ja-JP" sz="2000" dirty="0"/>
          </a:p>
          <a:p>
            <a:pPr algn="ctr"/>
            <a:r>
              <a:rPr lang="ja-JP" altLang="en-US" sz="2000" dirty="0" smtClean="0"/>
              <a:t>エネルギーギャップ構造</a:t>
            </a:r>
            <a:r>
              <a:rPr lang="ja-JP" altLang="en-US" sz="2000" dirty="0" smtClean="0"/>
              <a:t>を理解</a:t>
            </a:r>
            <a:endParaRPr lang="en-US" altLang="ja-JP" sz="2000" dirty="0" smtClean="0"/>
          </a:p>
          <a:p>
            <a:r>
              <a:rPr lang="en-US" altLang="ja-JP" sz="2200" dirty="0" smtClean="0">
                <a:sym typeface="Wingdings" panose="05000000000000000000" pitchFamily="2" charset="2"/>
              </a:rPr>
              <a:t></a:t>
            </a:r>
            <a:r>
              <a:rPr lang="ja-JP" altLang="en-US" sz="2200" dirty="0" smtClean="0">
                <a:sym typeface="Wingdings" panose="05000000000000000000" pitchFamily="2" charset="2"/>
              </a:rPr>
              <a:t>凝縮系物理学の先端研究</a:t>
            </a:r>
            <a:r>
              <a:rPr lang="ja-JP" altLang="en-US" sz="2200" dirty="0" smtClean="0"/>
              <a:t>への誘い</a:t>
            </a:r>
            <a:endParaRPr lang="ja-JP" altLang="en-US" sz="22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07504" y="5988237"/>
            <a:ext cx="4120466" cy="646331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1800" dirty="0" smtClean="0"/>
              <a:t>実習：　</a:t>
            </a:r>
            <a:r>
              <a:rPr lang="ja-JP" altLang="en-US" sz="1800" dirty="0" smtClean="0"/>
              <a:t>トンネルスペクトル</a:t>
            </a:r>
            <a:r>
              <a:rPr lang="ja-JP" altLang="en-US" sz="1800" dirty="0"/>
              <a:t>測定</a:t>
            </a:r>
            <a:r>
              <a:rPr lang="ja-JP" altLang="en-US" sz="1800" dirty="0" smtClean="0"/>
              <a:t>に</a:t>
            </a:r>
            <a:r>
              <a:rPr lang="ja-JP" altLang="en-US" sz="1800" dirty="0" smtClean="0"/>
              <a:t>よる</a:t>
            </a:r>
            <a:endParaRPr lang="en-US" altLang="ja-JP" sz="1800" dirty="0"/>
          </a:p>
          <a:p>
            <a:r>
              <a:rPr lang="ja-JP" altLang="en-US" sz="1800" dirty="0" smtClean="0"/>
              <a:t>　超伝導</a:t>
            </a:r>
            <a:r>
              <a:rPr lang="ja-JP" altLang="en-US" sz="1800" dirty="0" smtClean="0"/>
              <a:t>エネルギーギャップ</a:t>
            </a:r>
            <a:r>
              <a:rPr lang="ja-JP" altLang="en-US" sz="1800" dirty="0"/>
              <a:t>の直接</a:t>
            </a:r>
            <a:r>
              <a:rPr lang="ja-JP" altLang="en-US" sz="1800" dirty="0" smtClean="0"/>
              <a:t>観測</a:t>
            </a:r>
            <a:endParaRPr lang="en-US" altLang="ja-JP" sz="1800" dirty="0" smtClean="0"/>
          </a:p>
        </p:txBody>
      </p:sp>
      <p:grpSp>
        <p:nvGrpSpPr>
          <p:cNvPr id="55" name="グループ化 54"/>
          <p:cNvGrpSpPr/>
          <p:nvPr/>
        </p:nvGrpSpPr>
        <p:grpSpPr>
          <a:xfrm>
            <a:off x="683568" y="3015400"/>
            <a:ext cx="2377416" cy="1500020"/>
            <a:chOff x="444674" y="2932865"/>
            <a:chExt cx="2615158" cy="181502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455691" y="3058438"/>
              <a:ext cx="769731" cy="1273744"/>
              <a:chOff x="9528699" y="3427040"/>
              <a:chExt cx="769731" cy="1944481"/>
            </a:xfrm>
          </p:grpSpPr>
          <p:sp>
            <p:nvSpPr>
              <p:cNvPr id="29" name="正方形/長方形 28"/>
              <p:cNvSpPr/>
              <p:nvPr/>
            </p:nvSpPr>
            <p:spPr>
              <a:xfrm>
                <a:off x="9528699" y="4803171"/>
                <a:ext cx="754380" cy="56625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5" name="直線コネクタ 24"/>
              <p:cNvCxnSpPr/>
              <p:nvPr/>
            </p:nvCxnSpPr>
            <p:spPr>
              <a:xfrm flipV="1">
                <a:off x="10288895" y="3469072"/>
                <a:ext cx="0" cy="19024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フリーフォーム 27"/>
              <p:cNvSpPr/>
              <p:nvPr/>
            </p:nvSpPr>
            <p:spPr>
              <a:xfrm>
                <a:off x="9544050" y="3427040"/>
                <a:ext cx="754380" cy="1558118"/>
              </a:xfrm>
              <a:custGeom>
                <a:avLst/>
                <a:gdLst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662940 w 754380"/>
                  <a:gd name="connsiteY2" fmla="*/ 1348740 h 2183130"/>
                  <a:gd name="connsiteX3" fmla="*/ 308610 w 754380"/>
                  <a:gd name="connsiteY3" fmla="*/ 1771650 h 2183130"/>
                  <a:gd name="connsiteX4" fmla="*/ 0 w 754380"/>
                  <a:gd name="connsiteY4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662940 w 754380"/>
                  <a:gd name="connsiteY2" fmla="*/ 1348740 h 2183130"/>
                  <a:gd name="connsiteX3" fmla="*/ 308610 w 754380"/>
                  <a:gd name="connsiteY3" fmla="*/ 1771650 h 2183130"/>
                  <a:gd name="connsiteX4" fmla="*/ 0 w 754380"/>
                  <a:gd name="connsiteY4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662940 w 754380"/>
                  <a:gd name="connsiteY2" fmla="*/ 134874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39446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39446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39446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6344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457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457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80060 w 754380"/>
                  <a:gd name="connsiteY2" fmla="*/ 14287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80060 w 754380"/>
                  <a:gd name="connsiteY2" fmla="*/ 14287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80060 w 754380"/>
                  <a:gd name="connsiteY2" fmla="*/ 14287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37210 w 754380"/>
                  <a:gd name="connsiteY2" fmla="*/ 15430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37210 w 754380"/>
                  <a:gd name="connsiteY2" fmla="*/ 1440180 h 2183130"/>
                  <a:gd name="connsiteX3" fmla="*/ 0 w 754380"/>
                  <a:gd name="connsiteY3" fmla="*/ 1885950 h 2183130"/>
                  <a:gd name="connsiteX0" fmla="*/ 742950 w 754380"/>
                  <a:gd name="connsiteY0" fmla="*/ 2192957 h 2192957"/>
                  <a:gd name="connsiteX1" fmla="*/ 754380 w 754380"/>
                  <a:gd name="connsiteY1" fmla="*/ 9827 h 2192957"/>
                  <a:gd name="connsiteX2" fmla="*/ 537210 w 754380"/>
                  <a:gd name="connsiteY2" fmla="*/ 1450007 h 2192957"/>
                  <a:gd name="connsiteX3" fmla="*/ 0 w 754380"/>
                  <a:gd name="connsiteY3" fmla="*/ 1895777 h 2192957"/>
                  <a:gd name="connsiteX0" fmla="*/ 742950 w 754380"/>
                  <a:gd name="connsiteY0" fmla="*/ 2192957 h 2192957"/>
                  <a:gd name="connsiteX1" fmla="*/ 754380 w 754380"/>
                  <a:gd name="connsiteY1" fmla="*/ 9827 h 2192957"/>
                  <a:gd name="connsiteX2" fmla="*/ 537210 w 754380"/>
                  <a:gd name="connsiteY2" fmla="*/ 1450007 h 2192957"/>
                  <a:gd name="connsiteX3" fmla="*/ 0 w 754380"/>
                  <a:gd name="connsiteY3" fmla="*/ 1895777 h 2192957"/>
                  <a:gd name="connsiteX0" fmla="*/ 742950 w 754380"/>
                  <a:gd name="connsiteY0" fmla="*/ 2191727 h 2191727"/>
                  <a:gd name="connsiteX1" fmla="*/ 754380 w 754380"/>
                  <a:gd name="connsiteY1" fmla="*/ 8597 h 2191727"/>
                  <a:gd name="connsiteX2" fmla="*/ 537210 w 754380"/>
                  <a:gd name="connsiteY2" fmla="*/ 1448777 h 2191727"/>
                  <a:gd name="connsiteX3" fmla="*/ 0 w 754380"/>
                  <a:gd name="connsiteY3" fmla="*/ 1894547 h 2191727"/>
                  <a:gd name="connsiteX0" fmla="*/ 742950 w 754380"/>
                  <a:gd name="connsiteY0" fmla="*/ 2191727 h 2191727"/>
                  <a:gd name="connsiteX1" fmla="*/ 754380 w 754380"/>
                  <a:gd name="connsiteY1" fmla="*/ 8597 h 2191727"/>
                  <a:gd name="connsiteX2" fmla="*/ 537210 w 754380"/>
                  <a:gd name="connsiteY2" fmla="*/ 1448777 h 2191727"/>
                  <a:gd name="connsiteX3" fmla="*/ 0 w 754380"/>
                  <a:gd name="connsiteY3" fmla="*/ 1894547 h 2191727"/>
                  <a:gd name="connsiteX0" fmla="*/ 742950 w 754380"/>
                  <a:gd name="connsiteY0" fmla="*/ 2193003 h 2193003"/>
                  <a:gd name="connsiteX1" fmla="*/ 754380 w 754380"/>
                  <a:gd name="connsiteY1" fmla="*/ 9873 h 2193003"/>
                  <a:gd name="connsiteX2" fmla="*/ 537210 w 754380"/>
                  <a:gd name="connsiteY2" fmla="*/ 1450053 h 2193003"/>
                  <a:gd name="connsiteX3" fmla="*/ 0 w 754380"/>
                  <a:gd name="connsiteY3" fmla="*/ 1895823 h 2193003"/>
                  <a:gd name="connsiteX0" fmla="*/ 742950 w 754380"/>
                  <a:gd name="connsiteY0" fmla="*/ 2191830 h 2191830"/>
                  <a:gd name="connsiteX1" fmla="*/ 754380 w 754380"/>
                  <a:gd name="connsiteY1" fmla="*/ 8700 h 2191830"/>
                  <a:gd name="connsiteX2" fmla="*/ 537210 w 754380"/>
                  <a:gd name="connsiteY2" fmla="*/ 1448880 h 2191830"/>
                  <a:gd name="connsiteX3" fmla="*/ 0 w 754380"/>
                  <a:gd name="connsiteY3" fmla="*/ 1894650 h 2191830"/>
                  <a:gd name="connsiteX0" fmla="*/ 742950 w 754380"/>
                  <a:gd name="connsiteY0" fmla="*/ 2191615 h 2191615"/>
                  <a:gd name="connsiteX1" fmla="*/ 754380 w 754380"/>
                  <a:gd name="connsiteY1" fmla="*/ 8485 h 2191615"/>
                  <a:gd name="connsiteX2" fmla="*/ 537210 w 754380"/>
                  <a:gd name="connsiteY2" fmla="*/ 1448665 h 2191615"/>
                  <a:gd name="connsiteX3" fmla="*/ 0 w 754380"/>
                  <a:gd name="connsiteY3" fmla="*/ 1894435 h 2191615"/>
                  <a:gd name="connsiteX0" fmla="*/ 742950 w 754380"/>
                  <a:gd name="connsiteY0" fmla="*/ 2192881 h 2192881"/>
                  <a:gd name="connsiteX1" fmla="*/ 754380 w 754380"/>
                  <a:gd name="connsiteY1" fmla="*/ 9751 h 2192881"/>
                  <a:gd name="connsiteX2" fmla="*/ 537210 w 754380"/>
                  <a:gd name="connsiteY2" fmla="*/ 1449931 h 2192881"/>
                  <a:gd name="connsiteX3" fmla="*/ 0 w 754380"/>
                  <a:gd name="connsiteY3" fmla="*/ 1895701 h 2192881"/>
                  <a:gd name="connsiteX0" fmla="*/ 742950 w 754380"/>
                  <a:gd name="connsiteY0" fmla="*/ 2194485 h 2194485"/>
                  <a:gd name="connsiteX1" fmla="*/ 754380 w 754380"/>
                  <a:gd name="connsiteY1" fmla="*/ 11355 h 2194485"/>
                  <a:gd name="connsiteX2" fmla="*/ 537210 w 754380"/>
                  <a:gd name="connsiteY2" fmla="*/ 1451535 h 2194485"/>
                  <a:gd name="connsiteX3" fmla="*/ 0 w 754380"/>
                  <a:gd name="connsiteY3" fmla="*/ 1897305 h 219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4380" h="2194485">
                    <a:moveTo>
                      <a:pt x="742950" y="2194485"/>
                    </a:moveTo>
                    <a:lnTo>
                      <a:pt x="754380" y="11355"/>
                    </a:lnTo>
                    <a:cubicBezTo>
                      <a:pt x="720090" y="-112470"/>
                      <a:pt x="758297" y="803090"/>
                      <a:pt x="537210" y="1451535"/>
                    </a:cubicBezTo>
                    <a:cubicBezTo>
                      <a:pt x="415337" y="1808987"/>
                      <a:pt x="320993" y="1819676"/>
                      <a:pt x="0" y="189730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42" name="直線コネクタ 41"/>
            <p:cNvCxnSpPr/>
            <p:nvPr/>
          </p:nvCxnSpPr>
          <p:spPr>
            <a:xfrm flipV="1">
              <a:off x="1724828" y="4209898"/>
              <a:ext cx="0" cy="14013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正方形/長方形 46"/>
            <p:cNvSpPr/>
            <p:nvPr/>
          </p:nvSpPr>
          <p:spPr>
            <a:xfrm>
              <a:off x="1534711" y="4263756"/>
              <a:ext cx="430599" cy="484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i="1" dirty="0" err="1" smtClean="0">
                  <a:latin typeface="Symbol" panose="05050102010706020507" pitchFamily="18" charset="2"/>
                </a:rPr>
                <a:t>e</a:t>
              </a:r>
              <a:r>
                <a:rPr lang="en-US" altLang="ja-JP" sz="2000" baseline="-25000" dirty="0" err="1" smtClean="0">
                  <a:latin typeface="+mj-ea"/>
                </a:rPr>
                <a:t>F</a:t>
              </a:r>
              <a:endParaRPr lang="ja-JP" altLang="en-US" sz="2000" baseline="-25000" dirty="0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2123728" y="4263756"/>
              <a:ext cx="341760" cy="3893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 smtClean="0">
                  <a:latin typeface="Symbol" panose="05050102010706020507" pitchFamily="18" charset="2"/>
                </a:rPr>
                <a:t>D</a:t>
              </a:r>
              <a:endParaRPr lang="ja-JP" altLang="en-US" sz="2000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827584" y="4263756"/>
              <a:ext cx="470000" cy="3893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i="1" dirty="0" smtClean="0">
                  <a:latin typeface="+mj-ea"/>
                </a:rPr>
                <a:t>-</a:t>
              </a:r>
              <a:r>
                <a:rPr lang="en-US" altLang="ja-JP" sz="2000" dirty="0" smtClean="0">
                  <a:latin typeface="Symbol" panose="05050102010706020507" pitchFamily="18" charset="2"/>
                </a:rPr>
                <a:t>D</a:t>
              </a:r>
              <a:endParaRPr lang="ja-JP" altLang="en-US" sz="2000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2290604" y="2932865"/>
              <a:ext cx="767390" cy="484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i="1" dirty="0" smtClean="0">
                  <a:latin typeface="+mj-ea"/>
                </a:rPr>
                <a:t>N</a:t>
              </a:r>
              <a:r>
                <a:rPr lang="en-US" altLang="ja-JP" sz="2000" i="1" baseline="-25000" dirty="0" smtClean="0">
                  <a:latin typeface="+mj-ea"/>
                </a:rPr>
                <a:t>s</a:t>
              </a:r>
              <a:r>
                <a:rPr lang="en-US" altLang="ja-JP" sz="2000" dirty="0" smtClean="0">
                  <a:latin typeface="+mj-ea"/>
                </a:rPr>
                <a:t>(</a:t>
              </a:r>
              <a:r>
                <a:rPr lang="en-US" altLang="ja-JP" sz="2000" i="1" dirty="0" smtClean="0">
                  <a:latin typeface="Symbol" panose="05050102010706020507" pitchFamily="18" charset="2"/>
                </a:rPr>
                <a:t>e</a:t>
              </a:r>
              <a:r>
                <a:rPr lang="en-US" altLang="ja-JP" sz="2000" dirty="0" smtClean="0">
                  <a:latin typeface="+mj-ea"/>
                </a:rPr>
                <a:t>)</a:t>
              </a:r>
              <a:endParaRPr lang="ja-JP" altLang="en-US" sz="2000" baseline="-25000" dirty="0"/>
            </a:p>
          </p:txBody>
        </p:sp>
        <p:grpSp>
          <p:nvGrpSpPr>
            <p:cNvPr id="77" name="グループ化 76"/>
            <p:cNvGrpSpPr/>
            <p:nvPr/>
          </p:nvGrpSpPr>
          <p:grpSpPr>
            <a:xfrm flipH="1">
              <a:off x="2313082" y="3061340"/>
              <a:ext cx="746750" cy="1273744"/>
              <a:chOff x="9528699" y="3427040"/>
              <a:chExt cx="769731" cy="1944481"/>
            </a:xfrm>
          </p:grpSpPr>
          <p:sp>
            <p:nvSpPr>
              <p:cNvPr id="78" name="正方形/長方形 77"/>
              <p:cNvSpPr/>
              <p:nvPr/>
            </p:nvSpPr>
            <p:spPr>
              <a:xfrm>
                <a:off x="9528699" y="4803171"/>
                <a:ext cx="754380" cy="56625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9" name="直線コネクタ 78"/>
              <p:cNvCxnSpPr/>
              <p:nvPr/>
            </p:nvCxnSpPr>
            <p:spPr>
              <a:xfrm flipV="1">
                <a:off x="10288895" y="3469072"/>
                <a:ext cx="0" cy="19024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フリーフォーム 79"/>
              <p:cNvSpPr/>
              <p:nvPr/>
            </p:nvSpPr>
            <p:spPr>
              <a:xfrm>
                <a:off x="9544050" y="3427040"/>
                <a:ext cx="754380" cy="1558118"/>
              </a:xfrm>
              <a:custGeom>
                <a:avLst/>
                <a:gdLst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662940 w 754380"/>
                  <a:gd name="connsiteY2" fmla="*/ 1348740 h 2183130"/>
                  <a:gd name="connsiteX3" fmla="*/ 308610 w 754380"/>
                  <a:gd name="connsiteY3" fmla="*/ 1771650 h 2183130"/>
                  <a:gd name="connsiteX4" fmla="*/ 0 w 754380"/>
                  <a:gd name="connsiteY4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662940 w 754380"/>
                  <a:gd name="connsiteY2" fmla="*/ 1348740 h 2183130"/>
                  <a:gd name="connsiteX3" fmla="*/ 308610 w 754380"/>
                  <a:gd name="connsiteY3" fmla="*/ 1771650 h 2183130"/>
                  <a:gd name="connsiteX4" fmla="*/ 0 w 754380"/>
                  <a:gd name="connsiteY4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662940 w 754380"/>
                  <a:gd name="connsiteY2" fmla="*/ 134874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39446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39446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39446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6344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457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457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80060 w 754380"/>
                  <a:gd name="connsiteY2" fmla="*/ 14287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80060 w 754380"/>
                  <a:gd name="connsiteY2" fmla="*/ 14287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80060 w 754380"/>
                  <a:gd name="connsiteY2" fmla="*/ 14287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37210 w 754380"/>
                  <a:gd name="connsiteY2" fmla="*/ 15430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37210 w 754380"/>
                  <a:gd name="connsiteY2" fmla="*/ 1440180 h 2183130"/>
                  <a:gd name="connsiteX3" fmla="*/ 0 w 754380"/>
                  <a:gd name="connsiteY3" fmla="*/ 1885950 h 2183130"/>
                  <a:gd name="connsiteX0" fmla="*/ 742950 w 754380"/>
                  <a:gd name="connsiteY0" fmla="*/ 2192957 h 2192957"/>
                  <a:gd name="connsiteX1" fmla="*/ 754380 w 754380"/>
                  <a:gd name="connsiteY1" fmla="*/ 9827 h 2192957"/>
                  <a:gd name="connsiteX2" fmla="*/ 537210 w 754380"/>
                  <a:gd name="connsiteY2" fmla="*/ 1450007 h 2192957"/>
                  <a:gd name="connsiteX3" fmla="*/ 0 w 754380"/>
                  <a:gd name="connsiteY3" fmla="*/ 1895777 h 2192957"/>
                  <a:gd name="connsiteX0" fmla="*/ 742950 w 754380"/>
                  <a:gd name="connsiteY0" fmla="*/ 2192957 h 2192957"/>
                  <a:gd name="connsiteX1" fmla="*/ 754380 w 754380"/>
                  <a:gd name="connsiteY1" fmla="*/ 9827 h 2192957"/>
                  <a:gd name="connsiteX2" fmla="*/ 537210 w 754380"/>
                  <a:gd name="connsiteY2" fmla="*/ 1450007 h 2192957"/>
                  <a:gd name="connsiteX3" fmla="*/ 0 w 754380"/>
                  <a:gd name="connsiteY3" fmla="*/ 1895777 h 2192957"/>
                  <a:gd name="connsiteX0" fmla="*/ 742950 w 754380"/>
                  <a:gd name="connsiteY0" fmla="*/ 2191727 h 2191727"/>
                  <a:gd name="connsiteX1" fmla="*/ 754380 w 754380"/>
                  <a:gd name="connsiteY1" fmla="*/ 8597 h 2191727"/>
                  <a:gd name="connsiteX2" fmla="*/ 537210 w 754380"/>
                  <a:gd name="connsiteY2" fmla="*/ 1448777 h 2191727"/>
                  <a:gd name="connsiteX3" fmla="*/ 0 w 754380"/>
                  <a:gd name="connsiteY3" fmla="*/ 1894547 h 2191727"/>
                  <a:gd name="connsiteX0" fmla="*/ 742950 w 754380"/>
                  <a:gd name="connsiteY0" fmla="*/ 2191727 h 2191727"/>
                  <a:gd name="connsiteX1" fmla="*/ 754380 w 754380"/>
                  <a:gd name="connsiteY1" fmla="*/ 8597 h 2191727"/>
                  <a:gd name="connsiteX2" fmla="*/ 537210 w 754380"/>
                  <a:gd name="connsiteY2" fmla="*/ 1448777 h 2191727"/>
                  <a:gd name="connsiteX3" fmla="*/ 0 w 754380"/>
                  <a:gd name="connsiteY3" fmla="*/ 1894547 h 2191727"/>
                  <a:gd name="connsiteX0" fmla="*/ 742950 w 754380"/>
                  <a:gd name="connsiteY0" fmla="*/ 2193003 h 2193003"/>
                  <a:gd name="connsiteX1" fmla="*/ 754380 w 754380"/>
                  <a:gd name="connsiteY1" fmla="*/ 9873 h 2193003"/>
                  <a:gd name="connsiteX2" fmla="*/ 537210 w 754380"/>
                  <a:gd name="connsiteY2" fmla="*/ 1450053 h 2193003"/>
                  <a:gd name="connsiteX3" fmla="*/ 0 w 754380"/>
                  <a:gd name="connsiteY3" fmla="*/ 1895823 h 2193003"/>
                  <a:gd name="connsiteX0" fmla="*/ 742950 w 754380"/>
                  <a:gd name="connsiteY0" fmla="*/ 2191830 h 2191830"/>
                  <a:gd name="connsiteX1" fmla="*/ 754380 w 754380"/>
                  <a:gd name="connsiteY1" fmla="*/ 8700 h 2191830"/>
                  <a:gd name="connsiteX2" fmla="*/ 537210 w 754380"/>
                  <a:gd name="connsiteY2" fmla="*/ 1448880 h 2191830"/>
                  <a:gd name="connsiteX3" fmla="*/ 0 w 754380"/>
                  <a:gd name="connsiteY3" fmla="*/ 1894650 h 2191830"/>
                  <a:gd name="connsiteX0" fmla="*/ 742950 w 754380"/>
                  <a:gd name="connsiteY0" fmla="*/ 2191615 h 2191615"/>
                  <a:gd name="connsiteX1" fmla="*/ 754380 w 754380"/>
                  <a:gd name="connsiteY1" fmla="*/ 8485 h 2191615"/>
                  <a:gd name="connsiteX2" fmla="*/ 537210 w 754380"/>
                  <a:gd name="connsiteY2" fmla="*/ 1448665 h 2191615"/>
                  <a:gd name="connsiteX3" fmla="*/ 0 w 754380"/>
                  <a:gd name="connsiteY3" fmla="*/ 1894435 h 2191615"/>
                  <a:gd name="connsiteX0" fmla="*/ 742950 w 754380"/>
                  <a:gd name="connsiteY0" fmla="*/ 2192881 h 2192881"/>
                  <a:gd name="connsiteX1" fmla="*/ 754380 w 754380"/>
                  <a:gd name="connsiteY1" fmla="*/ 9751 h 2192881"/>
                  <a:gd name="connsiteX2" fmla="*/ 537210 w 754380"/>
                  <a:gd name="connsiteY2" fmla="*/ 1449931 h 2192881"/>
                  <a:gd name="connsiteX3" fmla="*/ 0 w 754380"/>
                  <a:gd name="connsiteY3" fmla="*/ 1895701 h 2192881"/>
                  <a:gd name="connsiteX0" fmla="*/ 742950 w 754380"/>
                  <a:gd name="connsiteY0" fmla="*/ 2194485 h 2194485"/>
                  <a:gd name="connsiteX1" fmla="*/ 754380 w 754380"/>
                  <a:gd name="connsiteY1" fmla="*/ 11355 h 2194485"/>
                  <a:gd name="connsiteX2" fmla="*/ 537210 w 754380"/>
                  <a:gd name="connsiteY2" fmla="*/ 1451535 h 2194485"/>
                  <a:gd name="connsiteX3" fmla="*/ 0 w 754380"/>
                  <a:gd name="connsiteY3" fmla="*/ 1897305 h 219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4380" h="2194485">
                    <a:moveTo>
                      <a:pt x="742950" y="2194485"/>
                    </a:moveTo>
                    <a:lnTo>
                      <a:pt x="754380" y="11355"/>
                    </a:lnTo>
                    <a:cubicBezTo>
                      <a:pt x="720090" y="-112470"/>
                      <a:pt x="758297" y="803090"/>
                      <a:pt x="537210" y="1451535"/>
                    </a:cubicBezTo>
                    <a:cubicBezTo>
                      <a:pt x="415337" y="1808987"/>
                      <a:pt x="320993" y="1819676"/>
                      <a:pt x="0" y="189730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81" name="直線コネクタ 80"/>
            <p:cNvCxnSpPr/>
            <p:nvPr/>
          </p:nvCxnSpPr>
          <p:spPr>
            <a:xfrm flipV="1">
              <a:off x="444674" y="4332183"/>
              <a:ext cx="2615158" cy="1277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30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251520" y="4208894"/>
            <a:ext cx="3888432" cy="903005"/>
          </a:xfrm>
          <a:prstGeom prst="roundRect">
            <a:avLst>
              <a:gd name="adj" fmla="val 887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68" y="5892502"/>
            <a:ext cx="67183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49"/>
          <p:cNvPicPr>
            <a:picLocks noChangeAspect="1" noChangeArrowheads="1"/>
          </p:cNvPicPr>
          <p:nvPr/>
        </p:nvPicPr>
        <p:blipFill rotWithShape="1">
          <a:blip r:embed="rId4" cstate="print"/>
          <a:srcRect b="52689"/>
          <a:stretch/>
        </p:blipFill>
        <p:spPr bwMode="auto">
          <a:xfrm>
            <a:off x="4820115" y="826893"/>
            <a:ext cx="3586895" cy="19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1053"/>
          <p:cNvSpPr>
            <a:spLocks noChangeArrowheads="1"/>
          </p:cNvSpPr>
          <p:nvPr/>
        </p:nvSpPr>
        <p:spPr bwMode="auto">
          <a:xfrm>
            <a:off x="4219969" y="913199"/>
            <a:ext cx="638156" cy="4595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5364" name="Picture 1062"/>
          <p:cNvPicPr>
            <a:picLocks noChangeAspect="1" noChangeArrowheads="1"/>
          </p:cNvPicPr>
          <p:nvPr/>
        </p:nvPicPr>
        <p:blipFill>
          <a:blip r:embed="rId5" cstate="print"/>
          <a:srcRect t="12868"/>
          <a:stretch>
            <a:fillRect/>
          </a:stretch>
        </p:blipFill>
        <p:spPr bwMode="auto">
          <a:xfrm>
            <a:off x="939949" y="1196752"/>
            <a:ext cx="20478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1055"/>
          <p:cNvSpPr txBox="1">
            <a:spLocks noChangeArrowheads="1"/>
          </p:cNvSpPr>
          <p:nvPr/>
        </p:nvSpPr>
        <p:spPr bwMode="auto">
          <a:xfrm>
            <a:off x="3347864" y="739552"/>
            <a:ext cx="2304256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008000"/>
                </a:solidFill>
              </a:rPr>
              <a:t>電子の「壁打ち」</a:t>
            </a:r>
          </a:p>
        </p:txBody>
      </p:sp>
      <p:sp>
        <p:nvSpPr>
          <p:cNvPr id="15367" name="Rectangle 1059"/>
          <p:cNvSpPr>
            <a:spLocks noChangeArrowheads="1"/>
          </p:cNvSpPr>
          <p:nvPr/>
        </p:nvSpPr>
        <p:spPr bwMode="auto">
          <a:xfrm>
            <a:off x="323528" y="3212976"/>
            <a:ext cx="4244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800" i="1" dirty="0">
                <a:solidFill>
                  <a:srgbClr val="FF0000"/>
                </a:solidFill>
              </a:rPr>
              <a:t>「電子は自分が持っているエネルギー以上</a:t>
            </a:r>
          </a:p>
          <a:p>
            <a:r>
              <a:rPr lang="ja-JP" altLang="en-US" sz="1800" i="1" dirty="0">
                <a:solidFill>
                  <a:srgbClr val="FF0000"/>
                </a:solidFill>
              </a:rPr>
              <a:t>の壁を通り抜けられる（トンネルできる）」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latin typeface="+mj-ea"/>
              </a:rPr>
              <a:t>　</a:t>
            </a:r>
            <a:r>
              <a:rPr lang="ja-JP" altLang="en-US" sz="3200" dirty="0" smtClean="0">
                <a:latin typeface="+mj-ea"/>
              </a:rPr>
              <a:t>量子トンネル効果　　</a:t>
            </a:r>
            <a:endParaRPr lang="ja-JP" altLang="en-US" sz="3200" dirty="0"/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4788024" y="148570"/>
            <a:ext cx="44005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i="1" u="sng" dirty="0">
                <a:solidFill>
                  <a:schemeClr val="bg1"/>
                </a:solidFill>
              </a:rPr>
              <a:t>課題演習　</a:t>
            </a:r>
            <a:r>
              <a:rPr lang="en-US" altLang="ja-JP" sz="2000" i="1" u="sng" dirty="0">
                <a:solidFill>
                  <a:schemeClr val="bg1"/>
                </a:solidFill>
              </a:rPr>
              <a:t>B3</a:t>
            </a:r>
            <a:r>
              <a:rPr lang="ja-JP" altLang="en-US" sz="2000" i="1" u="sng" dirty="0">
                <a:solidFill>
                  <a:schemeClr val="bg1"/>
                </a:solidFill>
              </a:rPr>
              <a:t>　「固体電子の量子現象」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-108520" y="425413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/>
              <a:t>超伝導体と通常金属との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量子トンネル接合</a:t>
            </a:r>
            <a:endParaRPr lang="en-US" altLang="ja-JP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4572000" y="3509646"/>
            <a:ext cx="3024336" cy="2130874"/>
            <a:chOff x="4572000" y="3406906"/>
            <a:chExt cx="3024336" cy="2130874"/>
          </a:xfrm>
        </p:grpSpPr>
        <p:pic>
          <p:nvPicPr>
            <p:cNvPr id="19" name="Picture 2" descr="https://www.researchgate.net/publication/251267443/figure/fig26/Figure-7-7-S-I-N-junction-in-absence-of-applied-field-energy-diagram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37"/>
            <a:stretch/>
          </p:blipFill>
          <p:spPr bwMode="auto">
            <a:xfrm rot="5400000">
              <a:off x="5121048" y="3062492"/>
              <a:ext cx="2130874" cy="2819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4572000" y="5085184"/>
              <a:ext cx="543333" cy="452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9698" name="Picture 2" descr="https://www.researchgate.net/publication/251267443/figure/fig26/Figure-7-7-S-I-N-junction-in-absence-of-applied-field-energy-diagra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3" t="-2554"/>
          <a:stretch/>
        </p:blipFill>
        <p:spPr bwMode="auto">
          <a:xfrm>
            <a:off x="6721966" y="2996952"/>
            <a:ext cx="2296738" cy="289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058"/>
          <p:cNvSpPr>
            <a:spLocks noChangeArrowheads="1"/>
          </p:cNvSpPr>
          <p:nvPr/>
        </p:nvSpPr>
        <p:spPr bwMode="auto">
          <a:xfrm>
            <a:off x="28679" y="5241394"/>
            <a:ext cx="56234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0000FF"/>
                </a:solidFill>
              </a:rPr>
              <a:t>　</a:t>
            </a:r>
            <a:r>
              <a:rPr lang="ja-JP" altLang="en-US" sz="2000" dirty="0">
                <a:solidFill>
                  <a:srgbClr val="0000FF"/>
                </a:solidFill>
              </a:rPr>
              <a:t>絶縁</a:t>
            </a:r>
            <a:r>
              <a:rPr lang="ja-JP" altLang="en-US" sz="2000" dirty="0" smtClean="0">
                <a:solidFill>
                  <a:srgbClr val="0000FF"/>
                </a:solidFill>
              </a:rPr>
              <a:t>障壁を介したト</a:t>
            </a:r>
            <a:r>
              <a:rPr lang="ja-JP" altLang="en-US" sz="2000" dirty="0" smtClean="0">
                <a:solidFill>
                  <a:srgbClr val="0000FF"/>
                </a:solidFill>
              </a:rPr>
              <a:t>ンネル電流の測定</a:t>
            </a:r>
            <a:endParaRPr lang="en-US" altLang="ja-JP" sz="2000" dirty="0" smtClean="0">
              <a:solidFill>
                <a:srgbClr val="0000FF"/>
              </a:solidFill>
            </a:endParaRPr>
          </a:p>
          <a:p>
            <a:r>
              <a:rPr lang="ja-JP" alt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　</a:t>
            </a:r>
            <a:r>
              <a:rPr lang="en-US" altLang="ja-JP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</a:t>
            </a:r>
            <a:r>
              <a:rPr lang="ja-JP" altLang="en-US" sz="2000" dirty="0" smtClean="0">
                <a:solidFill>
                  <a:srgbClr val="0000FF"/>
                </a:solidFill>
              </a:rPr>
              <a:t>準粒子のエネルギースペクトルを直接測定</a:t>
            </a:r>
            <a:endParaRPr lang="en-US" altLang="ja-JP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kotai2.scphys.kyoto-u.ac.jp/image/B3/B3_Pb-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3" y="1628800"/>
            <a:ext cx="2204963" cy="13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2800" dirty="0">
                <a:latin typeface="+mj-ea"/>
              </a:rPr>
              <a:t>課題演習　</a:t>
            </a:r>
            <a:r>
              <a:rPr lang="en-US" altLang="ja-JP" sz="2800" dirty="0">
                <a:latin typeface="+mj-ea"/>
              </a:rPr>
              <a:t>B3</a:t>
            </a:r>
            <a:r>
              <a:rPr lang="ja-JP" altLang="en-US" sz="2800" dirty="0">
                <a:latin typeface="+mj-ea"/>
              </a:rPr>
              <a:t>　「固体電子の量子現象</a:t>
            </a:r>
            <a:r>
              <a:rPr lang="ja-JP" altLang="en-US" sz="2800" dirty="0" smtClean="0">
                <a:latin typeface="+mj-ea"/>
              </a:rPr>
              <a:t>」での実習</a:t>
            </a:r>
            <a:endParaRPr lang="ja-JP" altLang="en-US" sz="2800" dirty="0"/>
          </a:p>
        </p:txBody>
      </p:sp>
      <p:sp>
        <p:nvSpPr>
          <p:cNvPr id="28677" name="テキスト ボックス 2"/>
          <p:cNvSpPr txBox="1">
            <a:spLocks noChangeArrowheads="1"/>
          </p:cNvSpPr>
          <p:nvPr/>
        </p:nvSpPr>
        <p:spPr bwMode="auto">
          <a:xfrm>
            <a:off x="2296891" y="1785010"/>
            <a:ext cx="23471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 err="1" smtClean="0"/>
              <a:t>Pb</a:t>
            </a:r>
            <a:r>
              <a:rPr lang="ja-JP" altLang="en-US" sz="2000" dirty="0" smtClean="0"/>
              <a:t>ナノ薄膜を用いた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超伝導接合</a:t>
            </a:r>
            <a:r>
              <a:rPr lang="ja-JP" altLang="en-US" sz="2000" dirty="0" smtClean="0"/>
              <a:t>素子</a:t>
            </a:r>
            <a:endParaRPr lang="en-US" altLang="ja-JP" sz="2000" dirty="0"/>
          </a:p>
        </p:txBody>
      </p:sp>
      <p:pic>
        <p:nvPicPr>
          <p:cNvPr id="27650" name="Picture 2" descr="C:\Users\shigeru\Documents\B3\P10200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9" t="7407" r="9101" b="-7407"/>
          <a:stretch/>
        </p:blipFill>
        <p:spPr bwMode="auto">
          <a:xfrm>
            <a:off x="4761857" y="638295"/>
            <a:ext cx="4274639" cy="346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3822828" y="4219927"/>
            <a:ext cx="5155579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1900" dirty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電子ビーム</a:t>
            </a:r>
            <a:r>
              <a:rPr lang="ja-JP" altLang="en-US" sz="1900" dirty="0" smtClean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蒸着装置による超高真空下での</a:t>
            </a:r>
            <a:endParaRPr lang="en-US" altLang="ja-JP" sz="1900" dirty="0" smtClean="0">
              <a:latin typeface="MS UI Gothic" panose="020B0600070205080204" pitchFamily="50" charset="-128"/>
              <a:ea typeface="MS UI Gothic" panose="020B0600070205080204" pitchFamily="50" charset="-128"/>
              <a:cs typeface="Arial Unicode MS" panose="020B0604020202020204" pitchFamily="50" charset="-128"/>
            </a:endParaRPr>
          </a:p>
          <a:p>
            <a:r>
              <a:rPr lang="ja-JP" altLang="en-US" sz="1900" dirty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　  </a:t>
            </a:r>
            <a:r>
              <a:rPr lang="ja-JP" altLang="en-US" sz="1900" dirty="0" smtClean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 ナノ</a:t>
            </a:r>
            <a:r>
              <a:rPr lang="ja-JP" altLang="en-US" sz="1900" dirty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薄膜素子</a:t>
            </a:r>
            <a:r>
              <a:rPr lang="ja-JP" altLang="en-US" sz="1900" dirty="0" smtClean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作製 </a:t>
            </a:r>
            <a:r>
              <a:rPr lang="en-US" altLang="ja-JP" sz="1900" dirty="0" smtClean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(</a:t>
            </a:r>
            <a:r>
              <a:rPr lang="ja-JP" altLang="en-US" sz="1900" dirty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クリーンルームにおける実習</a:t>
            </a:r>
            <a:r>
              <a:rPr lang="en-US" altLang="ja-JP" sz="1900" dirty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1900" baseline="30000" dirty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3</a:t>
            </a:r>
            <a:r>
              <a:rPr lang="en-US" altLang="ja-JP" sz="1900" dirty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He</a:t>
            </a:r>
            <a:r>
              <a:rPr lang="ja-JP" altLang="en-US" sz="1900" dirty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温度</a:t>
            </a:r>
            <a:r>
              <a:rPr lang="en-US" altLang="ja-JP" sz="1900" dirty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(</a:t>
            </a:r>
            <a:r>
              <a:rPr lang="en-US" altLang="ja-JP" sz="1900" i="1" dirty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T</a:t>
            </a:r>
            <a:r>
              <a:rPr lang="en-US" altLang="ja-JP" sz="1900" dirty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900" dirty="0">
                <a:ea typeface="MS UI Gothic" panose="020B0600070205080204" pitchFamily="50" charset="-128"/>
                <a:cs typeface="Times New Roman" panose="02020603050405020304" pitchFamily="18" charset="0"/>
              </a:rPr>
              <a:t>~</a:t>
            </a:r>
            <a:r>
              <a:rPr lang="en-US" altLang="ja-JP" sz="1900" dirty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 300 </a:t>
            </a:r>
            <a:r>
              <a:rPr lang="en-US" altLang="ja-JP" sz="1900" dirty="0" err="1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mK</a:t>
            </a:r>
            <a:r>
              <a:rPr lang="en-US" altLang="ja-JP" sz="1900" dirty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) </a:t>
            </a:r>
            <a:r>
              <a:rPr lang="ja-JP" altLang="en-US" sz="1900" dirty="0" err="1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までの</a:t>
            </a:r>
            <a:r>
              <a:rPr lang="ja-JP" altLang="en-US" sz="1900" dirty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極低温</a:t>
            </a:r>
            <a:r>
              <a:rPr lang="ja-JP" altLang="en-US" sz="1900" dirty="0" smtClean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測定</a:t>
            </a:r>
            <a:endParaRPr lang="ja-JP" altLang="en-US" sz="1900" dirty="0">
              <a:latin typeface="MS UI Gothic" panose="020B0600070205080204" pitchFamily="50" charset="-128"/>
              <a:ea typeface="MS UI Gothic" panose="020B060007020508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0" y="5992944"/>
            <a:ext cx="4525518" cy="74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222384" y="3352328"/>
            <a:ext cx="3444579" cy="2596952"/>
            <a:chOff x="-92097" y="2204864"/>
            <a:chExt cx="4345380" cy="3411832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43" y="2204864"/>
              <a:ext cx="3960440" cy="341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2005155" y="5358854"/>
              <a:ext cx="779381" cy="2522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sz="1800" i="1" dirty="0" smtClean="0"/>
                <a:t>V</a:t>
              </a:r>
              <a:r>
                <a:rPr lang="en-US" altLang="ja-JP" sz="1800" i="1" baseline="-25000" dirty="0" smtClean="0"/>
                <a:t>B </a:t>
              </a:r>
              <a:r>
                <a:rPr lang="en-US" altLang="ja-JP" sz="1800" dirty="0" smtClean="0"/>
                <a:t>(V)</a:t>
              </a:r>
              <a:endParaRPr lang="ja-JP" altLang="en-US" sz="1800" dirty="0"/>
            </a:p>
          </p:txBody>
        </p:sp>
        <p:sp>
          <p:nvSpPr>
            <p:cNvPr id="16" name="正方形/長方形 15"/>
            <p:cNvSpPr/>
            <p:nvPr/>
          </p:nvSpPr>
          <p:spPr>
            <a:xfrm rot="16200000">
              <a:off x="-536705" y="3441561"/>
              <a:ext cx="12893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i="1" dirty="0" err="1" smtClean="0"/>
                <a:t>dI</a:t>
              </a:r>
              <a:r>
                <a:rPr lang="en-US" altLang="ja-JP" sz="2000" dirty="0" smtClean="0"/>
                <a:t>/</a:t>
              </a:r>
              <a:r>
                <a:rPr lang="en-US" altLang="ja-JP" sz="2000" i="1" dirty="0" err="1" smtClean="0"/>
                <a:t>dV</a:t>
              </a:r>
              <a:r>
                <a:rPr lang="en-US" altLang="ja-JP" sz="2000" i="1" dirty="0" smtClean="0"/>
                <a:t> </a:t>
              </a:r>
              <a:r>
                <a:rPr lang="en-US" altLang="ja-JP" sz="2000" dirty="0" smtClean="0"/>
                <a:t>(</a:t>
              </a:r>
              <a:r>
                <a:rPr lang="en-US" altLang="ja-JP" sz="2000" dirty="0" err="1" smtClean="0"/>
                <a:t>a.u</a:t>
              </a:r>
              <a:r>
                <a:rPr lang="en-US" altLang="ja-JP" sz="2000" dirty="0" smtClean="0"/>
                <a:t>)</a:t>
              </a:r>
              <a:endParaRPr lang="ja-JP" altLang="en-US" sz="2000" dirty="0"/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1167117" y="2793122"/>
            <a:ext cx="3738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2000" dirty="0" smtClean="0">
                <a:solidFill>
                  <a:srgbClr val="0066FF"/>
                </a:solidFill>
              </a:rPr>
              <a:t>量子トンネル効果を通じて</a:t>
            </a:r>
            <a:endParaRPr lang="en-US" altLang="ja-JP" sz="2000" dirty="0" smtClean="0">
              <a:solidFill>
                <a:srgbClr val="0066FF"/>
              </a:solidFill>
            </a:endParaRPr>
          </a:p>
          <a:p>
            <a:pPr algn="r"/>
            <a:r>
              <a:rPr lang="ja-JP" altLang="en-US" sz="2000" dirty="0" smtClean="0">
                <a:solidFill>
                  <a:srgbClr val="0066FF"/>
                </a:solidFill>
              </a:rPr>
              <a:t>超伝導の</a:t>
            </a:r>
            <a:r>
              <a:rPr lang="ja-JP" altLang="en-US" sz="2000" dirty="0" smtClean="0">
                <a:solidFill>
                  <a:srgbClr val="0066FF"/>
                </a:solidFill>
              </a:rPr>
              <a:t>電子状態</a:t>
            </a:r>
            <a:r>
              <a:rPr lang="ja-JP" altLang="en-US" sz="2000" dirty="0" smtClean="0">
                <a:solidFill>
                  <a:srgbClr val="0066FF"/>
                </a:solidFill>
              </a:rPr>
              <a:t>を直接観測！</a:t>
            </a:r>
            <a:endParaRPr lang="ja-JP" altLang="en-US" sz="2000" dirty="0">
              <a:solidFill>
                <a:srgbClr val="0066FF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365376" y="5502161"/>
            <a:ext cx="3059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dirty="0" smtClean="0"/>
              <a:t>・強</a:t>
            </a:r>
            <a:r>
              <a:rPr lang="ja-JP" altLang="en-US" sz="2200" dirty="0"/>
              <a:t>結合</a:t>
            </a:r>
            <a:r>
              <a:rPr lang="ja-JP" altLang="en-US" sz="2200" dirty="0" smtClean="0"/>
              <a:t>超伝導</a:t>
            </a:r>
            <a:endParaRPr lang="en-US" altLang="ja-JP" sz="2200" dirty="0" smtClean="0"/>
          </a:p>
          <a:p>
            <a:r>
              <a:rPr lang="ja-JP" altLang="en-US" sz="2200" dirty="0" smtClean="0"/>
              <a:t>・フォノンスペクトラム</a:t>
            </a:r>
            <a:endParaRPr lang="en-US" altLang="ja-JP" sz="2200" dirty="0"/>
          </a:p>
        </p:txBody>
      </p:sp>
      <p:sp>
        <p:nvSpPr>
          <p:cNvPr id="3" name="正方形/長方形 2"/>
          <p:cNvSpPr/>
          <p:nvPr/>
        </p:nvSpPr>
        <p:spPr>
          <a:xfrm>
            <a:off x="5220072" y="5157192"/>
            <a:ext cx="33201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err="1" smtClean="0">
                <a:solidFill>
                  <a:srgbClr val="0000FF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Pb</a:t>
            </a:r>
            <a:r>
              <a:rPr lang="ja-JP" altLang="en-US" sz="2200" dirty="0" smtClean="0">
                <a:solidFill>
                  <a:srgbClr val="0000FF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における超伝導の特異性</a:t>
            </a:r>
            <a:endParaRPr lang="ja-JP" altLang="en-US" sz="2200" dirty="0">
              <a:solidFill>
                <a:srgbClr val="0000FF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6150" y="582970"/>
            <a:ext cx="395328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000" dirty="0"/>
              <a:t>超伝導接合素子の作製</a:t>
            </a:r>
            <a:r>
              <a:rPr lang="ja-JP" altLang="en-US" sz="2000" dirty="0" smtClean="0"/>
              <a:t>と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トンネルスペクトル</a:t>
            </a:r>
            <a:r>
              <a:rPr lang="ja-JP" altLang="en-US" sz="2000" dirty="0"/>
              <a:t>測定</a:t>
            </a:r>
            <a:r>
              <a:rPr lang="ja-JP" altLang="en-US" sz="2000" dirty="0" smtClean="0"/>
              <a:t>に</a:t>
            </a:r>
            <a:r>
              <a:rPr lang="ja-JP" altLang="en-US" sz="2000" dirty="0" smtClean="0"/>
              <a:t>よる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エネルギーギャップ</a:t>
            </a:r>
            <a:r>
              <a:rPr lang="ja-JP" altLang="en-US" sz="2000" dirty="0"/>
              <a:t>の直接</a:t>
            </a:r>
            <a:r>
              <a:rPr lang="ja-JP" altLang="en-US" sz="2000" dirty="0" smtClean="0"/>
              <a:t>観測</a:t>
            </a:r>
            <a:endParaRPr lang="en-US" altLang="ja-JP" sz="2000" dirty="0" smtClean="0"/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3779912" y="3861048"/>
            <a:ext cx="42787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200" dirty="0" smtClean="0">
                <a:solidFill>
                  <a:srgbClr val="FF3399"/>
                </a:solidFill>
                <a:latin typeface="+mn-ea"/>
                <a:ea typeface="+mn-ea"/>
              </a:rPr>
              <a:t>他所にない先端装置を用いた実習</a:t>
            </a:r>
            <a:endParaRPr lang="en-US" altLang="ja-JP" sz="2200" dirty="0">
              <a:solidFill>
                <a:srgbClr val="FF3399"/>
              </a:solidFill>
              <a:latin typeface="+mn-ea"/>
              <a:ea typeface="+mn-ea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499992" y="6286460"/>
            <a:ext cx="2521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Dynes</a:t>
            </a:r>
            <a:r>
              <a:rPr lang="ja-JP" altLang="en-US" sz="1600" dirty="0" smtClean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関数</a:t>
            </a:r>
            <a:r>
              <a:rPr lang="ja-JP" altLang="en-US" sz="1600" dirty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に</a:t>
            </a:r>
            <a:r>
              <a:rPr lang="ja-JP" altLang="en-US" sz="1600" dirty="0" smtClean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よるデータ解析</a:t>
            </a:r>
            <a:endParaRPr lang="en-US" altLang="ja-JP" sz="1600" dirty="0" smtClean="0">
              <a:latin typeface="MS UI Gothic" panose="020B0600070205080204" pitchFamily="50" charset="-128"/>
              <a:ea typeface="MS UI Gothic" panose="020B0600070205080204" pitchFamily="50" charset="-128"/>
              <a:cs typeface="Arial Unicode MS" panose="020B0604020202020204" pitchFamily="50" charset="-128"/>
            </a:endParaRPr>
          </a:p>
          <a:p>
            <a:r>
              <a:rPr lang="ja-JP" altLang="en-US" sz="1600" dirty="0" smtClean="0">
                <a:latin typeface="MS UI Gothic" panose="020B0600070205080204" pitchFamily="50" charset="-128"/>
                <a:ea typeface="MS UI Gothic" panose="020B0600070205080204" pitchFamily="50" charset="-128"/>
                <a:cs typeface="Arial Unicode MS" panose="020B0604020202020204" pitchFamily="50" charset="-128"/>
              </a:rPr>
              <a:t>（原著論文の輪読紹介）</a:t>
            </a:r>
            <a:endParaRPr lang="ja-JP" altLang="en-US" sz="1600" dirty="0">
              <a:latin typeface="MS UI Gothic" panose="020B0600070205080204" pitchFamily="50" charset="-128"/>
              <a:ea typeface="MS UI Gothic" panose="020B0600070205080204" pitchFamily="50" charset="-128"/>
              <a:cs typeface="Arial Unicode MS" panose="020B060402020202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50731" y="-7506"/>
            <a:ext cx="7466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800" u="sng" dirty="0">
                <a:latin typeface="+mj-ea"/>
                <a:ea typeface="+mj-ea"/>
              </a:rPr>
              <a:t>課題演習　</a:t>
            </a:r>
            <a:r>
              <a:rPr lang="en-US" altLang="ja-JP" sz="2800" u="sng" dirty="0">
                <a:latin typeface="+mj-ea"/>
                <a:ea typeface="+mj-ea"/>
              </a:rPr>
              <a:t>B3</a:t>
            </a:r>
            <a:r>
              <a:rPr lang="ja-JP" altLang="en-US" sz="2800" u="sng" dirty="0">
                <a:latin typeface="+mj-ea"/>
                <a:ea typeface="+mj-ea"/>
              </a:rPr>
              <a:t>　「固体電子の量子現象」の進め方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20738" y="1412776"/>
            <a:ext cx="7981950" cy="10926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ja-JP" altLang="en-US" sz="2000" dirty="0" smtClean="0">
                <a:solidFill>
                  <a:srgbClr val="FFFFFF"/>
                </a:solidFill>
                <a:latin typeface="ＭＳ Ｐゴシック" charset="-128"/>
              </a:rPr>
              <a:t>実験　超伝導ナノ薄膜によるトンネル接合素子の作製</a:t>
            </a:r>
            <a:endParaRPr lang="en-US" altLang="ja-JP" sz="2000" dirty="0" smtClean="0">
              <a:solidFill>
                <a:srgbClr val="FFFFFF"/>
              </a:solidFill>
              <a:latin typeface="ＭＳ Ｐゴシック" charset="-128"/>
            </a:endParaRPr>
          </a:p>
          <a:p>
            <a:pPr lvl="1">
              <a:lnSpc>
                <a:spcPts val="1500"/>
              </a:lnSpc>
              <a:spcBef>
                <a:spcPct val="50000"/>
              </a:spcBef>
            </a:pPr>
            <a:r>
              <a:rPr lang="ja-JP" altLang="en-US" sz="2000" dirty="0">
                <a:solidFill>
                  <a:srgbClr val="FFFFFF"/>
                </a:solidFill>
                <a:latin typeface="ＭＳ Ｐゴシック" charset="-128"/>
              </a:rPr>
              <a:t>　</a:t>
            </a:r>
            <a:r>
              <a:rPr lang="ja-JP" altLang="en-US" sz="2000" dirty="0" smtClean="0">
                <a:solidFill>
                  <a:srgbClr val="FFFFFF"/>
                </a:solidFill>
                <a:latin typeface="ＭＳ Ｐゴシック" charset="-128"/>
              </a:rPr>
              <a:t>　</a:t>
            </a:r>
            <a:r>
              <a:rPr lang="en-US" altLang="ja-JP" sz="2000" dirty="0" smtClean="0">
                <a:solidFill>
                  <a:srgbClr val="FFFFFF"/>
                </a:solidFill>
                <a:latin typeface="ＭＳ Ｐゴシック" charset="-128"/>
              </a:rPr>
              <a:t>300 </a:t>
            </a:r>
            <a:r>
              <a:rPr lang="en-US" altLang="ja-JP" sz="2000" dirty="0" err="1" smtClean="0">
                <a:solidFill>
                  <a:srgbClr val="FFFFFF"/>
                </a:solidFill>
                <a:latin typeface="ＭＳ Ｐゴシック" charset="-128"/>
              </a:rPr>
              <a:t>mK</a:t>
            </a:r>
            <a:r>
              <a:rPr lang="ja-JP" altLang="en-US" sz="2000" dirty="0" err="1" smtClean="0">
                <a:solidFill>
                  <a:srgbClr val="FFFFFF"/>
                </a:solidFill>
                <a:latin typeface="ＭＳ Ｐゴシック" charset="-128"/>
              </a:rPr>
              <a:t>までの</a:t>
            </a:r>
            <a:r>
              <a:rPr lang="ja-JP" altLang="en-US" sz="2000" dirty="0" smtClean="0">
                <a:solidFill>
                  <a:srgbClr val="FFFFFF"/>
                </a:solidFill>
                <a:latin typeface="ＭＳ Ｐゴシック" charset="-128"/>
              </a:rPr>
              <a:t>極</a:t>
            </a:r>
            <a:r>
              <a:rPr lang="ja-JP" altLang="en-US" sz="2000" dirty="0" smtClean="0">
                <a:solidFill>
                  <a:srgbClr val="FFFFFF"/>
                </a:solidFill>
                <a:latin typeface="ＭＳ Ｐゴシック" charset="-128"/>
              </a:rPr>
              <a:t>低温</a:t>
            </a:r>
            <a:r>
              <a:rPr lang="ja-JP" altLang="en-US" sz="2000" dirty="0" smtClean="0">
                <a:solidFill>
                  <a:srgbClr val="FFFFFF"/>
                </a:solidFill>
                <a:latin typeface="ＭＳ Ｐゴシック" charset="-128"/>
              </a:rPr>
              <a:t>電子物性測定、</a:t>
            </a:r>
            <a:r>
              <a:rPr lang="ja-JP" altLang="en-US" sz="2000" dirty="0" smtClean="0">
                <a:solidFill>
                  <a:srgbClr val="FFFFFF"/>
                </a:solidFill>
                <a:latin typeface="ＭＳ Ｐゴシック" charset="-128"/>
              </a:rPr>
              <a:t>英語論文の</a:t>
            </a:r>
            <a:r>
              <a:rPr lang="ja-JP" altLang="en-US" sz="2000" dirty="0" smtClean="0">
                <a:solidFill>
                  <a:srgbClr val="FFFFFF"/>
                </a:solidFill>
                <a:latin typeface="ＭＳ Ｐゴシック" charset="-128"/>
              </a:rPr>
              <a:t>輪読紹介</a:t>
            </a:r>
            <a:endParaRPr lang="en-US" altLang="ja-JP" sz="2000" dirty="0">
              <a:solidFill>
                <a:srgbClr val="FFFFFF"/>
              </a:solidFill>
              <a:latin typeface="ＭＳ Ｐゴシック" charset="-128"/>
            </a:endParaRPr>
          </a:p>
          <a:p>
            <a:pPr lvl="1">
              <a:lnSpc>
                <a:spcPts val="1500"/>
              </a:lnSpc>
              <a:spcBef>
                <a:spcPct val="50000"/>
              </a:spcBef>
            </a:pPr>
            <a:r>
              <a:rPr lang="ja-JP" altLang="en-US" sz="2000" dirty="0">
                <a:solidFill>
                  <a:srgbClr val="FFFFFF"/>
                </a:solidFill>
                <a:latin typeface="ＭＳ Ｐゴシック" charset="-128"/>
              </a:rPr>
              <a:t>　</a:t>
            </a:r>
            <a:r>
              <a:rPr lang="ja-JP" altLang="en-US" sz="2000" dirty="0" smtClean="0">
                <a:solidFill>
                  <a:srgbClr val="FFFFFF"/>
                </a:solidFill>
                <a:latin typeface="ＭＳ Ｐゴシック" charset="-128"/>
              </a:rPr>
              <a:t>　超伝導エネルギーギャップと準粒子励起の</a:t>
            </a:r>
            <a:r>
              <a:rPr lang="ja-JP" altLang="en-US" sz="2000" dirty="0">
                <a:solidFill>
                  <a:srgbClr val="FFFFFF"/>
                </a:solidFill>
                <a:latin typeface="ＭＳ Ｐゴシック" charset="-128"/>
              </a:rPr>
              <a:t>直接</a:t>
            </a:r>
            <a:r>
              <a:rPr lang="ja-JP" altLang="en-US" sz="2000" dirty="0" smtClean="0">
                <a:solidFill>
                  <a:srgbClr val="FFFFFF"/>
                </a:solidFill>
                <a:latin typeface="ＭＳ Ｐゴシック" charset="-128"/>
              </a:rPr>
              <a:t>観測、データ解析</a:t>
            </a:r>
            <a:endParaRPr lang="en-US" altLang="ja-JP" sz="2000" dirty="0" smtClean="0">
              <a:solidFill>
                <a:srgbClr val="FFFFFF"/>
              </a:solidFill>
              <a:latin typeface="ＭＳ Ｐゴシック" charset="-12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1560" y="5013176"/>
            <a:ext cx="8352928" cy="1785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000" dirty="0">
                <a:solidFill>
                  <a:srgbClr val="000000"/>
                </a:solidFill>
              </a:rPr>
              <a:t>問い合わせ</a:t>
            </a:r>
            <a:r>
              <a:rPr lang="ja-JP" altLang="en-US" sz="2000" dirty="0" smtClean="0">
                <a:solidFill>
                  <a:srgbClr val="000000"/>
                </a:solidFill>
              </a:rPr>
              <a:t>：</a:t>
            </a:r>
            <a:r>
              <a:rPr lang="en-US" altLang="ja-JP" sz="2000" dirty="0" smtClean="0">
                <a:solidFill>
                  <a:srgbClr val="000000"/>
                </a:solidFill>
              </a:rPr>
              <a:t>	</a:t>
            </a:r>
            <a:r>
              <a:rPr lang="ja-JP" altLang="en-US" sz="2000" dirty="0" smtClean="0">
                <a:solidFill>
                  <a:srgbClr val="000000"/>
                </a:solidFill>
              </a:rPr>
              <a:t>松田</a:t>
            </a:r>
            <a:r>
              <a:rPr lang="ja-JP" altLang="en-US" sz="2000" dirty="0" smtClean="0">
                <a:solidFill>
                  <a:srgbClr val="000000"/>
                </a:solidFill>
              </a:rPr>
              <a:t>祐司（</a:t>
            </a:r>
            <a:r>
              <a:rPr lang="en-US" altLang="ja-JP" sz="2000" dirty="0" smtClean="0">
                <a:solidFill>
                  <a:srgbClr val="000000"/>
                </a:solidFill>
              </a:rPr>
              <a:t>5-240</a:t>
            </a:r>
            <a:r>
              <a:rPr lang="ja-JP" altLang="en-US" sz="2000" dirty="0" smtClean="0">
                <a:solidFill>
                  <a:srgbClr val="000000"/>
                </a:solidFill>
              </a:rPr>
              <a:t>号室</a:t>
            </a:r>
            <a:r>
              <a:rPr lang="ja-JP" altLang="en-US" sz="2000" dirty="0">
                <a:solidFill>
                  <a:srgbClr val="000000"/>
                </a:solidFill>
              </a:rPr>
              <a:t>　内線</a:t>
            </a:r>
            <a:r>
              <a:rPr lang="en-US" altLang="ja-JP" sz="2000" dirty="0" smtClean="0">
                <a:solidFill>
                  <a:srgbClr val="000000"/>
                </a:solidFill>
              </a:rPr>
              <a:t>3790</a:t>
            </a:r>
            <a:r>
              <a:rPr lang="ja-JP" altLang="en-US" sz="2000" dirty="0" smtClean="0">
                <a:solidFill>
                  <a:srgbClr val="000000"/>
                </a:solidFill>
              </a:rPr>
              <a:t>）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ja-JP" sz="2000" dirty="0">
                <a:solidFill>
                  <a:srgbClr val="000000"/>
                </a:solidFill>
              </a:rPr>
              <a:t>		</a:t>
            </a:r>
            <a:r>
              <a:rPr lang="ja-JP" altLang="en-US" sz="2000" dirty="0" smtClean="0">
                <a:solidFill>
                  <a:srgbClr val="000000"/>
                </a:solidFill>
              </a:rPr>
              <a:t>笠原</a:t>
            </a:r>
            <a:r>
              <a:rPr lang="ja-JP" altLang="en-US" sz="2000" dirty="0" smtClean="0">
                <a:solidFill>
                  <a:srgbClr val="000000"/>
                </a:solidFill>
              </a:rPr>
              <a:t>裕一（</a:t>
            </a:r>
            <a:r>
              <a:rPr lang="en-US" altLang="ja-JP" sz="2000" dirty="0" smtClean="0">
                <a:solidFill>
                  <a:srgbClr val="000000"/>
                </a:solidFill>
              </a:rPr>
              <a:t>5-238</a:t>
            </a:r>
            <a:r>
              <a:rPr lang="ja-JP" altLang="en-US" sz="2000" dirty="0" smtClean="0">
                <a:solidFill>
                  <a:srgbClr val="000000"/>
                </a:solidFill>
              </a:rPr>
              <a:t>号室</a:t>
            </a:r>
            <a:r>
              <a:rPr lang="ja-JP" altLang="en-US" sz="2000" dirty="0">
                <a:solidFill>
                  <a:srgbClr val="000000"/>
                </a:solidFill>
              </a:rPr>
              <a:t>　内線</a:t>
            </a:r>
            <a:r>
              <a:rPr lang="en-US" altLang="ja-JP" sz="2000" dirty="0" smtClean="0">
                <a:solidFill>
                  <a:srgbClr val="000000"/>
                </a:solidFill>
              </a:rPr>
              <a:t>3785</a:t>
            </a:r>
            <a:r>
              <a:rPr lang="ja-JP" altLang="en-US" sz="2000" dirty="0" smtClean="0">
                <a:solidFill>
                  <a:srgbClr val="000000"/>
                </a:solidFill>
              </a:rPr>
              <a:t>）</a:t>
            </a:r>
            <a:endParaRPr lang="ja-JP" altLang="en-US" sz="2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ja-JP" sz="2000" dirty="0" smtClean="0">
                <a:solidFill>
                  <a:srgbClr val="000000"/>
                </a:solidFill>
              </a:rPr>
              <a:t>		</a:t>
            </a:r>
            <a:r>
              <a:rPr lang="ja-JP" altLang="en-US" sz="2000" dirty="0" smtClean="0">
                <a:solidFill>
                  <a:srgbClr val="000000"/>
                </a:solidFill>
              </a:rPr>
              <a:t>笠原</a:t>
            </a:r>
            <a:r>
              <a:rPr lang="ja-JP" altLang="en-US" sz="2000" dirty="0">
                <a:solidFill>
                  <a:srgbClr val="000000"/>
                </a:solidFill>
              </a:rPr>
              <a:t>成 （</a:t>
            </a:r>
            <a:r>
              <a:rPr lang="en-US" altLang="ja-JP" sz="2000" dirty="0">
                <a:solidFill>
                  <a:srgbClr val="000000"/>
                </a:solidFill>
              </a:rPr>
              <a:t>5-239</a:t>
            </a:r>
            <a:r>
              <a:rPr lang="ja-JP" altLang="en-US" sz="2000" dirty="0">
                <a:solidFill>
                  <a:srgbClr val="000000"/>
                </a:solidFill>
              </a:rPr>
              <a:t>号室　内線</a:t>
            </a:r>
            <a:r>
              <a:rPr lang="en-US" altLang="ja-JP" sz="2000" dirty="0" smtClean="0">
                <a:solidFill>
                  <a:srgbClr val="000000"/>
                </a:solidFill>
              </a:rPr>
              <a:t>3777</a:t>
            </a:r>
            <a:r>
              <a:rPr lang="ja-JP" altLang="en-US" sz="2000" dirty="0">
                <a:solidFill>
                  <a:srgbClr val="000000"/>
                </a:solidFill>
              </a:rPr>
              <a:t>）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ja-JP" sz="2000" dirty="0" smtClean="0">
                <a:solidFill>
                  <a:srgbClr val="000000"/>
                </a:solidFill>
              </a:rPr>
              <a:t>	</a:t>
            </a:r>
            <a:r>
              <a:rPr lang="ja-JP" altLang="en-US" sz="2000" dirty="0" smtClean="0">
                <a:solidFill>
                  <a:srgbClr val="000000"/>
                </a:solidFill>
              </a:rPr>
              <a:t>固体</a:t>
            </a:r>
            <a:r>
              <a:rPr lang="ja-JP" altLang="en-US" sz="2000" dirty="0">
                <a:solidFill>
                  <a:srgbClr val="000000"/>
                </a:solidFill>
              </a:rPr>
              <a:t>電子物性研究室　</a:t>
            </a:r>
            <a:r>
              <a:rPr lang="en-US" altLang="ja-JP" sz="2000" dirty="0">
                <a:solidFill>
                  <a:srgbClr val="000000"/>
                </a:solidFill>
              </a:rPr>
              <a:t>http://kotai2.scphys.kyoto-u.ac.jp/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0738" y="632882"/>
            <a:ext cx="79819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ja-JP" altLang="en-US" sz="2000" dirty="0" smtClean="0">
                <a:latin typeface="+mj-ea"/>
              </a:rPr>
              <a:t>ゼミ　　</a:t>
            </a:r>
            <a:r>
              <a:rPr lang="ja-JP" altLang="en-US" sz="2000" dirty="0" smtClean="0">
                <a:latin typeface="+mj-ea"/>
              </a:rPr>
              <a:t>超伝導</a:t>
            </a:r>
            <a:r>
              <a:rPr lang="ja-JP" altLang="en-US" sz="2000" dirty="0">
                <a:latin typeface="+mj-ea"/>
              </a:rPr>
              <a:t>に</a:t>
            </a:r>
            <a:r>
              <a:rPr lang="ja-JP" altLang="en-US" sz="2000" dirty="0" smtClean="0">
                <a:latin typeface="+mj-ea"/>
              </a:rPr>
              <a:t>関する</a:t>
            </a:r>
            <a:r>
              <a:rPr lang="ja-JP" altLang="en-US" sz="2000" dirty="0" smtClean="0">
                <a:latin typeface="+mj-ea"/>
              </a:rPr>
              <a:t>輪講</a:t>
            </a:r>
            <a:endParaRPr lang="en-US" altLang="ja-JP" sz="2000" dirty="0">
              <a:latin typeface="+mj-ea"/>
            </a:endParaRPr>
          </a:p>
          <a:p>
            <a:pPr>
              <a:spcBef>
                <a:spcPts val="0"/>
              </a:spcBef>
              <a:defRPr/>
            </a:pPr>
            <a:r>
              <a:rPr lang="ja-JP" altLang="en-US" sz="2000" dirty="0" smtClean="0">
                <a:latin typeface="+mj-ea"/>
              </a:rPr>
              <a:t>　　</a:t>
            </a:r>
            <a:r>
              <a:rPr lang="en-US" altLang="ja-JP" sz="2000" dirty="0" smtClean="0">
                <a:latin typeface="+mj-ea"/>
              </a:rPr>
              <a:t>	</a:t>
            </a:r>
            <a:r>
              <a:rPr lang="ja-JP" altLang="en-US" sz="2000" dirty="0" smtClean="0">
                <a:latin typeface="+mj-ea"/>
              </a:rPr>
              <a:t>超伝導の現象論、微視的</a:t>
            </a:r>
            <a:r>
              <a:rPr lang="en-US" altLang="ja-JP" sz="2000" dirty="0" smtClean="0">
                <a:latin typeface="+mj-ea"/>
              </a:rPr>
              <a:t>BCS</a:t>
            </a:r>
            <a:r>
              <a:rPr lang="ja-JP" altLang="en-US" sz="2000" dirty="0" smtClean="0">
                <a:latin typeface="+mj-ea"/>
              </a:rPr>
              <a:t>理論</a:t>
            </a:r>
            <a:r>
              <a:rPr lang="ja-JP" altLang="en-US" sz="2000" dirty="0" smtClean="0">
                <a:latin typeface="+mj-ea"/>
              </a:rPr>
              <a:t>、超伝導電子状態の</a:t>
            </a:r>
            <a:r>
              <a:rPr lang="ja-JP" altLang="en-US" sz="2000" dirty="0" smtClean="0">
                <a:latin typeface="+mj-ea"/>
              </a:rPr>
              <a:t>理解</a:t>
            </a:r>
            <a:endParaRPr lang="ja-JP" altLang="en-US" sz="2000" dirty="0">
              <a:latin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0738" y="2564904"/>
            <a:ext cx="7981950" cy="150810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ja-JP" altLang="en-US" sz="2000" dirty="0" smtClean="0">
                <a:latin typeface="+mj-ea"/>
              </a:rPr>
              <a:t>発表会 </a:t>
            </a:r>
            <a:r>
              <a:rPr lang="en-US" altLang="ja-JP" sz="2000" dirty="0" smtClean="0">
                <a:latin typeface="+mj-ea"/>
              </a:rPr>
              <a:t>&amp; </a:t>
            </a:r>
            <a:r>
              <a:rPr lang="ja-JP" altLang="en-US" sz="2000" dirty="0" smtClean="0">
                <a:latin typeface="+mj-ea"/>
              </a:rPr>
              <a:t>レポート</a:t>
            </a:r>
            <a:endParaRPr lang="en-US" altLang="ja-JP" sz="2000" dirty="0" smtClean="0">
              <a:latin typeface="+mj-ea"/>
            </a:endParaRPr>
          </a:p>
          <a:p>
            <a:pPr>
              <a:lnSpc>
                <a:spcPts val="1500"/>
              </a:lnSpc>
              <a:spcBef>
                <a:spcPct val="50000"/>
              </a:spcBef>
              <a:defRPr/>
            </a:pPr>
            <a:r>
              <a:rPr lang="en-US" altLang="ja-JP" sz="2000" dirty="0">
                <a:latin typeface="+mj-ea"/>
              </a:rPr>
              <a:t>	</a:t>
            </a:r>
            <a:r>
              <a:rPr lang="en-US" altLang="ja-JP" sz="2000" dirty="0" smtClean="0">
                <a:latin typeface="+mj-ea"/>
              </a:rPr>
              <a:t>1. </a:t>
            </a:r>
            <a:r>
              <a:rPr lang="ja-JP" altLang="en-US" sz="2000" dirty="0" smtClean="0">
                <a:latin typeface="+mj-ea"/>
              </a:rPr>
              <a:t>トンネル分光測定</a:t>
            </a:r>
            <a:r>
              <a:rPr lang="ja-JP" altLang="en-US" sz="2000" dirty="0">
                <a:latin typeface="+mj-ea"/>
              </a:rPr>
              <a:t>に</a:t>
            </a:r>
            <a:r>
              <a:rPr lang="ja-JP" altLang="en-US" sz="2000" dirty="0" smtClean="0">
                <a:latin typeface="+mj-ea"/>
              </a:rPr>
              <a:t>よる超伝導ギャップ</a:t>
            </a:r>
            <a:r>
              <a:rPr lang="ja-JP" altLang="en-US" sz="2000" dirty="0">
                <a:latin typeface="+mj-ea"/>
              </a:rPr>
              <a:t>の直接</a:t>
            </a:r>
            <a:r>
              <a:rPr lang="ja-JP" altLang="en-US" sz="2000" dirty="0" smtClean="0">
                <a:latin typeface="+mj-ea"/>
              </a:rPr>
              <a:t>観測</a:t>
            </a:r>
            <a:endParaRPr lang="en-US" altLang="ja-JP" sz="2000" dirty="0" smtClean="0">
              <a:latin typeface="+mj-ea"/>
            </a:endParaRPr>
          </a:p>
          <a:p>
            <a:pPr>
              <a:lnSpc>
                <a:spcPts val="1500"/>
              </a:lnSpc>
              <a:spcBef>
                <a:spcPct val="50000"/>
              </a:spcBef>
              <a:defRPr/>
            </a:pPr>
            <a:r>
              <a:rPr lang="en-US" altLang="ja-JP" sz="2000" dirty="0">
                <a:latin typeface="+mj-ea"/>
              </a:rPr>
              <a:t> 	</a:t>
            </a:r>
            <a:r>
              <a:rPr lang="en-US" altLang="ja-JP" sz="2000" dirty="0" smtClean="0">
                <a:latin typeface="+mj-ea"/>
              </a:rPr>
              <a:t>2. </a:t>
            </a:r>
            <a:r>
              <a:rPr lang="ja-JP" altLang="en-US" sz="2000" dirty="0">
                <a:latin typeface="+mj-ea"/>
              </a:rPr>
              <a:t>最</a:t>
            </a:r>
            <a:r>
              <a:rPr lang="ja-JP" altLang="en-US" sz="2000" dirty="0" smtClean="0">
                <a:latin typeface="+mj-ea"/>
              </a:rPr>
              <a:t>先端で研究されているエキゾチック超伝導</a:t>
            </a:r>
            <a:endParaRPr lang="en-US" altLang="ja-JP" sz="2000" dirty="0" smtClean="0">
              <a:latin typeface="+mj-ea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ja-JP" sz="1800" dirty="0" smtClean="0">
                <a:latin typeface="+mj-ea"/>
              </a:rPr>
              <a:t> (</a:t>
            </a:r>
            <a:r>
              <a:rPr lang="ja-JP" altLang="en-US" sz="1800" dirty="0" smtClean="0">
                <a:latin typeface="+mj-ea"/>
              </a:rPr>
              <a:t>銅酸化物、鉄系超伝導</a:t>
            </a:r>
            <a:r>
              <a:rPr lang="ja-JP" altLang="en-US" sz="1800" dirty="0">
                <a:latin typeface="+mj-ea"/>
              </a:rPr>
              <a:t>、</a:t>
            </a:r>
            <a:r>
              <a:rPr lang="ja-JP" altLang="en-US" sz="1800" dirty="0" smtClean="0">
                <a:latin typeface="+mj-ea"/>
              </a:rPr>
              <a:t>重い電子系、</a:t>
            </a:r>
            <a:r>
              <a:rPr lang="en-US" altLang="ja-JP" sz="1800" dirty="0" smtClean="0">
                <a:latin typeface="+mj-ea"/>
              </a:rPr>
              <a:t> </a:t>
            </a:r>
            <a:r>
              <a:rPr lang="ja-JP" altLang="en-US" sz="1800" dirty="0" smtClean="0">
                <a:latin typeface="+mj-ea"/>
              </a:rPr>
              <a:t>有機系</a:t>
            </a:r>
            <a:r>
              <a:rPr lang="ja-JP" altLang="en-US" sz="1800" dirty="0">
                <a:latin typeface="+mj-ea"/>
              </a:rPr>
              <a:t>、</a:t>
            </a:r>
            <a:r>
              <a:rPr lang="en-US" altLang="ja-JP" sz="1800" dirty="0" smtClean="0">
                <a:latin typeface="+mj-ea"/>
              </a:rPr>
              <a:t> H</a:t>
            </a:r>
            <a:r>
              <a:rPr lang="en-US" altLang="ja-JP" sz="1800" baseline="-25000" dirty="0" smtClean="0">
                <a:latin typeface="+mj-ea"/>
              </a:rPr>
              <a:t>2(3)</a:t>
            </a:r>
            <a:r>
              <a:rPr lang="en-US" altLang="ja-JP" sz="1800" dirty="0" smtClean="0">
                <a:latin typeface="+mj-ea"/>
              </a:rPr>
              <a:t>S</a:t>
            </a:r>
            <a:r>
              <a:rPr lang="ja-JP" altLang="en-US" sz="1800" dirty="0" smtClean="0">
                <a:latin typeface="+mj-ea"/>
              </a:rPr>
              <a:t>の</a:t>
            </a:r>
            <a:r>
              <a:rPr lang="en-US" altLang="ja-JP" sz="1800" dirty="0" smtClean="0">
                <a:latin typeface="+mj-ea"/>
              </a:rPr>
              <a:t>200</a:t>
            </a:r>
            <a:r>
              <a:rPr lang="ja-JP" altLang="en-US" sz="1800" dirty="0">
                <a:latin typeface="+mj-ea"/>
              </a:rPr>
              <a:t> </a:t>
            </a:r>
            <a:r>
              <a:rPr lang="en-US" altLang="ja-JP" sz="1800" dirty="0" smtClean="0">
                <a:latin typeface="+mj-ea"/>
              </a:rPr>
              <a:t>K</a:t>
            </a:r>
            <a:r>
              <a:rPr lang="ja-JP" altLang="en-US" sz="1800" dirty="0" smtClean="0">
                <a:latin typeface="+mj-ea"/>
              </a:rPr>
              <a:t>超伝導 </a:t>
            </a:r>
            <a:r>
              <a:rPr lang="en-US" altLang="ja-JP" sz="1800" i="1" dirty="0" smtClean="0">
                <a:latin typeface="+mj-ea"/>
              </a:rPr>
              <a:t>etc</a:t>
            </a:r>
            <a:r>
              <a:rPr lang="en-US" altLang="ja-JP" sz="1800" dirty="0" smtClean="0">
                <a:latin typeface="+mj-ea"/>
              </a:rPr>
              <a:t>.) </a:t>
            </a:r>
            <a:endParaRPr lang="ja-JP" altLang="en-US" sz="1800" dirty="0">
              <a:latin typeface="+mj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78899" y="4110171"/>
            <a:ext cx="7869565" cy="76944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/>
              <a:t>凝縮系物理学における先端トピック</a:t>
            </a:r>
            <a:endParaRPr lang="en-US" altLang="ja-JP" dirty="0" smtClean="0"/>
          </a:p>
          <a:p>
            <a:pPr algn="ctr"/>
            <a:r>
              <a:rPr lang="en-US" altLang="ja-JP" sz="2000" dirty="0" smtClean="0"/>
              <a:t>~ </a:t>
            </a:r>
            <a:r>
              <a:rPr lang="ja-JP" altLang="en-US" sz="2000" dirty="0" smtClean="0"/>
              <a:t>超伝導入門から強相関電子系での非従来型超伝導の研究の世界へ</a:t>
            </a:r>
            <a:r>
              <a:rPr lang="en-US" altLang="ja-JP" sz="2000" dirty="0" smtClean="0"/>
              <a:t>~</a:t>
            </a:r>
            <a:endParaRPr lang="ja-JP" altLang="en-US" sz="20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5972963" y="5367124"/>
            <a:ext cx="2991525" cy="982266"/>
            <a:chOff x="5972963" y="5367124"/>
            <a:chExt cx="2991525" cy="982266"/>
          </a:xfrm>
        </p:grpSpPr>
        <p:sp>
          <p:nvSpPr>
            <p:cNvPr id="2" name="正方形/長方形 1"/>
            <p:cNvSpPr/>
            <p:nvPr/>
          </p:nvSpPr>
          <p:spPr>
            <a:xfrm>
              <a:off x="7393860" y="5396941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dirty="0">
                  <a:solidFill>
                    <a:srgbClr val="000000"/>
                  </a:solidFill>
                </a:rPr>
                <a:t>固体</a:t>
              </a:r>
              <a:r>
                <a:rPr lang="ja-JP" altLang="en-US" sz="2000" dirty="0" smtClean="0">
                  <a:solidFill>
                    <a:srgbClr val="000000"/>
                  </a:solidFill>
                </a:rPr>
                <a:t>電子</a:t>
              </a:r>
              <a:endParaRPr lang="ja-JP" altLang="en-US" sz="2000" dirty="0"/>
            </a:p>
          </p:txBody>
        </p:sp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585" y="5416819"/>
              <a:ext cx="864096" cy="57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角丸四角形 2"/>
            <p:cNvSpPr/>
            <p:nvPr/>
          </p:nvSpPr>
          <p:spPr>
            <a:xfrm>
              <a:off x="6421895" y="5367124"/>
              <a:ext cx="2182553" cy="459744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5972963" y="5949280"/>
              <a:ext cx="29915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 smtClean="0">
                  <a:solidFill>
                    <a:srgbClr val="FF3399"/>
                  </a:solidFill>
                  <a:latin typeface="+mj-ea"/>
                </a:rPr>
                <a:t>“</a:t>
              </a:r>
              <a:r>
                <a:rPr lang="ja-JP" altLang="en-US" sz="2000" dirty="0" smtClean="0">
                  <a:solidFill>
                    <a:srgbClr val="FF3399"/>
                  </a:solidFill>
                  <a:latin typeface="+mj-ea"/>
                </a:rPr>
                <a:t>課題演習</a:t>
              </a:r>
              <a:r>
                <a:rPr lang="en-US" altLang="ja-JP" sz="2000" dirty="0" smtClean="0">
                  <a:solidFill>
                    <a:srgbClr val="FF3399"/>
                  </a:solidFill>
                  <a:latin typeface="+mj-ea"/>
                </a:rPr>
                <a:t>B3”</a:t>
              </a:r>
              <a:r>
                <a:rPr lang="ja-JP" altLang="en-US" sz="2000" dirty="0" smtClean="0">
                  <a:solidFill>
                    <a:srgbClr val="FF3399"/>
                  </a:solidFill>
                  <a:latin typeface="+mj-ea"/>
                </a:rPr>
                <a:t>のページへ</a:t>
              </a:r>
              <a:endParaRPr lang="en-US" altLang="ja-JP" sz="2000" dirty="0" smtClean="0">
                <a:solidFill>
                  <a:srgbClr val="FF3399"/>
                </a:solidFill>
                <a:latin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41459</TotalTime>
  <Words>475</Words>
  <Application>Microsoft Office PowerPoint</Application>
  <PresentationFormat>画面に合わせる (4:3)</PresentationFormat>
  <Paragraphs>111</Paragraphs>
  <Slides>6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Kyoto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Takasada Shibauchi</dc:creator>
  <cp:lastModifiedBy>shigeru</cp:lastModifiedBy>
  <cp:revision>720</cp:revision>
  <dcterms:created xsi:type="dcterms:W3CDTF">2005-11-25T09:53:30Z</dcterms:created>
  <dcterms:modified xsi:type="dcterms:W3CDTF">2016-01-28T12:27:35Z</dcterms:modified>
</cp:coreProperties>
</file>